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63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F479B-6010-44B3-8A8C-0F13B3947FA1}" type="datetimeFigureOut">
              <a:rPr lang="ru-RU" smtClean="0"/>
              <a:t>16.03.2021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A4CFB-AE5F-4C89-98F9-CE676594CC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10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210"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061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2013E-0B6B-4B16-87C3-7F41EB7035E1}" type="datetime1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92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C921B-9D7B-4A8C-B6BF-AC5C934B6938}" type="datetime1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79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DC1D-EECB-49F8-82E2-67FF0BA35A7B}" type="datetime1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0091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83954-CC83-428E-B2FC-C30715B0F800}" type="datetime1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76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38992-6B38-4C71-9609-7F81C81DDBE5}" type="datetime1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2933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0B12-6C35-4A41-9699-080495832EA1}" type="datetime1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16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3276-6D0B-4C4D-B2F6-D269625013EB}" type="datetime1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178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7571-1672-487B-A8FD-1362D6520952}" type="datetime1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49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B8E89-DB33-4D9F-829B-5BCC2C4443DB}" type="datetime1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92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E8495-2143-40AE-BF02-6AF715B6C29C}" type="datetime1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56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289E-4D73-4D05-9A51-56231BFFF1E5}" type="datetime1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14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B1CA-61EA-4F9C-8BA9-4207E25CD0DB}" type="datetime1">
              <a:rPr lang="ru-RU" smtClean="0"/>
              <a:t>16.03.2021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78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9435-C0D5-46D8-A567-7A460E27C18D}" type="datetime1">
              <a:rPr lang="ru-RU" smtClean="0"/>
              <a:t>16.03.2021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75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E243-718F-4E4B-A171-BFFEC34BC6A8}" type="datetime1">
              <a:rPr lang="ru-RU" smtClean="0"/>
              <a:t>16.03.2021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86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B8392-D116-4051-B138-1337A4159844}" type="datetime1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71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CBC7-CDB5-4BCF-AF68-560BA4800E43}" type="datetime1">
              <a:rPr lang="ru-RU" smtClean="0"/>
              <a:t>16.03.2021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25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CA6E0-512D-449B-9853-112682A5B79D}" type="datetime1">
              <a:rPr lang="ru-RU" smtClean="0"/>
              <a:t>16.03.2021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ADBFC7-D435-433F-8CE5-686536576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85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/>
        </p:nvSpPr>
        <p:spPr>
          <a:xfrm>
            <a:off x="4881506" y="5231558"/>
            <a:ext cx="2544413" cy="564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8" tIns="35718" rIns="35718" bIns="35718" anchor="ctr">
            <a:spAutoFit/>
          </a:bodyPr>
          <a:lstStyle/>
          <a:p>
            <a:pPr algn="ctr">
              <a:defRPr sz="8500">
                <a:solidFill>
                  <a:srgbClr val="FFFFFF"/>
                </a:solidFill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 sz="1600" dirty="0"/>
              <a:t>Национальное</a:t>
            </a:r>
            <a:br>
              <a:rPr sz="1600" dirty="0"/>
            </a:br>
            <a:r>
              <a:rPr sz="1600" dirty="0"/>
              <a:t>объединение строителей </a:t>
            </a:r>
          </a:p>
        </p:txBody>
      </p:sp>
      <p:pic>
        <p:nvPicPr>
          <p:cNvPr id="123" name="image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9789" y="983579"/>
            <a:ext cx="1852421" cy="1322142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22"/>
          <p:cNvSpPr/>
          <p:nvPr/>
        </p:nvSpPr>
        <p:spPr>
          <a:xfrm>
            <a:off x="118847" y="3368684"/>
            <a:ext cx="11850358" cy="626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8" tIns="35718" rIns="35718" bIns="35718" anchor="ctr">
            <a:spAutoFit/>
          </a:bodyPr>
          <a:lstStyle/>
          <a:p>
            <a:pPr>
              <a:defRPr sz="8500">
                <a:solidFill>
                  <a:srgbClr val="FFFFFF"/>
                </a:solidFill>
                <a:latin typeface="Gotham Pro Light Regular"/>
                <a:ea typeface="Gotham Pro Light Regular"/>
                <a:cs typeface="Gotham Pro Light Regular"/>
                <a:sym typeface="Gotham Pro Light Regular"/>
              </a:defRPr>
            </a:pPr>
            <a:r>
              <a:rPr lang="ru-RU" sz="3600" dirty="0"/>
              <a:t>Контроль соблюдения требований безопасности труда</a:t>
            </a:r>
            <a:endParaRPr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7022210" y="1967411"/>
            <a:ext cx="1418402" cy="3799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/>
          <a:p>
            <a:pPr algn="ctr" defTabSz="410765" hangingPunct="0"/>
            <a:endParaRPr lang="ru-RU" sz="2000" dirty="0">
              <a:solidFill>
                <a:schemeClr val="bg1"/>
              </a:solidFill>
              <a:sym typeface="Helvetic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93035" y="1520891"/>
            <a:ext cx="92398" cy="784830"/>
          </a:xfrm>
          <a:prstGeom prst="rect">
            <a:avLst/>
          </a:prstGeom>
          <a:noFill/>
        </p:spPr>
        <p:txBody>
          <a:bodyPr wrap="none" lIns="45720" tIns="22860" rIns="45720" bIns="22860">
            <a:spAutoFit/>
          </a:bodyPr>
          <a:lstStyle/>
          <a:p>
            <a:endParaRPr lang="ru-RU" sz="48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latin typeface="Haettenschweiler" panose="020B0706040902060204" pitchFamily="34" charset="0"/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0558" y="4030369"/>
            <a:ext cx="7766936" cy="473266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Рекомендации Ассоциации «Национальное объединение строителей»</a:t>
            </a:r>
          </a:p>
        </p:txBody>
      </p:sp>
    </p:spTree>
    <p:extLst>
      <p:ext uri="{BB962C8B-B14F-4D97-AF65-F5344CB8AC3E}">
        <p14:creationId xmlns:p14="http://schemas.microsoft.com/office/powerpoint/2010/main" val="177466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Ассоциацией «Национальное объединение строителей» разрабатывается проект первой редакции Рекомендаций по осуществлению саморегулируемыми организациями контроля за соблюдением членами саморегулируемых организаций требований безопасности труда.</a:t>
            </a:r>
          </a:p>
          <a:p>
            <a:pPr algn="just"/>
            <a:r>
              <a:rPr lang="ru-RU" dirty="0" smtClean="0"/>
              <a:t>Данные Рекомендации направлены на содействие саморегулируемым организациям в осуществлении контроля за деятельностью своих членов</a:t>
            </a:r>
            <a:r>
              <a:rPr lang="en-US" dirty="0" smtClean="0"/>
              <a:t> </a:t>
            </a:r>
            <a:r>
              <a:rPr lang="ru-RU" dirty="0" smtClean="0"/>
              <a:t>в части соблюдения требований безопасности труда и оказание помощи в их соблюдении.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z="2400" smtClean="0"/>
              <a:t>2</a:t>
            </a:fld>
            <a:endParaRPr lang="ru-RU" sz="2400" dirty="0"/>
          </a:p>
        </p:txBody>
      </p:sp>
      <p:pic>
        <p:nvPicPr>
          <p:cNvPr id="5" name="Picture 2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599678"/>
            <a:ext cx="1160012" cy="80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89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/>
              <a:t>Порядок проведения проверки соблюдения членом саморегулируемой организации требований безопасности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Данный раздел рекомендаций содержит порядок проведения </a:t>
            </a:r>
            <a:r>
              <a:rPr lang="ru-RU" dirty="0"/>
              <a:t>саморегулируемой организацией </a:t>
            </a:r>
            <a:r>
              <a:rPr lang="ru-RU" dirty="0" smtClean="0"/>
              <a:t>проверки соблюдения своим членом требований безопасности труда, а именно проверка наличия основополагающей документации по охране труда и промышленной безопасности и наличие мероприятий по предотвращению аварийных ситуаций и несчастных случаев на производстве.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z="2400" smtClean="0"/>
              <a:t>3</a:t>
            </a:fld>
            <a:endParaRPr lang="ru-RU" sz="2400"/>
          </a:p>
        </p:txBody>
      </p:sp>
      <p:pic>
        <p:nvPicPr>
          <p:cNvPr id="5" name="Picture 2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599678"/>
            <a:ext cx="1160012" cy="80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8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/>
              <a:t>Оказание саморегулируемой организацией содействия своим членам при осуществлении в отношении них государственного контроля (надзора)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Данный раздел содержит рекомендации по порядку действия саморегулируемой организации при защите законных прав и интересов членов СРО при проведении в отношении них проверки соблюдения требований безопасности труда органами государственного надзора.</a:t>
            </a:r>
          </a:p>
          <a:p>
            <a:pPr algn="just"/>
            <a:r>
              <a:rPr lang="ru-RU" dirty="0" smtClean="0"/>
              <a:t>Рекомендации направлены на реализацию саморегулируемыми организациями установленного законом права на защиту своих членов, возможность присутствия представителя СРО при проведении проверки, а также обращение в органы прокуратуры или в суд с целью защиты нарушенных прав.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z="2400" smtClean="0"/>
              <a:t>4</a:t>
            </a:fld>
            <a:endParaRPr lang="ru-RU" sz="2400"/>
          </a:p>
        </p:txBody>
      </p:sp>
      <p:pic>
        <p:nvPicPr>
          <p:cNvPr id="5" name="Picture 2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599678"/>
            <a:ext cx="1160012" cy="80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45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/>
              <a:t>Оказание саморегулируемой организацией содействия своим членам при проведении расследования несчастного случая на производстве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Рекомендации данного раздела направлены на предотвращение членами СРО нарушений установленного порядка расследования несчастных случаев на производстве, проведение объективного расследования комиссией, образованной членом СРО, а также информирование о порядке обжалования членом СРО результатов расследования несчастного случая, по результатам комиссионного или дополнительного расследования, проведённого государственным инспектором труда.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z="2400" smtClean="0"/>
              <a:t>5</a:t>
            </a:fld>
            <a:endParaRPr lang="ru-RU" sz="2400"/>
          </a:p>
        </p:txBody>
      </p:sp>
      <p:pic>
        <p:nvPicPr>
          <p:cNvPr id="5" name="Picture 2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599678"/>
            <a:ext cx="1160012" cy="80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35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Мероприятия по предотвращению нарушений требований безопасности труда</a:t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Данный раздел содержит перечень мероприятий, рекомендуемых к исполнению саморегулируемой организацией  и их членами с целью предотвращения нарушений требований безопасности труда и профилактики производственного травматизма:</a:t>
            </a:r>
          </a:p>
          <a:p>
            <a:pPr algn="just"/>
            <a:r>
              <a:rPr lang="ru-RU" dirty="0" smtClean="0"/>
              <a:t>Методическая </a:t>
            </a:r>
            <a:r>
              <a:rPr lang="ru-RU" dirty="0"/>
              <a:t>помощь в соблюдении требований безопасности труда или при устранении их </a:t>
            </a:r>
            <a:r>
              <a:rPr lang="ru-RU" dirty="0" smtClean="0"/>
              <a:t>нарушений.</a:t>
            </a:r>
            <a:endParaRPr lang="ru-RU" dirty="0"/>
          </a:p>
          <a:p>
            <a:pPr algn="just"/>
            <a:r>
              <a:rPr lang="ru-RU" dirty="0" smtClean="0"/>
              <a:t>Взаимодействие по </a:t>
            </a:r>
            <a:r>
              <a:rPr lang="ru-RU" dirty="0"/>
              <a:t>вопросам повышения квалификации и проверки знаний специалистов, ответственных за производство </a:t>
            </a:r>
            <a:r>
              <a:rPr lang="ru-RU" dirty="0" smtClean="0"/>
              <a:t>работ.</a:t>
            </a:r>
            <a:endParaRPr lang="ru-RU" dirty="0"/>
          </a:p>
          <a:p>
            <a:pPr algn="just"/>
            <a:r>
              <a:rPr lang="ru-RU" dirty="0" smtClean="0"/>
              <a:t>Информирование об </a:t>
            </a:r>
            <a:r>
              <a:rPr lang="ru-RU" dirty="0"/>
              <a:t>основных, повторяющихся нарушениях в соответствии с правилами и методами, установленными в саморегулируемой организации.</a:t>
            </a:r>
          </a:p>
          <a:p>
            <a:pPr algn="just"/>
            <a:r>
              <a:rPr lang="ru-RU" dirty="0" smtClean="0"/>
              <a:t>Проведение </a:t>
            </a:r>
            <a:r>
              <a:rPr lang="ru-RU" dirty="0"/>
              <a:t>практических занятий по соблюдению требований безопасности </a:t>
            </a:r>
            <a:r>
              <a:rPr lang="ru-RU" dirty="0" smtClean="0"/>
              <a:t>труда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BFC7-D435-433F-8CE5-686536576A70}" type="slidenum">
              <a:rPr lang="ru-RU" sz="2400" smtClean="0"/>
              <a:t>6</a:t>
            </a:fld>
            <a:endParaRPr lang="ru-RU" sz="2400"/>
          </a:p>
        </p:txBody>
      </p:sp>
      <p:pic>
        <p:nvPicPr>
          <p:cNvPr id="5" name="Picture 2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868146"/>
            <a:ext cx="1160012" cy="80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05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8893</TotalTime>
  <Words>356</Words>
  <Application>Microsoft Office PowerPoint</Application>
  <PresentationFormat>Широкоэкранный</PresentationFormat>
  <Paragraphs>23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Gotham Pro Light Regular</vt:lpstr>
      <vt:lpstr>Haettenschweiler</vt:lpstr>
      <vt:lpstr>Helvetica</vt:lpstr>
      <vt:lpstr>Trebuchet MS</vt:lpstr>
      <vt:lpstr>Wingdings 3</vt:lpstr>
      <vt:lpstr>Аспект</vt:lpstr>
      <vt:lpstr>Презентация PowerPoint</vt:lpstr>
      <vt:lpstr>Презентация PowerPoint</vt:lpstr>
      <vt:lpstr>Порядок проведения проверки соблюдения членом саморегулируемой организации требований безопасности труда</vt:lpstr>
      <vt:lpstr>Оказание саморегулируемой организацией содействия своим членам при осуществлении в отношении них государственного контроля (надзора)</vt:lpstr>
      <vt:lpstr>Оказание саморегулируемой организацией содействия своим членам при проведении расследования несчастного случая на производстве</vt:lpstr>
      <vt:lpstr>Мероприятия по предотвращению нарушений требований безопасности труда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соблюдения требований безопасности труда</dc:title>
  <dc:creator>Камаев Равиль Александрович</dc:creator>
  <cp:lastModifiedBy>Камаев Равиль Александрович</cp:lastModifiedBy>
  <cp:revision>27</cp:revision>
  <dcterms:created xsi:type="dcterms:W3CDTF">2020-10-16T08:50:09Z</dcterms:created>
  <dcterms:modified xsi:type="dcterms:W3CDTF">2021-03-16T15:35:01Z</dcterms:modified>
</cp:coreProperties>
</file>