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636" r:id="rId3"/>
    <p:sldId id="651" r:id="rId4"/>
    <p:sldId id="663" r:id="rId5"/>
    <p:sldId id="660" r:id="rId6"/>
    <p:sldId id="659" r:id="rId7"/>
    <p:sldId id="661" r:id="rId8"/>
    <p:sldId id="662" r:id="rId9"/>
    <p:sldId id="658" r:id="rId10"/>
    <p:sldId id="664" r:id="rId11"/>
    <p:sldId id="668" r:id="rId12"/>
    <p:sldId id="667" r:id="rId13"/>
    <p:sldId id="669" r:id="rId14"/>
    <p:sldId id="670" r:id="rId15"/>
    <p:sldId id="680" r:id="rId16"/>
    <p:sldId id="677" r:id="rId17"/>
    <p:sldId id="676" r:id="rId18"/>
    <p:sldId id="673" r:id="rId19"/>
    <p:sldId id="683" r:id="rId20"/>
    <p:sldId id="679" r:id="rId21"/>
    <p:sldId id="681" r:id="rId22"/>
    <p:sldId id="682" r:id="rId23"/>
    <p:sldId id="674" r:id="rId24"/>
    <p:sldId id="675" r:id="rId25"/>
    <p:sldId id="672" r:id="rId26"/>
    <p:sldId id="678" r:id="rId27"/>
    <p:sldId id="643" r:id="rId2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800000"/>
    <a:srgbClr val="FF8F8F"/>
    <a:srgbClr val="FF6161"/>
    <a:srgbClr val="3333FF"/>
    <a:srgbClr val="3D6AA1"/>
    <a:srgbClr val="B80000"/>
    <a:srgbClr val="99FF99"/>
    <a:srgbClr val="CCFF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63" autoAdjust="0"/>
    <p:restoredTop sz="96584" autoAdjust="0"/>
  </p:normalViewPr>
  <p:slideViewPr>
    <p:cSldViewPr>
      <p:cViewPr varScale="1">
        <p:scale>
          <a:sx n="161" d="100"/>
          <a:sy n="161" d="100"/>
        </p:scale>
        <p:origin x="41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r">
              <a:defRPr sz="1200"/>
            </a:lvl1pPr>
          </a:lstStyle>
          <a:p>
            <a:fld id="{83DE7EF7-C261-4D0D-8554-0634FEA5798B}" type="datetimeFigureOut">
              <a:rPr lang="ru-RU" smtClean="0"/>
              <a:pPr/>
              <a:t>22.12.2020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92" tIns="45496" rIns="90992" bIns="45496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0992" tIns="45496" rIns="90992" bIns="4549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r">
              <a:defRPr sz="1200"/>
            </a:lvl1pPr>
          </a:lstStyle>
          <a:p>
            <a:fld id="{FE4EACD4-D2CF-4EF5-A585-01A1301563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5065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F2307-5EE0-466C-9A35-8B0BF76546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40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10</a:t>
            </a:fld>
            <a:endParaRPr 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219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11</a:t>
            </a:fld>
            <a:endParaRPr 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568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12</a:t>
            </a:fld>
            <a:endParaRPr 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330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13</a:t>
            </a:fld>
            <a:endParaRPr 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32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14</a:t>
            </a:fld>
            <a:endParaRPr 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135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F2307-5EE0-466C-9A35-8B0BF76546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357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17</a:t>
            </a:fld>
            <a:endParaRPr 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469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18</a:t>
            </a:fld>
            <a:endParaRPr 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804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19</a:t>
            </a:fld>
            <a:endParaRPr 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4033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20</a:t>
            </a:fld>
            <a:endParaRPr 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798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2</a:t>
            </a:fld>
            <a:endParaRPr 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2037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21</a:t>
            </a:fld>
            <a:endParaRPr 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1248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22</a:t>
            </a:fld>
            <a:endParaRPr 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026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23</a:t>
            </a:fld>
            <a:endParaRPr 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9534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24</a:t>
            </a:fld>
            <a:endParaRPr 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66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B03EEA-794F-4709-B503-440D49264CCE}" type="slidenum">
              <a:rPr lang="ru-RU" smtClean="0">
                <a:latin typeface="Arial" charset="0"/>
              </a:rPr>
              <a:pPr/>
              <a:t>25</a:t>
            </a:fld>
            <a:endParaRPr 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7056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01613" y="809625"/>
            <a:ext cx="7200901" cy="40513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26</a:t>
            </a:fld>
            <a:endParaRPr 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52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3</a:t>
            </a:fld>
            <a:endParaRPr 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006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4</a:t>
            </a:fld>
            <a:endParaRPr 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842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5</a:t>
            </a:fld>
            <a:endParaRPr 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123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6</a:t>
            </a:fld>
            <a:endParaRPr 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787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7</a:t>
            </a:fld>
            <a:endParaRPr 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614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8</a:t>
            </a:fld>
            <a:endParaRPr 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702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F2307-5EE0-466C-9A35-8B0BF76546C2}" type="slidenum">
              <a:rPr lang="ru-RU" smtClean="0">
                <a:latin typeface="Arial" pitchFamily="34" charset="0"/>
              </a:rPr>
              <a:pPr/>
              <a:t>9</a:t>
            </a:fld>
            <a:endParaRPr 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265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35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665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269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020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990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106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982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649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706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11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117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4644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09600" y="3938596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7600" y="3938596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43649-F64C-40ED-A5C6-94689AE2D8F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401068" y="6237294"/>
            <a:ext cx="3600449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smtClean="0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  </a:t>
            </a:r>
            <a:endParaRPr lang="ru-RU" sz="748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701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67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78.png"/><Relationship Id="rId18" Type="http://schemas.openxmlformats.org/officeDocument/2006/relationships/image" Target="../media/image79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77.png"/><Relationship Id="rId17" Type="http://schemas.microsoft.com/office/2007/relationships/hdphoto" Target="../media/hdphoto24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6.png"/><Relationship Id="rId5" Type="http://schemas.openxmlformats.org/officeDocument/2006/relationships/image" Target="../media/image10.png"/><Relationship Id="rId15" Type="http://schemas.microsoft.com/office/2007/relationships/hdphoto" Target="../media/hdphoto21.wdp"/><Relationship Id="rId10" Type="http://schemas.microsoft.com/office/2007/relationships/hdphoto" Target="../media/hdphoto25.wdp"/><Relationship Id="rId19" Type="http://schemas.openxmlformats.org/officeDocument/2006/relationships/image" Target="../media/image18.jpeg"/><Relationship Id="rId4" Type="http://schemas.microsoft.com/office/2007/relationships/hdphoto" Target="../media/hdphoto4.wdp"/><Relationship Id="rId9" Type="http://schemas.openxmlformats.org/officeDocument/2006/relationships/image" Target="../media/image75.png"/><Relationship Id="rId1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7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microsoft.com/office/2007/relationships/hdphoto" Target="../media/hdphoto2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5.png"/><Relationship Id="rId5" Type="http://schemas.openxmlformats.org/officeDocument/2006/relationships/image" Target="../media/image10.png"/><Relationship Id="rId10" Type="http://schemas.microsoft.com/office/2007/relationships/hdphoto" Target="../media/hdphoto26.wdp"/><Relationship Id="rId4" Type="http://schemas.microsoft.com/office/2007/relationships/hdphoto" Target="../media/hdphoto4.wdp"/><Relationship Id="rId9" Type="http://schemas.openxmlformats.org/officeDocument/2006/relationships/image" Target="../media/image80.png"/><Relationship Id="rId14" Type="http://schemas.microsoft.com/office/2007/relationships/hdphoto" Target="../media/hdphoto2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microsoft.com/office/2007/relationships/hdphoto" Target="../media/hdphoto27.wdp"/><Relationship Id="rId18" Type="http://schemas.microsoft.com/office/2007/relationships/hdphoto" Target="../media/hdphoto29.wdp"/><Relationship Id="rId26" Type="http://schemas.microsoft.com/office/2007/relationships/hdphoto" Target="../media/hdphoto24.wdp"/><Relationship Id="rId3" Type="http://schemas.openxmlformats.org/officeDocument/2006/relationships/image" Target="../media/image9.png"/><Relationship Id="rId21" Type="http://schemas.openxmlformats.org/officeDocument/2006/relationships/image" Target="../media/image90.png"/><Relationship Id="rId7" Type="http://schemas.openxmlformats.org/officeDocument/2006/relationships/image" Target="../media/image82.jpeg"/><Relationship Id="rId12" Type="http://schemas.openxmlformats.org/officeDocument/2006/relationships/image" Target="../media/image86.png"/><Relationship Id="rId17" Type="http://schemas.openxmlformats.org/officeDocument/2006/relationships/image" Target="../media/image89.png"/><Relationship Id="rId25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6" Type="http://schemas.microsoft.com/office/2007/relationships/hdphoto" Target="../media/hdphoto28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11" Type="http://schemas.openxmlformats.org/officeDocument/2006/relationships/image" Target="../media/image85.png"/><Relationship Id="rId24" Type="http://schemas.microsoft.com/office/2007/relationships/hdphoto" Target="../media/hdphoto21.wdp"/><Relationship Id="rId5" Type="http://schemas.openxmlformats.org/officeDocument/2006/relationships/image" Target="../media/image10.png"/><Relationship Id="rId15" Type="http://schemas.openxmlformats.org/officeDocument/2006/relationships/image" Target="../media/image88.png"/><Relationship Id="rId23" Type="http://schemas.openxmlformats.org/officeDocument/2006/relationships/image" Target="../media/image65.png"/><Relationship Id="rId10" Type="http://schemas.openxmlformats.org/officeDocument/2006/relationships/image" Target="../media/image66.png"/><Relationship Id="rId19" Type="http://schemas.openxmlformats.org/officeDocument/2006/relationships/image" Target="../media/image13.png"/><Relationship Id="rId4" Type="http://schemas.microsoft.com/office/2007/relationships/hdphoto" Target="../media/hdphoto4.wdp"/><Relationship Id="rId9" Type="http://schemas.openxmlformats.org/officeDocument/2006/relationships/image" Target="../media/image84.png"/><Relationship Id="rId14" Type="http://schemas.openxmlformats.org/officeDocument/2006/relationships/image" Target="../media/image87.png"/><Relationship Id="rId22" Type="http://schemas.microsoft.com/office/2007/relationships/hdphoto" Target="../media/hdphoto30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21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92.jpg"/><Relationship Id="rId5" Type="http://schemas.openxmlformats.org/officeDocument/2006/relationships/image" Target="../media/image10.png"/><Relationship Id="rId15" Type="http://schemas.microsoft.com/office/2007/relationships/hdphoto" Target="../media/hdphoto24.wdp"/><Relationship Id="rId10" Type="http://schemas.openxmlformats.org/officeDocument/2006/relationships/image" Target="../media/image91.jpeg"/><Relationship Id="rId4" Type="http://schemas.microsoft.com/office/2007/relationships/hdphoto" Target="../media/hdphoto4.wdp"/><Relationship Id="rId9" Type="http://schemas.openxmlformats.org/officeDocument/2006/relationships/image" Target="../media/image38.png"/><Relationship Id="rId1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2.png"/><Relationship Id="rId3" Type="http://schemas.openxmlformats.org/officeDocument/2006/relationships/image" Target="../media/image9.png"/><Relationship Id="rId7" Type="http://schemas.openxmlformats.org/officeDocument/2006/relationships/image" Target="../media/image93.emf"/><Relationship Id="rId12" Type="http://schemas.openxmlformats.org/officeDocument/2006/relationships/image" Target="../media/image98.png"/><Relationship Id="rId17" Type="http://schemas.openxmlformats.org/officeDocument/2006/relationships/image" Target="../media/image10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97.png"/><Relationship Id="rId5" Type="http://schemas.openxmlformats.org/officeDocument/2006/relationships/image" Target="../media/image10.png"/><Relationship Id="rId15" Type="http://schemas.openxmlformats.org/officeDocument/2006/relationships/image" Target="../media/image38.png"/><Relationship Id="rId10" Type="http://schemas.openxmlformats.org/officeDocument/2006/relationships/image" Target="../media/image96.png"/><Relationship Id="rId19" Type="http://schemas.microsoft.com/office/2007/relationships/hdphoto" Target="../media/hdphoto32.wdp"/><Relationship Id="rId4" Type="http://schemas.microsoft.com/office/2007/relationships/hdphoto" Target="../media/hdphoto4.wdp"/><Relationship Id="rId9" Type="http://schemas.openxmlformats.org/officeDocument/2006/relationships/image" Target="../media/image95.png"/><Relationship Id="rId14" Type="http://schemas.microsoft.com/office/2007/relationships/hdphoto" Target="../media/hdphoto3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9.png"/><Relationship Id="rId18" Type="http://schemas.openxmlformats.org/officeDocument/2006/relationships/image" Target="../media/image113.png"/><Relationship Id="rId3" Type="http://schemas.openxmlformats.org/officeDocument/2006/relationships/image" Target="../media/image103.jpeg"/><Relationship Id="rId7" Type="http://schemas.openxmlformats.org/officeDocument/2006/relationships/image" Target="../media/image104.png"/><Relationship Id="rId12" Type="http://schemas.openxmlformats.org/officeDocument/2006/relationships/image" Target="../media/image108.png"/><Relationship Id="rId17" Type="http://schemas.microsoft.com/office/2007/relationships/hdphoto" Target="../media/hdphoto34.wdp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07.png"/><Relationship Id="rId5" Type="http://schemas.microsoft.com/office/2007/relationships/hdphoto" Target="../media/hdphoto4.wdp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9.png"/><Relationship Id="rId9" Type="http://schemas.microsoft.com/office/2007/relationships/hdphoto" Target="../media/hdphoto33.wdp"/><Relationship Id="rId14" Type="http://schemas.openxmlformats.org/officeDocument/2006/relationships/image" Target="../media/image1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emf"/><Relationship Id="rId3" Type="http://schemas.microsoft.com/office/2007/relationships/hdphoto" Target="../media/hdphoto4.wdp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5.wdp"/><Relationship Id="rId11" Type="http://schemas.openxmlformats.org/officeDocument/2006/relationships/image" Target="../media/image119.png"/><Relationship Id="rId5" Type="http://schemas.openxmlformats.org/officeDocument/2006/relationships/image" Target="../media/image114.png"/><Relationship Id="rId10" Type="http://schemas.openxmlformats.org/officeDocument/2006/relationships/image" Target="../media/image118.png"/><Relationship Id="rId4" Type="http://schemas.openxmlformats.org/officeDocument/2006/relationships/image" Target="../media/image10.png"/><Relationship Id="rId9" Type="http://schemas.openxmlformats.org/officeDocument/2006/relationships/image" Target="../media/image117.png"/><Relationship Id="rId14" Type="http://schemas.openxmlformats.org/officeDocument/2006/relationships/image" Target="../media/image12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9.pn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66.png"/><Relationship Id="rId5" Type="http://schemas.openxmlformats.org/officeDocument/2006/relationships/image" Target="../media/image10.png"/><Relationship Id="rId10" Type="http://schemas.openxmlformats.org/officeDocument/2006/relationships/image" Target="../media/image125.png"/><Relationship Id="rId4" Type="http://schemas.microsoft.com/office/2007/relationships/hdphoto" Target="../media/hdphoto4.wdp"/><Relationship Id="rId9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9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microsoft.com/office/2007/relationships/hdphoto" Target="../media/hdphoto36.wdp"/><Relationship Id="rId3" Type="http://schemas.openxmlformats.org/officeDocument/2006/relationships/image" Target="../media/image9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emf"/><Relationship Id="rId11" Type="http://schemas.openxmlformats.org/officeDocument/2006/relationships/image" Target="../media/image133.emf"/><Relationship Id="rId5" Type="http://schemas.openxmlformats.org/officeDocument/2006/relationships/image" Target="../media/image10.png"/><Relationship Id="rId15" Type="http://schemas.openxmlformats.org/officeDocument/2006/relationships/image" Target="../media/image136.png"/><Relationship Id="rId10" Type="http://schemas.openxmlformats.org/officeDocument/2006/relationships/image" Target="../media/image132.png"/><Relationship Id="rId4" Type="http://schemas.microsoft.com/office/2007/relationships/hdphoto" Target="../media/hdphoto4.wdp"/><Relationship Id="rId9" Type="http://schemas.openxmlformats.org/officeDocument/2006/relationships/image" Target="../media/image131.png"/><Relationship Id="rId14" Type="http://schemas.openxmlformats.org/officeDocument/2006/relationships/image" Target="../media/image13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hyperlink" Target="http://akot.rosmintrud.ru/sout/Statistics/varorganization" TargetMode="External"/><Relationship Id="rId1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6.wdp"/><Relationship Id="rId5" Type="http://schemas.openxmlformats.org/officeDocument/2006/relationships/image" Target="../media/image10.pn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19" Type="http://schemas.openxmlformats.org/officeDocument/2006/relationships/image" Target="../media/image21.jpeg"/><Relationship Id="rId4" Type="http://schemas.microsoft.com/office/2007/relationships/hdphoto" Target="../media/hdphoto4.wdp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microsoft.com/office/2007/relationships/hdphoto" Target="../media/hdphoto37.wdp"/><Relationship Id="rId3" Type="http://schemas.openxmlformats.org/officeDocument/2006/relationships/image" Target="../media/image9.png"/><Relationship Id="rId7" Type="http://schemas.openxmlformats.org/officeDocument/2006/relationships/image" Target="../media/image137.jpeg"/><Relationship Id="rId12" Type="http://schemas.openxmlformats.org/officeDocument/2006/relationships/image" Target="../media/image14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1.png"/><Relationship Id="rId5" Type="http://schemas.openxmlformats.org/officeDocument/2006/relationships/image" Target="../media/image10.png"/><Relationship Id="rId15" Type="http://schemas.openxmlformats.org/officeDocument/2006/relationships/image" Target="../media/image144.png"/><Relationship Id="rId10" Type="http://schemas.openxmlformats.org/officeDocument/2006/relationships/image" Target="../media/image140.png"/><Relationship Id="rId4" Type="http://schemas.microsoft.com/office/2007/relationships/hdphoto" Target="../media/hdphoto4.wdp"/><Relationship Id="rId9" Type="http://schemas.openxmlformats.org/officeDocument/2006/relationships/image" Target="../media/image139.jpeg"/><Relationship Id="rId14" Type="http://schemas.openxmlformats.org/officeDocument/2006/relationships/image" Target="../media/image1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13" Type="http://schemas.openxmlformats.org/officeDocument/2006/relationships/image" Target="../media/image149.png"/><Relationship Id="rId3" Type="http://schemas.openxmlformats.org/officeDocument/2006/relationships/image" Target="../media/image9.png"/><Relationship Id="rId7" Type="http://schemas.openxmlformats.org/officeDocument/2006/relationships/image" Target="../media/image138.png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38.wdp"/><Relationship Id="rId5" Type="http://schemas.openxmlformats.org/officeDocument/2006/relationships/image" Target="../media/image10.png"/><Relationship Id="rId10" Type="http://schemas.openxmlformats.org/officeDocument/2006/relationships/image" Target="../media/image147.png"/><Relationship Id="rId4" Type="http://schemas.microsoft.com/office/2007/relationships/hdphoto" Target="../media/hdphoto4.wdp"/><Relationship Id="rId9" Type="http://schemas.openxmlformats.org/officeDocument/2006/relationships/image" Target="../media/image14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13" Type="http://schemas.openxmlformats.org/officeDocument/2006/relationships/image" Target="../media/image155.jpg"/><Relationship Id="rId3" Type="http://schemas.openxmlformats.org/officeDocument/2006/relationships/image" Target="../media/image9.png"/><Relationship Id="rId7" Type="http://schemas.openxmlformats.org/officeDocument/2006/relationships/image" Target="../media/image150.png"/><Relationship Id="rId12" Type="http://schemas.openxmlformats.org/officeDocument/2006/relationships/image" Target="../media/image1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3.png"/><Relationship Id="rId5" Type="http://schemas.openxmlformats.org/officeDocument/2006/relationships/image" Target="../media/image10.png"/><Relationship Id="rId10" Type="http://schemas.openxmlformats.org/officeDocument/2006/relationships/image" Target="../media/image152.png"/><Relationship Id="rId4" Type="http://schemas.microsoft.com/office/2007/relationships/hdphoto" Target="../media/hdphoto4.wdp"/><Relationship Id="rId9" Type="http://schemas.openxmlformats.org/officeDocument/2006/relationships/image" Target="../media/image15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gif"/><Relationship Id="rId3" Type="http://schemas.openxmlformats.org/officeDocument/2006/relationships/image" Target="../media/image9.png"/><Relationship Id="rId7" Type="http://schemas.openxmlformats.org/officeDocument/2006/relationships/image" Target="../media/image1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4.wdp"/><Relationship Id="rId9" Type="http://schemas.openxmlformats.org/officeDocument/2006/relationships/image" Target="../media/image158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0.wdp"/><Relationship Id="rId13" Type="http://schemas.openxmlformats.org/officeDocument/2006/relationships/image" Target="../media/image162.png"/><Relationship Id="rId3" Type="http://schemas.openxmlformats.org/officeDocument/2006/relationships/image" Target="../media/image9.png"/><Relationship Id="rId7" Type="http://schemas.openxmlformats.org/officeDocument/2006/relationships/image" Target="../media/image159.png"/><Relationship Id="rId12" Type="http://schemas.openxmlformats.org/officeDocument/2006/relationships/image" Target="../media/image1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41.wdp"/><Relationship Id="rId5" Type="http://schemas.openxmlformats.org/officeDocument/2006/relationships/image" Target="../media/image10.png"/><Relationship Id="rId10" Type="http://schemas.openxmlformats.org/officeDocument/2006/relationships/image" Target="../media/image160.png"/><Relationship Id="rId4" Type="http://schemas.microsoft.com/office/2007/relationships/hdphoto" Target="../media/hdphoto4.wdp"/><Relationship Id="rId9" Type="http://schemas.openxmlformats.org/officeDocument/2006/relationships/hyperlink" Target="https://olimpiada.trudohrana.ru/2021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microsoft.com/office/2007/relationships/hdphoto" Target="../media/hdphoto4.wdp"/><Relationship Id="rId18" Type="http://schemas.openxmlformats.org/officeDocument/2006/relationships/image" Target="../media/image170.png"/><Relationship Id="rId3" Type="http://schemas.openxmlformats.org/officeDocument/2006/relationships/image" Target="../media/image163.jpeg"/><Relationship Id="rId21" Type="http://schemas.openxmlformats.org/officeDocument/2006/relationships/image" Target="../media/image172.png"/><Relationship Id="rId7" Type="http://schemas.microsoft.com/office/2007/relationships/hdphoto" Target="../media/hdphoto43.wdp"/><Relationship Id="rId12" Type="http://schemas.openxmlformats.org/officeDocument/2006/relationships/image" Target="../media/image9.png"/><Relationship Id="rId17" Type="http://schemas.openxmlformats.org/officeDocument/2006/relationships/image" Target="../media/image169.jpeg"/><Relationship Id="rId2" Type="http://schemas.openxmlformats.org/officeDocument/2006/relationships/notesSlide" Target="../notesSlides/notesSlide24.xml"/><Relationship Id="rId16" Type="http://schemas.microsoft.com/office/2007/relationships/hdphoto" Target="../media/hdphoto46.wdp"/><Relationship Id="rId20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11" Type="http://schemas.microsoft.com/office/2007/relationships/hdphoto" Target="../media/hdphoto45.wdp"/><Relationship Id="rId5" Type="http://schemas.microsoft.com/office/2007/relationships/hdphoto" Target="../media/hdphoto42.wdp"/><Relationship Id="rId15" Type="http://schemas.openxmlformats.org/officeDocument/2006/relationships/image" Target="../media/image168.png"/><Relationship Id="rId10" Type="http://schemas.openxmlformats.org/officeDocument/2006/relationships/image" Target="../media/image167.png"/><Relationship Id="rId19" Type="http://schemas.microsoft.com/office/2007/relationships/hdphoto" Target="../media/hdphoto47.wdp"/><Relationship Id="rId4" Type="http://schemas.openxmlformats.org/officeDocument/2006/relationships/image" Target="../media/image164.png"/><Relationship Id="rId9" Type="http://schemas.microsoft.com/office/2007/relationships/hdphoto" Target="../media/hdphoto44.wdp"/><Relationship Id="rId14" Type="http://schemas.openxmlformats.org/officeDocument/2006/relationships/image" Target="../media/image10.png"/><Relationship Id="rId22" Type="http://schemas.openxmlformats.org/officeDocument/2006/relationships/image" Target="../media/image1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9.wdp"/><Relationship Id="rId18" Type="http://schemas.openxmlformats.org/officeDocument/2006/relationships/image" Target="../media/image28.jpeg"/><Relationship Id="rId3" Type="http://schemas.openxmlformats.org/officeDocument/2006/relationships/image" Target="../media/image9.png"/><Relationship Id="rId21" Type="http://schemas.microsoft.com/office/2007/relationships/hdphoto" Target="../media/hdphoto11.wdp"/><Relationship Id="rId7" Type="http://schemas.microsoft.com/office/2007/relationships/hdphoto" Target="../media/hdphoto5.wdp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5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6" Type="http://schemas.microsoft.com/office/2007/relationships/hdphoto" Target="../media/hdphoto10.wdp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8.wdp"/><Relationship Id="rId24" Type="http://schemas.openxmlformats.org/officeDocument/2006/relationships/image" Target="../media/image33.png"/><Relationship Id="rId5" Type="http://schemas.openxmlformats.org/officeDocument/2006/relationships/image" Target="../media/image10.png"/><Relationship Id="rId15" Type="http://schemas.openxmlformats.org/officeDocument/2006/relationships/image" Target="../media/image26.png"/><Relationship Id="rId23" Type="http://schemas.openxmlformats.org/officeDocument/2006/relationships/image" Target="../media/image32.jpeg"/><Relationship Id="rId10" Type="http://schemas.openxmlformats.org/officeDocument/2006/relationships/image" Target="../media/image23.png"/><Relationship Id="rId19" Type="http://schemas.openxmlformats.org/officeDocument/2006/relationships/image" Target="../media/image29.png"/><Relationship Id="rId4" Type="http://schemas.microsoft.com/office/2007/relationships/hdphoto" Target="../media/hdphoto4.wdp"/><Relationship Id="rId9" Type="http://schemas.microsoft.com/office/2007/relationships/hdphoto" Target="../media/hdphoto7.wdp"/><Relationship Id="rId14" Type="http://schemas.openxmlformats.org/officeDocument/2006/relationships/image" Target="../media/image25.png"/><Relationship Id="rId22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1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microsoft.com/office/2007/relationships/hdphoto" Target="../media/hdphoto1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5.png"/><Relationship Id="rId5" Type="http://schemas.openxmlformats.org/officeDocument/2006/relationships/image" Target="../media/image10.png"/><Relationship Id="rId10" Type="http://schemas.openxmlformats.org/officeDocument/2006/relationships/image" Target="../media/image29.png"/><Relationship Id="rId4" Type="http://schemas.microsoft.com/office/2007/relationships/hdphoto" Target="../media/hdphoto4.wdp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1.png"/><Relationship Id="rId18" Type="http://schemas.openxmlformats.org/officeDocument/2006/relationships/image" Target="../media/image44.png"/><Relationship Id="rId3" Type="http://schemas.openxmlformats.org/officeDocument/2006/relationships/image" Target="../media/image9.png"/><Relationship Id="rId21" Type="http://schemas.openxmlformats.org/officeDocument/2006/relationships/image" Target="../media/image21.jpeg"/><Relationship Id="rId7" Type="http://schemas.openxmlformats.org/officeDocument/2006/relationships/image" Target="../media/image13.png"/><Relationship Id="rId12" Type="http://schemas.openxmlformats.org/officeDocument/2006/relationships/image" Target="../media/image40.jpeg"/><Relationship Id="rId17" Type="http://schemas.microsoft.com/office/2007/relationships/hdphoto" Target="../media/hdphoto13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10.png"/><Relationship Id="rId15" Type="http://schemas.openxmlformats.org/officeDocument/2006/relationships/hyperlink" Target="https://declaration.rostrud.ru/declaration/index" TargetMode="External"/><Relationship Id="rId10" Type="http://schemas.openxmlformats.org/officeDocument/2006/relationships/image" Target="../media/image38.png"/><Relationship Id="rId19" Type="http://schemas.microsoft.com/office/2007/relationships/hdphoto" Target="../media/hdphoto14.wdp"/><Relationship Id="rId4" Type="http://schemas.microsoft.com/office/2007/relationships/hdphoto" Target="../media/hdphoto4.wdp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jpeg"/><Relationship Id="rId3" Type="http://schemas.openxmlformats.org/officeDocument/2006/relationships/image" Target="../media/image9.png"/><Relationship Id="rId7" Type="http://schemas.openxmlformats.org/officeDocument/2006/relationships/image" Target="../media/image36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6.png"/><Relationship Id="rId5" Type="http://schemas.openxmlformats.org/officeDocument/2006/relationships/image" Target="../media/image10.png"/><Relationship Id="rId10" Type="http://schemas.openxmlformats.org/officeDocument/2006/relationships/image" Target="../media/image45.png"/><Relationship Id="rId4" Type="http://schemas.microsoft.com/office/2007/relationships/hdphoto" Target="../media/hdphoto4.wdp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jpeg"/><Relationship Id="rId7" Type="http://schemas.openxmlformats.org/officeDocument/2006/relationships/image" Target="../media/image11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2.jpg"/><Relationship Id="rId5" Type="http://schemas.microsoft.com/office/2007/relationships/hdphoto" Target="../media/hdphoto4.wdp"/><Relationship Id="rId10" Type="http://schemas.openxmlformats.org/officeDocument/2006/relationships/image" Target="../media/image51.png"/><Relationship Id="rId4" Type="http://schemas.openxmlformats.org/officeDocument/2006/relationships/image" Target="../media/image9.pn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7.png"/><Relationship Id="rId18" Type="http://schemas.openxmlformats.org/officeDocument/2006/relationships/image" Target="../media/image59.jpg"/><Relationship Id="rId3" Type="http://schemas.openxmlformats.org/officeDocument/2006/relationships/image" Target="../media/image53.png"/><Relationship Id="rId21" Type="http://schemas.microsoft.com/office/2007/relationships/hdphoto" Target="../media/hdphoto20.wdp"/><Relationship Id="rId7" Type="http://schemas.openxmlformats.org/officeDocument/2006/relationships/image" Target="../media/image9.png"/><Relationship Id="rId12" Type="http://schemas.openxmlformats.org/officeDocument/2006/relationships/image" Target="../media/image56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6" Type="http://schemas.microsoft.com/office/2007/relationships/hdphoto" Target="../media/hdphoto19.wdp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microsoft.com/office/2007/relationships/hdphoto" Target="../media/hdphoto17.wdp"/><Relationship Id="rId24" Type="http://schemas.openxmlformats.org/officeDocument/2006/relationships/image" Target="../media/image64.jpeg"/><Relationship Id="rId5" Type="http://schemas.openxmlformats.org/officeDocument/2006/relationships/image" Target="../media/image54.png"/><Relationship Id="rId15" Type="http://schemas.openxmlformats.org/officeDocument/2006/relationships/image" Target="../media/image58.png"/><Relationship Id="rId23" Type="http://schemas.openxmlformats.org/officeDocument/2006/relationships/image" Target="../media/image63.png"/><Relationship Id="rId10" Type="http://schemas.openxmlformats.org/officeDocument/2006/relationships/image" Target="../media/image55.png"/><Relationship Id="rId19" Type="http://schemas.openxmlformats.org/officeDocument/2006/relationships/image" Target="../media/image60.jpeg"/><Relationship Id="rId4" Type="http://schemas.microsoft.com/office/2007/relationships/hdphoto" Target="../media/hdphoto15.wdp"/><Relationship Id="rId9" Type="http://schemas.openxmlformats.org/officeDocument/2006/relationships/image" Target="../media/image10.png"/><Relationship Id="rId14" Type="http://schemas.microsoft.com/office/2007/relationships/hdphoto" Target="../media/hdphoto18.wdp"/><Relationship Id="rId22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68.png"/><Relationship Id="rId18" Type="http://schemas.openxmlformats.org/officeDocument/2006/relationships/image" Target="../media/image71.jpeg"/><Relationship Id="rId3" Type="http://schemas.openxmlformats.org/officeDocument/2006/relationships/image" Target="../media/image9.png"/><Relationship Id="rId21" Type="http://schemas.openxmlformats.org/officeDocument/2006/relationships/image" Target="../media/image74.png"/><Relationship Id="rId7" Type="http://schemas.openxmlformats.org/officeDocument/2006/relationships/image" Target="../media/image65.png"/><Relationship Id="rId12" Type="http://schemas.microsoft.com/office/2007/relationships/hdphoto" Target="../media/hdphoto5.wdp"/><Relationship Id="rId17" Type="http://schemas.microsoft.com/office/2007/relationships/hdphoto" Target="../media/hdphoto23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0.png"/><Relationship Id="rId20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69.jpeg"/><Relationship Id="rId10" Type="http://schemas.openxmlformats.org/officeDocument/2006/relationships/image" Target="../media/image67.png"/><Relationship Id="rId19" Type="http://schemas.openxmlformats.org/officeDocument/2006/relationships/image" Target="../media/image72.jpeg"/><Relationship Id="rId4" Type="http://schemas.microsoft.com/office/2007/relationships/hdphoto" Target="../media/hdphoto4.wdp"/><Relationship Id="rId9" Type="http://schemas.openxmlformats.org/officeDocument/2006/relationships/image" Target="../media/image66.png"/><Relationship Id="rId14" Type="http://schemas.microsoft.com/office/2007/relationships/hdphoto" Target="../media/hdphoto22.wdp"/><Relationship Id="rId22" Type="http://schemas.microsoft.com/office/2007/relationships/hdphoto" Target="../media/hdphoto2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3" t="9881" r="4995" b="193"/>
          <a:stretch/>
        </p:blipFill>
        <p:spPr>
          <a:xfrm rot="10800000">
            <a:off x="1474498" y="17862"/>
            <a:ext cx="10732385" cy="6850855"/>
          </a:xfrm>
          <a:prstGeom prst="rect">
            <a:avLst/>
          </a:prstGeom>
        </p:spPr>
      </p:pic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 flipH="1">
            <a:off x="-76613" y="1"/>
            <a:ext cx="76613" cy="6872289"/>
          </a:xfrm>
          <a:prstGeom prst="rect">
            <a:avLst/>
          </a:prstGeom>
          <a:solidFill>
            <a:srgbClr val="D2AA41"/>
          </a:solidFill>
          <a:ln w="25400" algn="ctr">
            <a:noFill/>
            <a:miter lim="800000"/>
            <a:headEnd/>
            <a:tailEnd/>
          </a:ln>
        </p:spPr>
        <p:txBody>
          <a:bodyPr lIns="91393" tIns="45695" rIns="91393" bIns="45695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Palatino Linotype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7145"/>
            <a:ext cx="14744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848" y="74734"/>
            <a:ext cx="2384233" cy="1224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1544" y="3840529"/>
            <a:ext cx="9937104" cy="669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583832" y="3946823"/>
            <a:ext cx="72728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Ведущий советник – государственный </a:t>
            </a:r>
            <a:endParaRPr lang="ru-RU" sz="14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 по условиям труда</a:t>
            </a:r>
          </a:p>
          <a:p>
            <a:pPr algn="r"/>
            <a:r>
              <a:rPr lang="ru-RU" sz="1400" b="1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Ногина Светлана Викторовна</a:t>
            </a:r>
            <a:endParaRPr lang="ru-RU" sz="1400" b="1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87888" y="457517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Отраслевое </a:t>
            </a:r>
            <a:r>
              <a:rPr lang="ru-RU" sz="1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совещание </a:t>
            </a:r>
            <a:r>
              <a:rPr lang="ru-RU" sz="1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вопросам охраны труда и </a:t>
            </a:r>
            <a:endParaRPr lang="ru-RU" sz="1200" b="1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предотвращения </a:t>
            </a:r>
            <a:r>
              <a:rPr lang="ru-RU" sz="1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несчастных случаев </a:t>
            </a:r>
            <a:r>
              <a:rPr lang="ru-RU" sz="1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производстве </a:t>
            </a:r>
          </a:p>
          <a:p>
            <a:pPr algn="r"/>
            <a:r>
              <a:rPr lang="ru-RU" sz="1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строительстве и жилищно-коммунальном хозяйстве</a:t>
            </a:r>
            <a:endParaRPr lang="ru-RU" sz="1200" b="1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894276" y="6602435"/>
            <a:ext cx="51999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Южно – Сахалинск, 22.12.2020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572" t="9982" r="14648"/>
          <a:stretch/>
        </p:blipFill>
        <p:spPr>
          <a:xfrm>
            <a:off x="2887158" y="2097881"/>
            <a:ext cx="8969482" cy="162974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2448729" y="2382964"/>
            <a:ext cx="100811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Изменения в законодательстве </a:t>
            </a:r>
          </a:p>
          <a:p>
            <a:pPr lvl="0" algn="ctr"/>
            <a:r>
              <a:rPr lang="ru-RU" sz="32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об охране труда в              году </a:t>
            </a:r>
            <a:endParaRPr lang="ru-RU" sz="32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374" t="5478" r="7350" b="6866"/>
          <a:stretch/>
        </p:blipFill>
        <p:spPr>
          <a:xfrm>
            <a:off x="1773785" y="3035192"/>
            <a:ext cx="936104" cy="7488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20000"/>
          </a:blip>
          <a:stretch>
            <a:fillRect/>
          </a:stretch>
        </p:blipFill>
        <p:spPr>
          <a:xfrm>
            <a:off x="1724861" y="1998971"/>
            <a:ext cx="1051829" cy="10290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9366" t="23162" r="12528" b="18685"/>
          <a:stretch/>
        </p:blipFill>
        <p:spPr>
          <a:xfrm>
            <a:off x="8255226" y="2932498"/>
            <a:ext cx="1584177" cy="63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0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084" cy="9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80" y="31433"/>
            <a:ext cx="1947098" cy="817301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5254673" y="939325"/>
            <a:ext cx="51999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внесены приказом Минздрава России от 13.12.2019 № 1032н</a:t>
            </a:r>
            <a:endParaRPr lang="ru-RU" sz="1000" i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5776" y="1257028"/>
            <a:ext cx="8285994" cy="76298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1"/>
          <a:stretch/>
        </p:blipFill>
        <p:spPr>
          <a:xfrm>
            <a:off x="264738" y="2445075"/>
            <a:ext cx="1224136" cy="60156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531908" y="2571221"/>
            <a:ext cx="10073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Пункт 6.1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33658" y="2082001"/>
            <a:ext cx="84886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При проведении предварительного или периодического осмотра могут учитываться результаты ранее проведенных </a:t>
            </a:r>
            <a:r>
              <a:rPr lang="ru-RU" sz="1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(не позднее одного года)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предварительного или периодического осмотра, диспансеризации, иных медицинских осмотров, подтвержденные медицинскими документами работника.</a:t>
            </a:r>
          </a:p>
          <a:p>
            <a:pPr algn="just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 целях уточнения диагноза медицинские организации при проведении медосмотров вправе получать необходимую информацию о состоянии здоровья работника, с использованием медицинской информационной системы медицинской организации из медицинской организации по месту жительства или прикрепления работника.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58" y="3635972"/>
            <a:ext cx="8270416" cy="648472"/>
          </a:xfrm>
          <a:prstGeom prst="rect">
            <a:avLst/>
          </a:prstGeom>
        </p:spPr>
      </p:pic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3791744" y="3714274"/>
            <a:ext cx="71755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Увеличение количества выдаваемых </a:t>
            </a:r>
            <a:endParaRPr lang="ru-RU" sz="1400" b="1" dirty="0" smtClean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медицинских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заключений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88874" y="573890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Выдается работнику, поступающему на работу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. Приобщается к медицинской карте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Направляется работодателю;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4. Направляется в медицинскую организацию, 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 которой прикреплен работник.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921333" y="5364899"/>
            <a:ext cx="42706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Выдается работнику;</a:t>
            </a:r>
          </a:p>
          <a:p>
            <a:pPr marL="228600" indent="-228600">
              <a:buAutoNum type="arabicPeriod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Приобщается к медицинской карте;</a:t>
            </a:r>
          </a:p>
          <a:p>
            <a:pPr marL="228600" indent="-228600">
              <a:buAutoNum type="arabicPeriod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Направляется работодателю;</a:t>
            </a:r>
          </a:p>
          <a:p>
            <a:pPr marL="228600" indent="-228600">
              <a:buFontTx/>
              <a:buAutoNum type="arabicPeriod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Направляется в медицинскую организацию, 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 которой прикреплен работник.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5.   По письменному запросу в Фонд социального 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страхования с письменного согласия работника.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00" t="1505" r="8180" b="28"/>
          <a:stretch/>
        </p:blipFill>
        <p:spPr>
          <a:xfrm>
            <a:off x="2276920" y="4412044"/>
            <a:ext cx="2247153" cy="909111"/>
          </a:xfrm>
          <a:prstGeom prst="rect">
            <a:avLst/>
          </a:prstGeom>
        </p:spPr>
      </p:pic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4076338" y="1337653"/>
            <a:ext cx="63277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Учет результатов ранее проведённых </a:t>
            </a:r>
            <a:endParaRPr lang="ru-RU" sz="1400" b="1" dirty="0" smtClean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медицинских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осмотров</a:t>
            </a:r>
            <a:endParaRPr lang="ru-RU" sz="6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2208493" y="4515492"/>
            <a:ext cx="25589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50" b="1" dirty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Заключение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предварительного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медосмотра </a:t>
            </a:r>
            <a:endParaRPr lang="ru-RU" sz="500" b="1" dirty="0">
              <a:solidFill>
                <a:srgbClr val="8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686" y="4595028"/>
            <a:ext cx="473884" cy="47388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261" y="4581510"/>
            <a:ext cx="473884" cy="473884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4913371" y="5052509"/>
            <a:ext cx="184842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 Black" panose="020B0A04020102020204" pitchFamily="34" charset="0"/>
              </a:rPr>
              <a:t>4 экземпляра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19485" y="4498799"/>
            <a:ext cx="317005" cy="424448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9530389" y="4993109"/>
            <a:ext cx="184842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 Black" panose="020B0A04020102020204" pitchFamily="34" charset="0"/>
              </a:rPr>
              <a:t>5 экземпляров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/>
          <a:stretch/>
        </p:blipFill>
        <p:spPr>
          <a:xfrm>
            <a:off x="4628189" y="4727700"/>
            <a:ext cx="640666" cy="252486"/>
          </a:xfrm>
          <a:prstGeom prst="rect">
            <a:avLst/>
          </a:prstGeom>
        </p:spPr>
      </p:pic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2175776" y="79210"/>
            <a:ext cx="834316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Порядок проведения обязательных </a:t>
            </a:r>
            <a:endParaRPr lang="ru-RU" sz="2200" dirty="0" smtClean="0">
              <a:latin typeface="Arial Black" panose="020B0A040201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медицинских осмотров </a:t>
            </a:r>
            <a:r>
              <a:rPr lang="ru-RU" sz="2200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работников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3" t="-43" r="16532" b="49731"/>
          <a:stretch/>
        </p:blipFill>
        <p:spPr>
          <a:xfrm>
            <a:off x="10622341" y="2528"/>
            <a:ext cx="1569659" cy="74637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3" t="49732" r="3306" b="3053"/>
          <a:stretch/>
        </p:blipFill>
        <p:spPr>
          <a:xfrm>
            <a:off x="10461770" y="1261431"/>
            <a:ext cx="1672534" cy="82863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1"/>
          <a:stretch/>
        </p:blipFill>
        <p:spPr>
          <a:xfrm>
            <a:off x="202020" y="4718945"/>
            <a:ext cx="1224136" cy="60156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4" name="Прямоугольник 23"/>
          <p:cNvSpPr/>
          <p:nvPr/>
        </p:nvSpPr>
        <p:spPr>
          <a:xfrm>
            <a:off x="433972" y="4777143"/>
            <a:ext cx="1007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Пункты 14, 31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00" t="1505" r="8180" b="28"/>
          <a:stretch/>
        </p:blipFill>
        <p:spPr>
          <a:xfrm>
            <a:off x="7103944" y="4395933"/>
            <a:ext cx="1870028" cy="756541"/>
          </a:xfrm>
          <a:prstGeom prst="rect">
            <a:avLst/>
          </a:prstGeom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6777106" y="4433002"/>
            <a:ext cx="25589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50" b="1" dirty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Заключение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периодического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медосмотра</a:t>
            </a:r>
            <a:endParaRPr lang="ru-RU" sz="500" b="1" dirty="0">
              <a:solidFill>
                <a:srgbClr val="8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/>
          <a:stretch/>
        </p:blipFill>
        <p:spPr>
          <a:xfrm>
            <a:off x="9114820" y="4640353"/>
            <a:ext cx="640666" cy="25248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645" y="4499623"/>
            <a:ext cx="473884" cy="473884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828" y="4469090"/>
            <a:ext cx="473884" cy="4738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8" t="36409" r="4567" b="31880"/>
          <a:stretch/>
        </p:blipFill>
        <p:spPr>
          <a:xfrm>
            <a:off x="10833035" y="2691503"/>
            <a:ext cx="1103645" cy="1155993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10620488" y="2399084"/>
            <a:ext cx="1571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Arial Black" panose="020B0A04020102020204" pitchFamily="34" charset="0"/>
              </a:rPr>
              <a:t>Более 50 % рабочего времени</a:t>
            </a:r>
            <a:endParaRPr lang="ru-RU" sz="1000" b="1" dirty="0">
              <a:latin typeface="Arial Black" panose="020B0A04020102020204" pitchFamily="34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6" t="6405" r="11355" b="17783"/>
          <a:stretch/>
        </p:blipFill>
        <p:spPr>
          <a:xfrm>
            <a:off x="11910146" y="3649147"/>
            <a:ext cx="216552" cy="284670"/>
          </a:xfrm>
          <a:prstGeom prst="rect">
            <a:avLst/>
          </a:prstGeom>
        </p:spPr>
      </p:pic>
      <p:sp>
        <p:nvSpPr>
          <p:cNvPr id="55" name="Прямоугольник 54"/>
          <p:cNvSpPr/>
          <p:nvPr/>
        </p:nvSpPr>
        <p:spPr>
          <a:xfrm>
            <a:off x="4200414" y="5320512"/>
            <a:ext cx="40281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 Black" panose="020B0A04020102020204" pitchFamily="34" charset="0"/>
              </a:rPr>
              <a:t>не позднее </a:t>
            </a:r>
            <a:r>
              <a:rPr lang="ru-RU" sz="1600" b="1" u="sng" dirty="0">
                <a:solidFill>
                  <a:srgbClr val="800000"/>
                </a:solidFill>
                <a:latin typeface="Arial Black" panose="020B0A04020102020204" pitchFamily="34" charset="0"/>
              </a:rPr>
              <a:t>5 рабочих дней</a:t>
            </a:r>
            <a:r>
              <a:rPr lang="en-US" sz="1600" b="1" dirty="0">
                <a:latin typeface="Arial Black" panose="020B0A04020102020204" pitchFamily="34" charset="0"/>
              </a:rPr>
              <a:t>:</a:t>
            </a:r>
            <a:endParaRPr lang="ru-RU" sz="1600" b="1" dirty="0">
              <a:latin typeface="Arial Black" panose="020B0A040201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0048816" y="3752917"/>
            <a:ext cx="26111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 Black" panose="020B0A04020102020204" pitchFamily="34" charset="0"/>
              </a:rPr>
              <a:t>медосмотр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ПРОВОДИТСЯ</a:t>
            </a:r>
          </a:p>
        </p:txBody>
      </p:sp>
      <p:grpSp>
        <p:nvGrpSpPr>
          <p:cNvPr id="38" name="Группа 29"/>
          <p:cNvGrpSpPr>
            <a:grpSpLocks/>
          </p:cNvGrpSpPr>
          <p:nvPr/>
        </p:nvGrpSpPr>
        <p:grpSpPr bwMode="auto">
          <a:xfrm>
            <a:off x="2711624" y="803251"/>
            <a:ext cx="9344698" cy="109114"/>
            <a:chOff x="1511764" y="965606"/>
            <a:chExt cx="7128792" cy="70147"/>
          </a:xfrm>
        </p:grpSpPr>
        <p:cxnSp>
          <p:nvCxnSpPr>
            <p:cNvPr id="43" name="Прямая соединительная линия 42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Прямоугольник 49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02747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084" cy="9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94" y="66277"/>
            <a:ext cx="1947098" cy="817301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5122454" y="882137"/>
            <a:ext cx="51999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внесены приказом Минздрава России от 13.12.2019 № 1032н</a:t>
            </a:r>
            <a:endParaRPr lang="ru-RU" sz="1000" i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472" y="1184363"/>
            <a:ext cx="9114039" cy="959313"/>
          </a:xfrm>
          <a:prstGeom prst="rect">
            <a:avLst/>
          </a:prstGeom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3551604" y="1258820"/>
            <a:ext cx="6967334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7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Определение принадлежности работника к группе здоровья,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7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формирование групп  риска развития </a:t>
            </a:r>
            <a:r>
              <a:rPr lang="ru-RU" sz="147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профессионального </a:t>
            </a:r>
            <a:r>
              <a:rPr lang="ru-RU" sz="147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заболевания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1"/>
          <a:stretch/>
        </p:blipFill>
        <p:spPr>
          <a:xfrm>
            <a:off x="123421" y="2307918"/>
            <a:ext cx="1380334" cy="67994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4" name="Прямоугольник 23"/>
          <p:cNvSpPr/>
          <p:nvPr/>
        </p:nvSpPr>
        <p:spPr>
          <a:xfrm>
            <a:off x="462576" y="2324725"/>
            <a:ext cx="1007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Пункты </a:t>
            </a:r>
          </a:p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3, 13, </a:t>
            </a:r>
          </a:p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31, 32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561087" y="2226613"/>
            <a:ext cx="9721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 заключении предварительного (периодического) медицинского осмотра указываются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– медицинские противопоказания  к работе  в случае из выявления (вредные производственные факторы и виды работ)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группа здоровья работника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591944" y="4123332"/>
            <a:ext cx="62925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Результаты периодического медицинского осмотра могут использоваться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оценки </a:t>
            </a:r>
            <a:r>
              <a:rPr lang="ru-RU" sz="1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риска развития профессионального заболевания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86" b="6631"/>
          <a:stretch/>
        </p:blipFill>
        <p:spPr>
          <a:xfrm>
            <a:off x="153187" y="3192351"/>
            <a:ext cx="5294740" cy="354779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5672655" y="3325107"/>
            <a:ext cx="6480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случае выявления медицинских противопоказаний к выполнению отдельных видов работ работник направляется в медицинскую организацию для проведения экспертизы профессиональной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пригодности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2175776" y="79210"/>
            <a:ext cx="834316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Порядок проведения обязательных </a:t>
            </a:r>
            <a:endParaRPr lang="ru-RU" sz="2200" dirty="0" smtClean="0">
              <a:latin typeface="Arial Black" panose="020B0A040201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медицинских осмотров </a:t>
            </a:r>
            <a:r>
              <a:rPr lang="ru-RU" sz="2200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работников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3" t="-43" r="16532" b="49731"/>
          <a:stretch/>
        </p:blipFill>
        <p:spPr>
          <a:xfrm>
            <a:off x="10622341" y="2528"/>
            <a:ext cx="1569659" cy="74637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3" t="49732" r="3306" b="3053"/>
          <a:stretch/>
        </p:blipFill>
        <p:spPr>
          <a:xfrm>
            <a:off x="10445900" y="1124521"/>
            <a:ext cx="1672534" cy="828635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4880567" y="2725048"/>
            <a:ext cx="7272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результатам периодического медицинского осмотра в медицинской карте указываются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рекомендации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по профилактике заболеваний, в том числе профессиональных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91944" y="4797152"/>
            <a:ext cx="6480720" cy="1815882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групп риска дает возможность определить, какие профзаболевания могут возникнуть у работников, </a:t>
            </a:r>
            <a:endParaRPr lang="ru-RU" sz="1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какие 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меры принять для их предотвращения, </a:t>
            </a:r>
            <a:endParaRPr lang="ru-RU" sz="1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виноват 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ли работодатель в появлении недугов и т. п.</a:t>
            </a:r>
          </a:p>
          <a:p>
            <a:pPr algn="ctr"/>
            <a:endParaRPr lang="ru-R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Методика оценки риска развития профзаболеваний и появления медицинских противопоказаний предоставляет работодателю эффективный инструмент управления данными рисками.</a:t>
            </a:r>
          </a:p>
        </p:txBody>
      </p:sp>
      <p:grpSp>
        <p:nvGrpSpPr>
          <p:cNvPr id="22" name="Группа 29"/>
          <p:cNvGrpSpPr>
            <a:grpSpLocks/>
          </p:cNvGrpSpPr>
          <p:nvPr/>
        </p:nvGrpSpPr>
        <p:grpSpPr bwMode="auto">
          <a:xfrm>
            <a:off x="2711624" y="803251"/>
            <a:ext cx="9344698" cy="109114"/>
            <a:chOff x="1511764" y="965606"/>
            <a:chExt cx="7128792" cy="70147"/>
          </a:xfrm>
        </p:grpSpPr>
        <p:cxnSp>
          <p:nvCxnSpPr>
            <p:cNvPr id="29" name="Прямая соединительная линия 28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рямоугольник 29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40470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084" cy="9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95" y="81538"/>
            <a:ext cx="1984975" cy="833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0" t="4380" r="14634" b="12632"/>
          <a:stretch/>
        </p:blipFill>
        <p:spPr>
          <a:xfrm>
            <a:off x="3360278" y="1945871"/>
            <a:ext cx="1953320" cy="131029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" t="12518" r="16010" b="3270"/>
          <a:stretch/>
        </p:blipFill>
        <p:spPr>
          <a:xfrm>
            <a:off x="6890202" y="1937397"/>
            <a:ext cx="1805191" cy="132979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Рисунок 11"/>
          <p:cNvPicPr/>
          <p:nvPr/>
        </p:nvPicPr>
        <p:blipFill rotWithShape="1">
          <a:blip r:embed="rId8"/>
          <a:srcRect l="15442" t="17387" r="52128" b="3551"/>
          <a:stretch/>
        </p:blipFill>
        <p:spPr bwMode="auto">
          <a:xfrm>
            <a:off x="1051927" y="1222914"/>
            <a:ext cx="867609" cy="1105145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8"/>
          <a:srcRect l="49828" t="17387" r="18154" b="3551"/>
          <a:stretch/>
        </p:blipFill>
        <p:spPr bwMode="auto">
          <a:xfrm>
            <a:off x="1501478" y="1717868"/>
            <a:ext cx="879101" cy="969255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9"/>
          <a:srcRect l="34914" t="16654" r="35141" b="29111"/>
          <a:stretch/>
        </p:blipFill>
        <p:spPr bwMode="auto">
          <a:xfrm>
            <a:off x="1979482" y="2091795"/>
            <a:ext cx="765888" cy="1061003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9736" y="1220786"/>
            <a:ext cx="5450689" cy="664552"/>
          </a:xfrm>
          <a:prstGeom prst="rect">
            <a:avLst/>
          </a:prstGeom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3589858" y="1359521"/>
            <a:ext cx="60486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Отменены паспорта здоровья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/>
          <a:srcRect l="17308" t="21173" r="17185" b="22054"/>
          <a:stretch/>
        </p:blipFill>
        <p:spPr>
          <a:xfrm>
            <a:off x="5669890" y="2004461"/>
            <a:ext cx="1186634" cy="1028417"/>
          </a:xfrm>
          <a:prstGeom prst="rect">
            <a:avLst/>
          </a:prstGeom>
        </p:spPr>
      </p:pic>
      <p:pic>
        <p:nvPicPr>
          <p:cNvPr id="24" name="Рисунок 23"/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295" t="17021" r="52540" b="29355"/>
          <a:stretch/>
        </p:blipFill>
        <p:spPr bwMode="auto">
          <a:xfrm>
            <a:off x="10220131" y="1755090"/>
            <a:ext cx="1077212" cy="864624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/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1578" t="17021" r="10638" b="29355"/>
          <a:stretch/>
        </p:blipFill>
        <p:spPr bwMode="auto">
          <a:xfrm>
            <a:off x="9223848" y="2103988"/>
            <a:ext cx="1125273" cy="785167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/>
          <p:cNvPicPr/>
          <p:nvPr/>
        </p:nvPicPr>
        <p:blipFill rotWithShape="1">
          <a:blip r:embed="rId14"/>
          <a:srcRect l="8854" t="22694" r="52128" b="25329"/>
          <a:stretch/>
        </p:blipFill>
        <p:spPr bwMode="auto">
          <a:xfrm>
            <a:off x="10476533" y="2280394"/>
            <a:ext cx="1047045" cy="783866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/>
          <p:cNvPicPr/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9211" t="22694" r="9609" b="25329"/>
          <a:stretch/>
        </p:blipFill>
        <p:spPr bwMode="auto">
          <a:xfrm>
            <a:off x="9518225" y="2693854"/>
            <a:ext cx="1026701" cy="697777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1579" t="19033" r="9506" b="36310"/>
          <a:stretch/>
        </p:blipFill>
        <p:spPr bwMode="auto">
          <a:xfrm>
            <a:off x="10599391" y="2705125"/>
            <a:ext cx="1140765" cy="743089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1"/>
          <a:stretch/>
        </p:blipFill>
        <p:spPr>
          <a:xfrm>
            <a:off x="500042" y="3729933"/>
            <a:ext cx="1206134" cy="65911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9" name="Прямоугольник 28"/>
          <p:cNvSpPr/>
          <p:nvPr/>
        </p:nvSpPr>
        <p:spPr>
          <a:xfrm>
            <a:off x="750592" y="3792075"/>
            <a:ext cx="1007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Пункты </a:t>
            </a:r>
          </a:p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10, 31, 46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850991" y="4015617"/>
            <a:ext cx="75083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Заключение медицинских осмотров приобщаются к медицинской карте.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850991" y="4244044"/>
            <a:ext cx="10509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Медицинские организации, проводившие предварительные и периодические осмотры по их окончании выдают работнику на руки </a:t>
            </a:r>
            <a:r>
              <a:rPr lang="ru-RU" sz="1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выписку из медицинской карты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копию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выписки - в медицинские организации по месту жительства или прикрепления работника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письменного согласия работника.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7817001" y="2973732"/>
            <a:ext cx="1287776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700" b="1" dirty="0">
                <a:latin typeface="Arial Black" panose="020B0A04020102020204" pitchFamily="34" charset="0"/>
              </a:rPr>
              <a:t>Медицинская карта </a:t>
            </a:r>
          </a:p>
          <a:p>
            <a:pPr algn="ctr"/>
            <a:r>
              <a:rPr lang="ru-RU" sz="700" b="1" dirty="0">
                <a:latin typeface="Arial Black" panose="020B0A04020102020204" pitchFamily="34" charset="0"/>
              </a:rPr>
              <a:t>Форма 025/у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2365" y="4845701"/>
            <a:ext cx="7553028" cy="685585"/>
          </a:xfrm>
          <a:prstGeom prst="rect">
            <a:avLst/>
          </a:prstGeom>
        </p:spPr>
      </p:pic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4290814" y="5001238"/>
            <a:ext cx="60486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Необходимость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СНИЛС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 выписки из медкарты 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919536" y="6594196"/>
            <a:ext cx="64386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выписку из медкарты с результатами медицинских исследований (при наличии).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850990" y="3413158"/>
            <a:ext cx="100776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На лицо, поступающее на работу и проходящее предварительный осмотр, в медицинской организации оформляется </a:t>
            </a:r>
            <a:r>
              <a:rPr lang="ru-RU" sz="1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медицинская карта (медкарта)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, в которую вносятся заключения врачей-специалистов, результаты лабораторных и иных исследований, заключение по результатам предварительного осмотра.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828503" y="5499081"/>
            <a:ext cx="9145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При прохождении предварительного медосмотра работнику помимо направления от работодателя, паспорта и результатов психиатрического освидетельствования (при необходимости) </a:t>
            </a:r>
            <a:r>
              <a:rPr lang="ru-RU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следует предъявить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1828503" y="5919352"/>
            <a:ext cx="90876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страховое свидетельство обязательного пенсионного страхования</a:t>
            </a: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i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</a:t>
            </a:r>
            <a:r>
              <a:rPr lang="ru-RU" sz="1000" b="1" i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НИЛС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), содержащее страховой номер индивидуального лицевого счета или документ, подтверждающий регистрацию в системе индивидуального (персонифицированного) учета в форме электронного документа или на бумажном носителе.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585897" y="6374742"/>
            <a:ext cx="750208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u="sng" dirty="0">
                <a:latin typeface="Arial" panose="020B0604020202020204" pitchFamily="34" charset="0"/>
                <a:cs typeface="Arial" panose="020B0604020202020204" pitchFamily="34" charset="0"/>
              </a:rPr>
              <a:t>вправе предъявить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9027">
            <a:off x="10841051" y="5011097"/>
            <a:ext cx="1136651" cy="77025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6" name="Rectangle 1"/>
          <p:cNvSpPr>
            <a:spLocks noChangeArrowheads="1"/>
          </p:cNvSpPr>
          <p:nvPr/>
        </p:nvSpPr>
        <p:spPr bwMode="auto">
          <a:xfrm>
            <a:off x="2175776" y="79210"/>
            <a:ext cx="834316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Порядок проведения обязательных </a:t>
            </a:r>
            <a:endParaRPr lang="ru-RU" sz="2200" dirty="0" smtClean="0">
              <a:latin typeface="Arial Black" panose="020B0A040201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медицинских осмотров </a:t>
            </a:r>
            <a:r>
              <a:rPr lang="ru-RU" sz="2200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работников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3" t="-43" r="16532" b="49731"/>
          <a:stretch/>
        </p:blipFill>
        <p:spPr>
          <a:xfrm>
            <a:off x="10622341" y="2528"/>
            <a:ext cx="1569659" cy="74637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3" t="49732" r="3306" b="3053"/>
          <a:stretch/>
        </p:blipFill>
        <p:spPr>
          <a:xfrm>
            <a:off x="10389039" y="926204"/>
            <a:ext cx="1615768" cy="800511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5217037" y="891008"/>
            <a:ext cx="51999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внесены приказом Минздрава России от 13.12.2019 № 1032н</a:t>
            </a:r>
            <a:endParaRPr lang="ru-RU" sz="1000" i="1" dirty="0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1"/>
          <a:stretch/>
        </p:blipFill>
        <p:spPr>
          <a:xfrm>
            <a:off x="500042" y="5560099"/>
            <a:ext cx="1206134" cy="65911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 rot="20375450">
            <a:off x="148072" y="5317067"/>
            <a:ext cx="1121636" cy="261610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Дополнение</a:t>
            </a:r>
            <a:r>
              <a:rPr lang="en-US" sz="1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88459" y="5730478"/>
            <a:ext cx="10073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Пункт 9 </a:t>
            </a:r>
          </a:p>
        </p:txBody>
      </p:sp>
      <p:grpSp>
        <p:nvGrpSpPr>
          <p:cNvPr id="51" name="Группа 29"/>
          <p:cNvGrpSpPr>
            <a:grpSpLocks/>
          </p:cNvGrpSpPr>
          <p:nvPr/>
        </p:nvGrpSpPr>
        <p:grpSpPr bwMode="auto">
          <a:xfrm>
            <a:off x="2711624" y="803251"/>
            <a:ext cx="9344698" cy="109114"/>
            <a:chOff x="1511764" y="965606"/>
            <a:chExt cx="7128792" cy="70147"/>
          </a:xfrm>
        </p:grpSpPr>
        <p:cxnSp>
          <p:nvCxnSpPr>
            <p:cNvPr id="52" name="Прямая соединительная линия 51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Прямоугольник 52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50334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" y="0"/>
            <a:ext cx="1000084" cy="9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62" y="46027"/>
            <a:ext cx="1989310" cy="8350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672" y="1301261"/>
            <a:ext cx="6817892" cy="74051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1"/>
          <a:stretch/>
        </p:blipFill>
        <p:spPr>
          <a:xfrm>
            <a:off x="827766" y="2660257"/>
            <a:ext cx="1206134" cy="53616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9" name="Прямоугольник 28"/>
          <p:cNvSpPr/>
          <p:nvPr/>
        </p:nvSpPr>
        <p:spPr>
          <a:xfrm>
            <a:off x="1072590" y="2759832"/>
            <a:ext cx="10073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Пункт 37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319913">
            <a:off x="263895" y="1211742"/>
            <a:ext cx="1244667" cy="37423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1" name="Прямоугольник 30"/>
          <p:cNvSpPr/>
          <p:nvPr/>
        </p:nvSpPr>
        <p:spPr>
          <a:xfrm>
            <a:off x="886229" y="1532087"/>
            <a:ext cx="1854995" cy="30777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spc="50" dirty="0">
                <a:ln w="0"/>
                <a:solidFill>
                  <a:srgbClr val="8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с 01 июля 2020</a:t>
            </a: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4741039" y="1450572"/>
            <a:ext cx="527640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Медосмотры в центрах профпатологии</a:t>
            </a:r>
          </a:p>
        </p:txBody>
      </p:sp>
      <p:sp>
        <p:nvSpPr>
          <p:cNvPr id="37" name="Прямоугольник 4"/>
          <p:cNvSpPr>
            <a:spLocks noChangeArrowheads="1"/>
          </p:cNvSpPr>
          <p:nvPr/>
        </p:nvSpPr>
        <p:spPr bwMode="auto">
          <a:xfrm>
            <a:off x="2428831" y="2243188"/>
            <a:ext cx="79513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cs typeface="Arial" panose="020B0604020202020204" pitchFamily="34" charset="0"/>
              </a:rPr>
              <a:t> </a:t>
            </a:r>
            <a:r>
              <a:rPr lang="ru-RU" altLang="ru-RU" sz="1200" b="1" dirty="0" smtClean="0">
                <a:cs typeface="Arial" panose="020B0604020202020204" pitchFamily="34" charset="0"/>
              </a:rPr>
              <a:t>Для </a:t>
            </a:r>
            <a:r>
              <a:rPr lang="ru-RU" altLang="ru-RU" sz="1200" b="1" dirty="0">
                <a:cs typeface="Arial" panose="020B0604020202020204" pitchFamily="34" charset="0"/>
              </a:rPr>
              <a:t>работников, занятых на работах во вредных условиях труда, </a:t>
            </a:r>
            <a:r>
              <a:rPr lang="ru-RU" altLang="ru-RU" sz="1200" b="1" dirty="0">
                <a:solidFill>
                  <a:srgbClr val="800000"/>
                </a:solidFill>
                <a:cs typeface="Arial" panose="020B0604020202020204" pitchFamily="34" charset="0"/>
              </a:rPr>
              <a:t>первый</a:t>
            </a:r>
            <a:r>
              <a:rPr lang="ru-RU" altLang="ru-RU" sz="1200" b="1" dirty="0">
                <a:cs typeface="Arial" panose="020B0604020202020204" pitchFamily="34" charset="0"/>
              </a:rPr>
              <a:t> периодический медицинский осмотр в центре профпатологии проводится при стаже работы 5 лет во вредных условиях труда (подклассы 3.1 - 3.4, класс 4), последующие - </a:t>
            </a:r>
            <a:r>
              <a:rPr lang="ru-RU" altLang="ru-RU" sz="1200" b="1" dirty="0">
                <a:solidFill>
                  <a:srgbClr val="800000"/>
                </a:solidFill>
                <a:cs typeface="Arial" panose="020B0604020202020204" pitchFamily="34" charset="0"/>
              </a:rPr>
              <a:t>один раз в пять лет</a:t>
            </a:r>
            <a:r>
              <a:rPr lang="ru-RU" altLang="ru-RU" sz="1200" b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38" name="Прямоугольник 4"/>
          <p:cNvSpPr>
            <a:spLocks noChangeArrowheads="1"/>
          </p:cNvSpPr>
          <p:nvPr/>
        </p:nvSpPr>
        <p:spPr bwMode="auto">
          <a:xfrm>
            <a:off x="2428830" y="2793057"/>
            <a:ext cx="84249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endParaRPr lang="ru-RU" altLang="ru-RU" sz="800" b="1" dirty="0">
              <a:cs typeface="Arial" panose="020B0604020202020204" pitchFamily="34" charset="0"/>
            </a:endParaRPr>
          </a:p>
          <a:p>
            <a:r>
              <a:rPr lang="ru-RU" altLang="ru-RU" sz="800" b="1" dirty="0">
                <a:cs typeface="Arial" panose="020B0604020202020204" pitchFamily="34" charset="0"/>
              </a:rPr>
              <a:t> </a:t>
            </a:r>
            <a:r>
              <a:rPr lang="ru-RU" altLang="ru-RU" sz="1200" b="1" dirty="0">
                <a:cs typeface="Arial" panose="020B0604020202020204" pitchFamily="34" charset="0"/>
              </a:rPr>
              <a:t>Работники, имеющие стойкие последствия несчастных случаев на производстве, </a:t>
            </a:r>
          </a:p>
          <a:p>
            <a:r>
              <a:rPr lang="ru-RU" altLang="ru-RU" sz="1200" b="1" dirty="0">
                <a:solidFill>
                  <a:srgbClr val="800000"/>
                </a:solidFill>
                <a:cs typeface="Arial" panose="020B0604020202020204" pitchFamily="34" charset="0"/>
              </a:rPr>
              <a:t>один раз в 5 лет</a:t>
            </a:r>
            <a:r>
              <a:rPr lang="ru-RU" altLang="ru-RU" sz="1200" b="1" dirty="0">
                <a:cs typeface="Arial" panose="020B0604020202020204" pitchFamily="34" charset="0"/>
              </a:rPr>
              <a:t> проходят периодические медицинские осмотры в центрах профпатологии.</a:t>
            </a:r>
          </a:p>
          <a:p>
            <a:endParaRPr lang="ru-RU" altLang="ru-RU" sz="1200" b="1" dirty="0">
              <a:cs typeface="Arial" panose="020B0604020202020204" pitchFamily="34" charset="0"/>
            </a:endParaRPr>
          </a:p>
          <a:p>
            <a:r>
              <a:rPr lang="ru-RU" altLang="ru-RU" sz="1200" b="1" dirty="0" smtClean="0">
                <a:cs typeface="Arial" panose="020B0604020202020204" pitchFamily="34" charset="0"/>
              </a:rPr>
              <a:t>Работники</a:t>
            </a:r>
            <a:r>
              <a:rPr lang="ru-RU" altLang="ru-RU" sz="1200" b="1" dirty="0">
                <a:cs typeface="Arial" panose="020B0604020202020204" pitchFamily="34" charset="0"/>
              </a:rPr>
              <a:t>, имеющие заключения о предварительном диагнозе профессионального заболевания, должны направляться в центры профпатологии в течение 1 месяца с момента подозрения на связь заболевания с профессией.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746959" y="4439507"/>
            <a:ext cx="81931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районах Крайнего Севера и приравненных к ним местностях, а также в случае отсутствия центра профпатологии в населенном пункте, в котором расположен объект производства работ, периодический осмотр работников, имеющих общий трудовой стаж работы 5 лет и более, может проводиться мобильными медицинскими бригадами врачей-специалистов центров профпатологии. </a:t>
            </a:r>
          </a:p>
          <a:p>
            <a:pPr algn="just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Работники перед проведением периодических осмотров мобильными медицинскими бригадами врачей-специалистов центров профпатологии проходят в медицинских организациях диагностические исследования. </a:t>
            </a:r>
          </a:p>
          <a:p>
            <a:pPr algn="just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Периодические осмотры работников мобильными медицинскими бригадами врачей-специалистов центров профпатологии могут проводиться в том числе с использованием мобильных медицинских комплексов.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987" y="5726236"/>
            <a:ext cx="1535687" cy="88158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7F9F8"/>
              </a:clrFrom>
              <a:clrTo>
                <a:srgbClr val="F7F9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r="6636"/>
          <a:stretch/>
        </p:blipFill>
        <p:spPr>
          <a:xfrm>
            <a:off x="190002" y="4216924"/>
            <a:ext cx="2592287" cy="1634892"/>
          </a:xfrm>
          <a:prstGeom prst="rect">
            <a:avLst/>
          </a:prstGeom>
        </p:spPr>
      </p:pic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2175776" y="79210"/>
            <a:ext cx="834316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Порядок проведения обязательных </a:t>
            </a:r>
            <a:endParaRPr lang="ru-RU" sz="2200" dirty="0" smtClean="0">
              <a:latin typeface="Arial Black" panose="020B0A040201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медицинских осмотров </a:t>
            </a:r>
            <a:r>
              <a:rPr lang="ru-RU" sz="2200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работников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3" t="-43" r="16532" b="49731"/>
          <a:stretch/>
        </p:blipFill>
        <p:spPr>
          <a:xfrm>
            <a:off x="10534567" y="22198"/>
            <a:ext cx="1569659" cy="74637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3" t="49732" r="3306" b="3053"/>
          <a:stretch/>
        </p:blipFill>
        <p:spPr>
          <a:xfrm>
            <a:off x="10360873" y="1198087"/>
            <a:ext cx="1615768" cy="800511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5243588" y="1006573"/>
            <a:ext cx="51999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внесены приказом Минздрава России от 13.12.2019 № 1032н</a:t>
            </a:r>
            <a:endParaRPr lang="ru-RU" sz="1000" i="1" dirty="0"/>
          </a:p>
        </p:txBody>
      </p: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2711624" y="803251"/>
            <a:ext cx="9344698" cy="109114"/>
            <a:chOff x="1511764" y="965606"/>
            <a:chExt cx="7128792" cy="70147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Прямоугольник 22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09397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" y="0"/>
            <a:ext cx="1000084" cy="9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62" y="46027"/>
            <a:ext cx="1989310" cy="8350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104" y="971111"/>
            <a:ext cx="8176444" cy="1219189"/>
          </a:xfrm>
          <a:prstGeom prst="rect">
            <a:avLst/>
          </a:prstGeom>
        </p:spPr>
      </p:pic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4193690" y="1073241"/>
            <a:ext cx="623376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Сокращение части категории работников,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которых необходимо направлять на обязательный медицинский осмотр и психиатрическое освидетельствование 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2495600" y="131260"/>
            <a:ext cx="864732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Обязательные медицинские осмотры и психиатрическое освидетельствование, комплектация аптечек</a:t>
            </a:r>
            <a:endParaRPr lang="ru-RU" sz="2000" dirty="0">
              <a:latin typeface="Arial Black" panose="020B0A040201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2040" y="1003431"/>
            <a:ext cx="2044644" cy="13723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922" y="2046604"/>
            <a:ext cx="640135" cy="3231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44688" y="1786442"/>
            <a:ext cx="213378" cy="2865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74220" y="463537"/>
            <a:ext cx="298730" cy="26215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9615" y="2503044"/>
            <a:ext cx="6641143" cy="774485"/>
          </a:xfrm>
          <a:prstGeom prst="rect">
            <a:avLst/>
          </a:prstGeom>
        </p:spPr>
      </p:pic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3504801" y="2597898"/>
            <a:ext cx="62337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Замена комплектации аптечки для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оказания первой помощи работникам 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" r="5900" b="4281"/>
          <a:stretch/>
        </p:blipFill>
        <p:spPr>
          <a:xfrm>
            <a:off x="9363790" y="2233835"/>
            <a:ext cx="1772377" cy="1443063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2389980" y="4405266"/>
            <a:ext cx="2076209" cy="30777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spc="50" dirty="0">
                <a:ln w="0"/>
                <a:solidFill>
                  <a:srgbClr val="8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с 01 </a:t>
            </a:r>
            <a:r>
              <a:rPr lang="ru-RU" sz="1400" b="1" spc="50" dirty="0" smtClean="0">
                <a:ln w="0"/>
                <a:solidFill>
                  <a:srgbClr val="8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января 2021:</a:t>
            </a:r>
            <a:endParaRPr lang="ru-RU" sz="1400" b="1" spc="50" dirty="0">
              <a:ln w="0"/>
              <a:solidFill>
                <a:srgbClr val="8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9736" y="3603708"/>
            <a:ext cx="5028429" cy="774485"/>
          </a:xfrm>
          <a:prstGeom prst="rect">
            <a:avLst/>
          </a:prstGeom>
        </p:spPr>
      </p:pic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3719736" y="3641592"/>
            <a:ext cx="62337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Замена комплектации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автомобильной аптечки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20582" y="4663781"/>
            <a:ext cx="811172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Из состава аптечки удалены бинты малых размеров (5м х 5см и 5м х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7см);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состава аптечки удалены стерильные бинты различных размеров ‎и стерильный перевязочный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пакет;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состав аптечки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добавлена дополнительная упаковка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стерильных  салфеток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и нестерильные бинты больших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размеров;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составе аптечки лейкопластырь рулонный не менее чем 1 х 250 см заменен на лейкопластырь рулонный не менее чем 2 х 500 см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состава аптечки удалены лейкопластыри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бактерицидные;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состав аптечки добавлены 2 маски медицинские нестерильные ‎3-слойные из нетканого материала </a:t>
            </a:r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с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резинками или с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завязками;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составе аптечки количество перчаток увеличено до двух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пар.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2600" t="15915" r="12465" b="16443"/>
          <a:stretch/>
        </p:blipFill>
        <p:spPr>
          <a:xfrm>
            <a:off x="9169801" y="3881022"/>
            <a:ext cx="2825954" cy="127543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9540693" y="5360577"/>
            <a:ext cx="26513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/>
              <a:t>Аптечки, которые произвели или укомплектовали до 1 января 2021 года, можно будет использовать в пределах срока годности, но не позднее 31 декабря 2024 года.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896" t="28532" r="29925" b="46631"/>
          <a:stretch/>
        </p:blipFill>
        <p:spPr>
          <a:xfrm>
            <a:off x="135910" y="3412893"/>
            <a:ext cx="2880320" cy="97725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319913">
            <a:off x="2835817" y="3480802"/>
            <a:ext cx="1184536" cy="35615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76320" y="5219127"/>
            <a:ext cx="615749" cy="1298561"/>
          </a:xfrm>
          <a:prstGeom prst="rect">
            <a:avLst/>
          </a:prstGeom>
        </p:spPr>
      </p:pic>
      <p:grpSp>
        <p:nvGrpSpPr>
          <p:cNvPr id="26" name="Группа 29"/>
          <p:cNvGrpSpPr>
            <a:grpSpLocks/>
          </p:cNvGrpSpPr>
          <p:nvPr/>
        </p:nvGrpSpPr>
        <p:grpSpPr bwMode="auto">
          <a:xfrm>
            <a:off x="2711624" y="803251"/>
            <a:ext cx="9344698" cy="109114"/>
            <a:chOff x="1511764" y="965606"/>
            <a:chExt cx="7128792" cy="70147"/>
          </a:xfrm>
        </p:grpSpPr>
        <p:cxnSp>
          <p:nvCxnSpPr>
            <p:cNvPr id="27" name="Прямая соединительная линия 26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Прямоугольник 27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20116" y="612021"/>
            <a:ext cx="675639" cy="8690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732" t="8142" r="22224" b="6873"/>
          <a:stretch/>
        </p:blipFill>
        <p:spPr>
          <a:xfrm>
            <a:off x="10385548" y="912601"/>
            <a:ext cx="1261387" cy="145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6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2696461" y="-29384"/>
            <a:ext cx="9345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prstClr val="black"/>
                </a:solidFill>
                <a:latin typeface="Arial Black" panose="020B0A04020102020204" pitchFamily="34" charset="0"/>
                <a:cs typeface="Times New Roman" pitchFamily="18" charset="0"/>
              </a:rPr>
              <a:t>Новые сроки хранения документов </a:t>
            </a:r>
          </a:p>
          <a:p>
            <a:pPr algn="ctr">
              <a:defRPr/>
            </a:pPr>
            <a:r>
              <a:rPr lang="ru-RU" sz="2000" b="1" dirty="0">
                <a:solidFill>
                  <a:prstClr val="black"/>
                </a:solidFill>
                <a:latin typeface="Arial Black" panose="020B0A04020102020204" pitchFamily="34" charset="0"/>
                <a:cs typeface="Times New Roman" pitchFamily="18" charset="0"/>
              </a:rPr>
              <a:t>по охране </a:t>
            </a:r>
            <a:r>
              <a:rPr lang="ru-RU" sz="2000" b="1" dirty="0" smtClean="0">
                <a:solidFill>
                  <a:prstClr val="black"/>
                </a:solidFill>
                <a:latin typeface="Arial Black" panose="020B0A04020102020204" pitchFamily="34" charset="0"/>
                <a:cs typeface="Times New Roman" pitchFamily="18" charset="0"/>
              </a:rPr>
              <a:t>труда, новые формы отчетов</a:t>
            </a:r>
            <a:endParaRPr lang="ru-RU" sz="2000" b="1" dirty="0">
              <a:solidFill>
                <a:prstClr val="black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52423" y="3528535"/>
            <a:ext cx="11407233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ü"/>
              <a:defRPr/>
            </a:pPr>
            <a:r>
              <a:rPr lang="ru-RU" altLang="ru-RU" sz="1200" b="1" dirty="0" smtClean="0">
                <a:cs typeface="Arial" panose="020B0604020202020204" pitchFamily="34" charset="0"/>
              </a:rPr>
              <a:t>документы </a:t>
            </a:r>
            <a:r>
              <a:rPr lang="ru-RU" altLang="ru-RU" sz="1200" b="1" dirty="0">
                <a:cs typeface="Arial" panose="020B0604020202020204" pitchFamily="34" charset="0"/>
              </a:rPr>
              <a:t>о состоянии и мерах по улучшению условий и охраны труда (п. 409 Перечня) - хранить пять лет, а не постоянно;</a:t>
            </a:r>
          </a:p>
          <a:p>
            <a:pPr marL="171450" indent="-171450" algn="just">
              <a:buFont typeface="Wingdings" panose="05000000000000000000" pitchFamily="2" charset="2"/>
              <a:buChar char="ü"/>
              <a:defRPr/>
            </a:pPr>
            <a:r>
              <a:rPr lang="ru-RU" altLang="ru-RU" sz="1200" b="1" dirty="0" smtClean="0">
                <a:cs typeface="Arial" panose="020B0604020202020204" pitchFamily="34" charset="0"/>
              </a:rPr>
              <a:t>книги</a:t>
            </a:r>
            <a:r>
              <a:rPr lang="ru-RU" altLang="ru-RU" sz="1200" b="1" dirty="0">
                <a:cs typeface="Arial" panose="020B0604020202020204" pitchFamily="34" charset="0"/>
              </a:rPr>
              <a:t>, журналы регистрации, базы данных несчастных случаев на производстве, учета аварий (п. 424 Перечня) - хранить 45 лет, а не постоянно</a:t>
            </a:r>
            <a:r>
              <a:rPr lang="ru-RU" altLang="ru-RU" sz="1200" b="1" dirty="0" smtClean="0">
                <a:cs typeface="Arial" panose="020B0604020202020204" pitchFamily="34" charset="0"/>
              </a:rPr>
              <a:t>.</a:t>
            </a:r>
            <a:endParaRPr lang="ru-RU" altLang="ru-RU" sz="1200" b="1" dirty="0">
              <a:cs typeface="Arial" panose="020B0604020202020204" pitchFamily="34" charset="0"/>
            </a:endParaRPr>
          </a:p>
        </p:txBody>
      </p:sp>
      <p:pic>
        <p:nvPicPr>
          <p:cNvPr id="9220" name="Picture 4" descr="http://storage.consultant.ru/ondb/thumbs/202002/3/3te9y3hpawndkbf6/rnmRkI89VmdfPbQ2QJ3JLy5bQeOHqPlh9_size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8" y="-2143804450"/>
            <a:ext cx="26670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668601" y="977919"/>
            <a:ext cx="93729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Приказ Федерального архивного агентства (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Росархива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) от 20.12.2019  № 236 </a:t>
            </a:r>
          </a:p>
          <a:p>
            <a:pPr algn="ctr"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«Об утверждении Перечня типовых управленческих архивных документов, образующихся в процессе деятельности государственных органов, органов местного самоуправления и организаций, с указанием сроков их хранения»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552384" y="1721593"/>
            <a:ext cx="28267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 действия - с 18.02.2020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79233" y="1964465"/>
            <a:ext cx="9502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Приказ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Росархива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от 20.12.2019 № 237</a:t>
            </a:r>
          </a:p>
          <a:p>
            <a:pPr algn="ctr"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«Об утверждении Инструкции по применению Перечня типовых управленческих архивных документов, образующихся в процессе деятельности государственных органов, органов местного самоуправления и организаций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 указанием сроков их хранения»</a:t>
            </a:r>
          </a:p>
        </p:txBody>
      </p:sp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084" cy="9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30" y="55946"/>
            <a:ext cx="1971440" cy="8275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206" y="922822"/>
            <a:ext cx="1630027" cy="148541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48" r="25349"/>
          <a:stretch/>
        </p:blipFill>
        <p:spPr>
          <a:xfrm>
            <a:off x="1425012" y="1043501"/>
            <a:ext cx="278414" cy="31426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96" y="1340803"/>
            <a:ext cx="349330" cy="40460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" t="12035" r="4494" b="20163"/>
          <a:stretch/>
        </p:blipFill>
        <p:spPr>
          <a:xfrm>
            <a:off x="882906" y="1383122"/>
            <a:ext cx="314707" cy="278063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9570860" y="2785303"/>
            <a:ext cx="28083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 действия - с 25.02.2020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5438" y="2806762"/>
            <a:ext cx="3960440" cy="6905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96665" y="2950725"/>
            <a:ext cx="28664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Уменьшен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срок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хранения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7238" y="3979740"/>
            <a:ext cx="3960440" cy="69052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57470" y="4000319"/>
            <a:ext cx="2541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Установлен отдельный</a:t>
            </a:r>
          </a:p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срок хранения: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78203" y="5248984"/>
            <a:ext cx="4377837" cy="113972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30182" y="5521653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овые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формы отчетов 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охране труда: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3"/>
          <a:srcRect l="15350" t="17520" r="11570" b="17520"/>
          <a:stretch/>
        </p:blipFill>
        <p:spPr>
          <a:xfrm>
            <a:off x="5248194" y="6267929"/>
            <a:ext cx="639888" cy="319944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4758474" y="6354485"/>
            <a:ext cx="7116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9788" y="4690567"/>
            <a:ext cx="88323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журналы учета инструктажа по охране труда (вводного и на рабочем месте) - хранить 45 лет (п. 423 Перечня).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0632" y="5524592"/>
            <a:ext cx="1717748" cy="91595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216" name="Рисунок 9215"/>
          <p:cNvPicPr>
            <a:picLocks noChangeAspect="1"/>
          </p:cNvPicPr>
          <p:nvPr/>
        </p:nvPicPr>
        <p:blipFill rotWithShape="1"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9680"/>
          <a:stretch/>
        </p:blipFill>
        <p:spPr>
          <a:xfrm>
            <a:off x="1516081" y="6223933"/>
            <a:ext cx="479659" cy="43322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221" name="Рисунок 922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1410" t="36930" r="8189" b="48563"/>
          <a:stretch/>
        </p:blipFill>
        <p:spPr>
          <a:xfrm>
            <a:off x="6538503" y="5045382"/>
            <a:ext cx="2614706" cy="159887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222" name="Рисунок 9221"/>
          <p:cNvPicPr>
            <a:picLocks noChangeAspect="1"/>
          </p:cNvPicPr>
          <p:nvPr/>
        </p:nvPicPr>
        <p:blipFill rotWithShape="1">
          <a:blip r:embed="rId18"/>
          <a:srcRect l="70298" t="40139" r="7481" b="39510"/>
          <a:stretch/>
        </p:blipFill>
        <p:spPr>
          <a:xfrm>
            <a:off x="9432092" y="5086961"/>
            <a:ext cx="2562008" cy="161717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223" name="Рисунок 9222"/>
          <p:cNvPicPr>
            <a:picLocks noChangeAspect="1"/>
          </p:cNvPicPr>
          <p:nvPr/>
        </p:nvPicPr>
        <p:blipFill rotWithShape="1">
          <a:blip r:embed="rId18"/>
          <a:srcRect l="71705" t="73512" r="8622" b="18417"/>
          <a:stretch/>
        </p:blipFill>
        <p:spPr>
          <a:xfrm rot="20281820">
            <a:off x="8710540" y="5868416"/>
            <a:ext cx="1314375" cy="358853"/>
          </a:xfrm>
          <a:prstGeom prst="rect">
            <a:avLst/>
          </a:prstGeom>
        </p:spPr>
      </p:pic>
      <p:grpSp>
        <p:nvGrpSpPr>
          <p:cNvPr id="31" name="Группа 29"/>
          <p:cNvGrpSpPr>
            <a:grpSpLocks/>
          </p:cNvGrpSpPr>
          <p:nvPr/>
        </p:nvGrpSpPr>
        <p:grpSpPr bwMode="auto">
          <a:xfrm>
            <a:off x="2711624" y="803251"/>
            <a:ext cx="9344698" cy="109114"/>
            <a:chOff x="1511764" y="965606"/>
            <a:chExt cx="7128792" cy="70147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Прямоугольник 32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85435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44258" y="143831"/>
            <a:ext cx="87201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Сокращение перечня производств, работ </a:t>
            </a:r>
          </a:p>
          <a:p>
            <a:pPr algn="ctr"/>
            <a:r>
              <a:rPr lang="ru-RU" sz="2000" dirty="0" smtClean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и должностей, на которых ограничивается труд женщин</a:t>
            </a:r>
            <a:endParaRPr lang="ru-RU" sz="2000" dirty="0">
              <a:latin typeface="Arial Black" panose="020B0A040201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24" name="AutoShape 4" descr="ÐÐ°ÑÑÐ¸Ð½ÐºÐ¸ Ð¿Ð¾ Ð·Ð°Ð¿ÑÐ¾ÑÑ Ð´Ð¾ÑÐ¾Ð¶Ð½Ð°Ñ ÐºÐ°ÑÑÐ° Ð¿Ð»Ð°Ð½ Ð¸Ð·Ð¼ÐµÐ½ÐµÐ½Ð¸Ð¹ Ð¿Ð»Ð°Ð½ Ð¼ÐµÑÐ¾Ð¿ÑÐ¸ÑÑÐ¸Ð¹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31872" y="6101161"/>
            <a:ext cx="117601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Действие Перечня не распространяется на женский труд в </a:t>
            </a:r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фармацевтических производствах, медицинских организациях и научно-исследовательских учреждениях, испытательных лабораторных центрах (испытательных лабораториях), организациях по оказанию бытовых услуг населению, работы по косметическому ремонту производственных и непроизводственных помещений на нестационарных рабочих местах, малярные и отделочные работы, наружные виды работ и работы в производственных </a:t>
            </a:r>
            <a:r>
              <a:rPr lang="ru-RU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помещениях.</a:t>
            </a:r>
            <a:endParaRPr lang="ru-RU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084" cy="9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93" y="49220"/>
            <a:ext cx="1971440" cy="8275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303" t="29052" r="28639" b="46145"/>
          <a:stretch/>
        </p:blipFill>
        <p:spPr>
          <a:xfrm>
            <a:off x="296705" y="1175791"/>
            <a:ext cx="4853120" cy="184498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7189" y="1061475"/>
            <a:ext cx="1194811" cy="191454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4013" t="27556" r="28737" b="31100"/>
          <a:stretch/>
        </p:blipFill>
        <p:spPr>
          <a:xfrm>
            <a:off x="9280839" y="1080714"/>
            <a:ext cx="1558788" cy="167506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7870" t="13147" r="17871" b="11255"/>
          <a:stretch/>
        </p:blipFill>
        <p:spPr>
          <a:xfrm>
            <a:off x="5348335" y="1051482"/>
            <a:ext cx="1653650" cy="17512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1168" t="21168" r="19760" b="18353"/>
          <a:stretch/>
        </p:blipFill>
        <p:spPr>
          <a:xfrm>
            <a:off x="7477169" y="1926202"/>
            <a:ext cx="1406649" cy="144016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8335" y="2832938"/>
            <a:ext cx="1653650" cy="453439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5369477" y="2849101"/>
            <a:ext cx="1944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456 позиций</a:t>
            </a:r>
            <a:endParaRPr 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85977" y="2824849"/>
            <a:ext cx="1653650" cy="453439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9229392" y="2868690"/>
            <a:ext cx="1944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позиций</a:t>
            </a:r>
            <a:endParaRPr 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847442" y="1002668"/>
            <a:ext cx="25879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Сокращение 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еречня в </a:t>
            </a:r>
            <a:r>
              <a:rPr lang="ru-RU" sz="2400" b="1" dirty="0" smtClean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раза</a:t>
            </a:r>
            <a:endParaRPr 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6705" y="1637554"/>
            <a:ext cx="1261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C00000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 01.01.2021</a:t>
            </a:r>
            <a:endParaRPr lang="ru-RU" sz="1200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976363"/>
            <a:ext cx="717550" cy="470892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1831975" y="3278288"/>
            <a:ext cx="88725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Критерий:</a:t>
            </a:r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производственные факторы, опасные для репродуктивного здоровья женщин, </a:t>
            </a:r>
          </a:p>
          <a:p>
            <a:pPr algn="ctr"/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влияющие на здоровье будущего поколения и имеющие отдаленные последствия </a:t>
            </a:r>
            <a:endParaRPr lang="ru-R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47442" y="3910467"/>
            <a:ext cx="2197287" cy="63309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31975" y="3854548"/>
            <a:ext cx="2392792" cy="67824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4317" y="4652521"/>
            <a:ext cx="5328591" cy="121155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859185" y="4837278"/>
            <a:ext cx="50560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Работы по непосредственному тушению пожаров, транспортировке, погрузке, разгрузки ядохимикатов, водолазные работы, подземные работы в горнодобывающей промышленности и другие.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871" y="4557728"/>
            <a:ext cx="5952161" cy="153556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671394" y="4110491"/>
            <a:ext cx="34482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независимо от условий труда по результатам СОУТ</a:t>
            </a:r>
            <a:endParaRPr lang="ru-RU" sz="1200" b="1" i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95486" y="4722303"/>
            <a:ext cx="58371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Водитель автобуса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(более 14 посадочных мест),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водитель большегрузных автомобилей и сельскохозяйственной спецтехники, за исключением машинистов строительной техники 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(бульдозер, экскаватор, автогрейдер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член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палубной команды 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(матрос, боцман, шкипер, за исключением работников машинного отделения судна),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машинист электропоезда, плотник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верхолазные работы на высоте свыше 100 метров.</a:t>
            </a:r>
          </a:p>
        </p:txBody>
      </p:sp>
      <p:grpSp>
        <p:nvGrpSpPr>
          <p:cNvPr id="29" name="Группа 29"/>
          <p:cNvGrpSpPr>
            <a:grpSpLocks/>
          </p:cNvGrpSpPr>
          <p:nvPr/>
        </p:nvGrpSpPr>
        <p:grpSpPr bwMode="auto">
          <a:xfrm>
            <a:off x="2711624" y="803251"/>
            <a:ext cx="9344698" cy="109114"/>
            <a:chOff x="1511764" y="965606"/>
            <a:chExt cx="7128792" cy="70147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Прямоугольник 40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79407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трелка влево 23"/>
          <p:cNvSpPr/>
          <p:nvPr/>
        </p:nvSpPr>
        <p:spPr>
          <a:xfrm rot="10800000">
            <a:off x="4519089" y="2146217"/>
            <a:ext cx="2982806" cy="649320"/>
          </a:xfrm>
          <a:prstGeom prst="leftArrow">
            <a:avLst>
              <a:gd name="adj1" fmla="val 6000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flat" dir="t"/>
          </a:scene3d>
          <a:sp3d z="-1905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084" cy="9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16" y="55946"/>
            <a:ext cx="1971440" cy="8275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t="85770"/>
          <a:stretch/>
        </p:blipFill>
        <p:spPr>
          <a:xfrm>
            <a:off x="0" y="6669360"/>
            <a:ext cx="12192000" cy="1886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96911" y="69370"/>
            <a:ext cx="92890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Изменения в сфере охраны труда</a:t>
            </a:r>
            <a:endParaRPr lang="ru-RU" sz="2800" b="1" dirty="0">
              <a:latin typeface="Arial Black" panose="020B0A040201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5" b="17418"/>
          <a:stretch/>
        </p:blipFill>
        <p:spPr>
          <a:xfrm>
            <a:off x="8735637" y="863540"/>
            <a:ext cx="2890914" cy="120034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104112" y="2202819"/>
            <a:ext cx="43098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Останется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 </a:t>
            </a:r>
            <a:r>
              <a:rPr lang="ru-RU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НПА</a:t>
            </a:r>
            <a:endParaRPr lang="ru-RU" sz="3200" b="1" i="1" dirty="0">
              <a:solidFill>
                <a:srgbClr val="000000"/>
              </a:solidFill>
              <a:effectLst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2567608" y="2112004"/>
            <a:ext cx="8680714" cy="68637"/>
          </a:xfrm>
          <a:prstGeom prst="line">
            <a:avLst/>
          </a:prstGeom>
          <a:ln w="38100" cmpd="thickThin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" t="30050" r="5219" b="32150"/>
          <a:stretch/>
        </p:blipFill>
        <p:spPr>
          <a:xfrm rot="20476897">
            <a:off x="1326196" y="1097264"/>
            <a:ext cx="1847604" cy="723503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594727" y="3988723"/>
            <a:ext cx="532859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ru-RU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ПОТ 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(пересмотр и актуализация с учетом риск-ориентированного подхода и современного уровня технологического развития)</a:t>
            </a:r>
            <a:endParaRPr lang="ru-RU" sz="1600" b="1" i="1" dirty="0">
              <a:solidFill>
                <a:srgbClr val="000000"/>
              </a:solidFill>
              <a:effectLst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/>
          <a:stretch/>
        </p:blipFill>
        <p:spPr>
          <a:xfrm>
            <a:off x="5371003" y="3748568"/>
            <a:ext cx="1256619" cy="366929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519089" y="2261179"/>
            <a:ext cx="26947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Сокращение количества актов на 93,3%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488472" y="911021"/>
            <a:ext cx="46805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Нормативных документов, принятых органами власти СССР и РСФСР, устранение противоречий и избыточного </a:t>
            </a:r>
            <a:r>
              <a:rPr lang="ru-RU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регулирования, приведение </a:t>
            </a: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документов в соответствие с требованиями Трудового кодекса РФ</a:t>
            </a:r>
          </a:p>
          <a:p>
            <a:pPr algn="r"/>
            <a:endParaRPr lang="ru-RU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3632" y="2808350"/>
            <a:ext cx="6815919" cy="74377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5536" y="4984350"/>
            <a:ext cx="7976889" cy="66455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 rot="10800000" flipV="1">
            <a:off x="4727848" y="2984896"/>
            <a:ext cx="41764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2000" b="1" dirty="0" smtClean="0">
                <a:solidFill>
                  <a:srgbClr val="0070C0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Правила по охране труда </a:t>
            </a:r>
            <a:endParaRPr lang="ru-RU" sz="2000" b="1" dirty="0">
              <a:solidFill>
                <a:srgbClr val="0070C0"/>
              </a:solidFill>
              <a:latin typeface="Arial Black" panose="020B0A040201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223792" y="5092169"/>
            <a:ext cx="58815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Типовые инструкции по охране труда</a:t>
            </a:r>
            <a:endParaRPr lang="ru-RU" sz="20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23392" y="2147582"/>
            <a:ext cx="36808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Сейчас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1091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НПА</a:t>
            </a:r>
            <a:endParaRPr lang="ru-RU" sz="3200" b="1" i="1" dirty="0">
              <a:solidFill>
                <a:srgbClr val="000000"/>
              </a:solidFill>
              <a:effectLst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35360" y="3988723"/>
            <a:ext cx="53090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ru-RU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 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(зарегистрированы Минюстом России </a:t>
            </a:r>
          </a:p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период 2012-2019 годы) </a:t>
            </a:r>
            <a:endParaRPr lang="ru-RU" sz="1600" b="1" i="1" dirty="0">
              <a:solidFill>
                <a:srgbClr val="000000"/>
              </a:solidFill>
              <a:effectLst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969372" y="3614723"/>
            <a:ext cx="51032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11-18</a:t>
            </a:r>
            <a:r>
              <a:rPr lang="ru-RU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Правил по охране труда</a:t>
            </a:r>
            <a:endParaRPr lang="ru-RU" sz="1600" b="1" i="1" dirty="0">
              <a:solidFill>
                <a:srgbClr val="000000"/>
              </a:solidFill>
              <a:effectLst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35360" y="3608552"/>
            <a:ext cx="36289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  <a:r>
              <a:rPr lang="ru-RU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ПОТ 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(принятые до 2012 года)</a:t>
            </a:r>
            <a:endParaRPr lang="ru-RU" sz="1600" b="1" i="1" dirty="0">
              <a:solidFill>
                <a:srgbClr val="000000"/>
              </a:solidFill>
              <a:effectLst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07032" y="5818843"/>
            <a:ext cx="42848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725</a:t>
            </a:r>
            <a:r>
              <a:rPr lang="ru-RU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Типовых инструкций по охране труда</a:t>
            </a:r>
            <a:endParaRPr lang="ru-RU" sz="1600" b="1" i="1" dirty="0">
              <a:solidFill>
                <a:srgbClr val="000000"/>
              </a:solidFill>
              <a:effectLst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519937" y="5676023"/>
            <a:ext cx="6480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Отмена Типовых инструкций по охране труда</a:t>
            </a:r>
            <a:endParaRPr lang="ru-RU" sz="1600" b="1" i="1" dirty="0">
              <a:solidFill>
                <a:srgbClr val="000000"/>
              </a:solidFill>
              <a:effectLst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/>
          <a:stretch/>
        </p:blipFill>
        <p:spPr>
          <a:xfrm>
            <a:off x="4327578" y="5998198"/>
            <a:ext cx="1256619" cy="366929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5847640" y="6188080"/>
            <a:ext cx="5679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Единая структура инструкций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охране труда</a:t>
            </a:r>
            <a:endParaRPr lang="ru-RU" sz="1400" b="1" i="1" dirty="0">
              <a:solidFill>
                <a:srgbClr val="0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Группа 29"/>
          <p:cNvGrpSpPr>
            <a:grpSpLocks/>
          </p:cNvGrpSpPr>
          <p:nvPr/>
        </p:nvGrpSpPr>
        <p:grpSpPr bwMode="auto">
          <a:xfrm>
            <a:off x="2684745" y="639505"/>
            <a:ext cx="9344698" cy="109114"/>
            <a:chOff x="1511764" y="965606"/>
            <a:chExt cx="7128792" cy="70147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Прямоугольник 40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55076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9456" cy="9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974" y="41317"/>
            <a:ext cx="1971440" cy="82751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351584" y="308004"/>
            <a:ext cx="938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Н</a:t>
            </a:r>
            <a:r>
              <a:rPr lang="ru-RU" sz="2400" dirty="0" smtClean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овые правила по охране труда</a:t>
            </a:r>
            <a:endParaRPr lang="ru-RU" sz="2400" dirty="0">
              <a:latin typeface="Arial Black" panose="020B0A040201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29275"/>
          <a:stretch/>
        </p:blipFill>
        <p:spPr>
          <a:xfrm>
            <a:off x="839416" y="924954"/>
            <a:ext cx="10153128" cy="77464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7057" y="171820"/>
            <a:ext cx="1144191" cy="57754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/>
          <a:srcRect l="29275"/>
          <a:stretch/>
        </p:blipFill>
        <p:spPr>
          <a:xfrm>
            <a:off x="342977" y="1781110"/>
            <a:ext cx="11801695" cy="64869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1" name="Прямоугольник 30"/>
          <p:cNvSpPr/>
          <p:nvPr/>
        </p:nvSpPr>
        <p:spPr>
          <a:xfrm>
            <a:off x="7536160" y="1321069"/>
            <a:ext cx="3312368" cy="259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Приказ Минтруда России от 29.10.2020 </a:t>
            </a:r>
            <a:r>
              <a:rPr lang="ru-RU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№ </a:t>
            </a:r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758н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983432" y="939579"/>
            <a:ext cx="102655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Правила </a:t>
            </a: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по охране труда в жилищно-коммунальном </a:t>
            </a:r>
            <a:r>
              <a:rPr lang="ru-RU" sz="2000" b="1" dirty="0" smtClean="0">
                <a:solidFill>
                  <a:srgbClr val="0070C0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хозяйстве</a:t>
            </a:r>
            <a:endParaRPr lang="ru-RU" i="1"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6"/>
          <a:srcRect l="29275"/>
          <a:stretch/>
        </p:blipFill>
        <p:spPr>
          <a:xfrm>
            <a:off x="1379252" y="2507860"/>
            <a:ext cx="9923744" cy="72974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6" name="Прямоугольник 35"/>
          <p:cNvSpPr/>
          <p:nvPr/>
        </p:nvSpPr>
        <p:spPr>
          <a:xfrm>
            <a:off x="1631504" y="2612030"/>
            <a:ext cx="94446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Правила по охране труда на автомобильном транспорте</a:t>
            </a:r>
            <a:endParaRPr lang="ru-RU" sz="2000" b="1" dirty="0">
              <a:solidFill>
                <a:srgbClr val="0070C0"/>
              </a:solidFill>
              <a:latin typeface="Arial Black" panose="020B0A040201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6"/>
          <a:srcRect l="29275"/>
          <a:stretch/>
        </p:blipFill>
        <p:spPr>
          <a:xfrm>
            <a:off x="479376" y="3290922"/>
            <a:ext cx="11630193" cy="78792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8" name="Прямоугольник 37"/>
          <p:cNvSpPr/>
          <p:nvPr/>
        </p:nvSpPr>
        <p:spPr>
          <a:xfrm>
            <a:off x="620274" y="3339775"/>
            <a:ext cx="111643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Правила по охране труда при работе с инструментом и приспособлениями </a:t>
            </a:r>
            <a:endParaRPr lang="ru-RU" sz="2000" b="1" dirty="0">
              <a:solidFill>
                <a:srgbClr val="0070C0"/>
              </a:solidFill>
              <a:latin typeface="Arial Black" panose="020B0A040201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752184" y="2896949"/>
            <a:ext cx="329724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Приказ Минтруда России от 09.12.2020 № 871н</a:t>
            </a:r>
            <a:endParaRPr lang="ru-RU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8544272" y="3703661"/>
            <a:ext cx="331236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Приказ </a:t>
            </a:r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Минтруда </a:t>
            </a:r>
            <a:r>
              <a:rPr lang="ru-RU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России от 27.11.2020 № 835н</a:t>
            </a:r>
            <a:endParaRPr lang="ru-RU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6"/>
          <a:srcRect l="29275"/>
          <a:stretch/>
        </p:blipFill>
        <p:spPr>
          <a:xfrm>
            <a:off x="442197" y="4861127"/>
            <a:ext cx="11003519" cy="73427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4" name="Прямоугольник 43"/>
          <p:cNvSpPr/>
          <p:nvPr/>
        </p:nvSpPr>
        <p:spPr>
          <a:xfrm>
            <a:off x="839416" y="4842842"/>
            <a:ext cx="10297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Правила по охране труда при погрузочно-разгрузочных работах и   размещении грузов </a:t>
            </a:r>
            <a:endParaRPr lang="ru-RU" sz="2000" b="1" dirty="0">
              <a:solidFill>
                <a:srgbClr val="0070C0"/>
              </a:solidFill>
              <a:latin typeface="Arial Black" panose="020B0A040201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968208" y="5229200"/>
            <a:ext cx="328080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Приказ </a:t>
            </a:r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Минтруда </a:t>
            </a:r>
            <a:r>
              <a:rPr lang="ru-RU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России от 28.10.2020 № 753н</a:t>
            </a:r>
            <a:endParaRPr lang="ru-RU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6"/>
          <a:srcRect l="29275"/>
          <a:stretch/>
        </p:blipFill>
        <p:spPr>
          <a:xfrm>
            <a:off x="216462" y="5680110"/>
            <a:ext cx="10966988" cy="67317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1" name="Прямоугольник 50"/>
          <p:cNvSpPr/>
          <p:nvPr/>
        </p:nvSpPr>
        <p:spPr>
          <a:xfrm>
            <a:off x="10067057" y="6401166"/>
            <a:ext cx="2294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 . . и другие</a:t>
            </a:r>
            <a:endParaRPr lang="ru-RU" sz="1600" dirty="0">
              <a:solidFill>
                <a:srgbClr val="800000"/>
              </a:solidFill>
            </a:endParaRPr>
          </a:p>
        </p:txBody>
      </p:sp>
      <p:grpSp>
        <p:nvGrpSpPr>
          <p:cNvPr id="27" name="Группа 29"/>
          <p:cNvGrpSpPr>
            <a:grpSpLocks/>
          </p:cNvGrpSpPr>
          <p:nvPr/>
        </p:nvGrpSpPr>
        <p:grpSpPr bwMode="auto">
          <a:xfrm>
            <a:off x="2711624" y="803251"/>
            <a:ext cx="9344698" cy="109114"/>
            <a:chOff x="1511764" y="965606"/>
            <a:chExt cx="7128792" cy="70147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Прямоугольник 32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479355" y="1836856"/>
            <a:ext cx="11377285" cy="40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Правила </a:t>
            </a: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по охране труда при эксплуатации промышленного </a:t>
            </a:r>
            <a:r>
              <a:rPr lang="ru-RU" sz="2000" b="1" dirty="0" smtClean="0">
                <a:solidFill>
                  <a:srgbClr val="0070C0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транспорта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8688288" y="2096575"/>
            <a:ext cx="328166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Приказ Минтруда России от 18.11.2020 </a:t>
            </a:r>
            <a:r>
              <a:rPr lang="ru-RU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№ </a:t>
            </a:r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814н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1055440" y="4149078"/>
            <a:ext cx="10984928" cy="682329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1199456" y="4309114"/>
            <a:ext cx="900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Правила по охране труда при работе на высоте</a:t>
            </a:r>
            <a:endParaRPr lang="ru-RU" sz="2000" b="1" dirty="0">
              <a:solidFill>
                <a:srgbClr val="0070C0"/>
              </a:solidFill>
              <a:latin typeface="Arial Black" panose="020B0A040201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7680177" y="6044398"/>
            <a:ext cx="331236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Приказ </a:t>
            </a:r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Минтруда </a:t>
            </a:r>
            <a:r>
              <a:rPr lang="ru-RU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России от 16.11.2020 № 781н</a:t>
            </a:r>
            <a:endParaRPr lang="ru-RU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8472264" y="4522166"/>
            <a:ext cx="338437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Приказ </a:t>
            </a:r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Минтруда </a:t>
            </a:r>
            <a:r>
              <a:rPr lang="ru-RU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России от 16.11.2020 № 782н</a:t>
            </a:r>
            <a:endParaRPr lang="ru-RU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9355" y="5690756"/>
            <a:ext cx="105700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Правила по охране труда при </a:t>
            </a:r>
            <a:r>
              <a:rPr lang="ru-RU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производстве цемента</a:t>
            </a:r>
            <a:endParaRPr lang="ru-RU" sz="20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85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084" cy="9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49406"/>
            <a:ext cx="1971440" cy="82751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23592" y="295263"/>
            <a:ext cx="93825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Мероприятия при введении новых правил по охране труда</a:t>
            </a:r>
            <a:endParaRPr lang="ru-RU" sz="2000" dirty="0">
              <a:latin typeface="Arial Black" panose="020B0A040201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360835">
            <a:off x="686240" y="1348182"/>
            <a:ext cx="2047160" cy="7489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119" y="1124744"/>
            <a:ext cx="621846" cy="12985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04214" y="3980717"/>
            <a:ext cx="3819641" cy="21415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8292" y="1777747"/>
            <a:ext cx="2356692" cy="15120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064" t="2554" r="4226" b="3339"/>
          <a:stretch/>
        </p:blipFill>
        <p:spPr>
          <a:xfrm>
            <a:off x="4458003" y="1564753"/>
            <a:ext cx="3889774" cy="220405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2158132" y="938715"/>
            <a:ext cx="9865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800000"/>
                </a:solidFill>
                <a:latin typeface="Arial Black" panose="020B0A04020102020204" pitchFamily="34" charset="0"/>
              </a:rPr>
              <a:t>! Работники должны быть ознакомлены с изменениями требований !</a:t>
            </a:r>
            <a:endParaRPr lang="ru-RU" dirty="0">
              <a:solidFill>
                <a:srgbClr val="8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22971" y="1762956"/>
            <a:ext cx="3168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Пересмотреть инструкции по охране труда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480779" y="3025122"/>
            <a:ext cx="3912096" cy="52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5.7 </a:t>
            </a:r>
            <a:r>
              <a:rPr lang="ru-RU" sz="11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постановления </a:t>
            </a:r>
            <a:r>
              <a:rPr lang="ru-RU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Минтруда России </a:t>
            </a:r>
            <a:endParaRPr lang="ru-RU" sz="1100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sz="11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17.12.2002 № </a:t>
            </a:r>
            <a:r>
              <a:rPr lang="ru-RU" sz="11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endParaRPr lang="ru-RU" sz="1100" b="1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064" t="2554" r="4226" b="3339"/>
          <a:stretch/>
        </p:blipFill>
        <p:spPr>
          <a:xfrm>
            <a:off x="476932" y="3761025"/>
            <a:ext cx="3890875" cy="240427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606492" y="4249277"/>
            <a:ext cx="34978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Пересмотреть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программы проведения инструктажа, программы обучения, экзаменационные билеты (тесты)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064" t="2554" r="4226" b="3339"/>
          <a:stretch/>
        </p:blipFill>
        <p:spPr>
          <a:xfrm>
            <a:off x="8437973" y="3761025"/>
            <a:ext cx="3618582" cy="233227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8756821" y="3933056"/>
            <a:ext cx="31683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Провести внеплановые инструктажи и внеочередную проверку знаний требований охраны труда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328248" y="5432939"/>
            <a:ext cx="4248472" cy="66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 2.1.6 и п. 3.3 постановления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Минтруда и Минобразования России </a:t>
            </a:r>
            <a:endParaRPr lang="ru-RU" sz="1100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sz="11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13.01.2003 № 1/29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831672">
            <a:off x="2718821" y="1679626"/>
            <a:ext cx="1441326" cy="179625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>
            <a:clrChange>
              <a:clrFrom>
                <a:srgbClr val="FAFFFF"/>
              </a:clrFrom>
              <a:clrTo>
                <a:srgbClr val="FA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20823">
            <a:off x="2803018" y="1843313"/>
            <a:ext cx="1045612" cy="31419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3860" t="13859" r="13062" b="13461"/>
          <a:stretch/>
        </p:blipFill>
        <p:spPr>
          <a:xfrm>
            <a:off x="3116618" y="5527971"/>
            <a:ext cx="1151979" cy="114568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040706">
                  <a:alpha val="6275"/>
                </a:srgbClr>
              </a:clrFrom>
              <a:clrTo>
                <a:srgbClr val="040706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1" b="14015"/>
          <a:stretch/>
        </p:blipFill>
        <p:spPr>
          <a:xfrm>
            <a:off x="521519" y="5747528"/>
            <a:ext cx="1188301" cy="835551"/>
          </a:xfrm>
          <a:prstGeom prst="rect">
            <a:avLst/>
          </a:prstGeom>
        </p:spPr>
      </p:pic>
      <p:grpSp>
        <p:nvGrpSpPr>
          <p:cNvPr id="26" name="Группа 29"/>
          <p:cNvGrpSpPr>
            <a:grpSpLocks/>
          </p:cNvGrpSpPr>
          <p:nvPr/>
        </p:nvGrpSpPr>
        <p:grpSpPr bwMode="auto">
          <a:xfrm>
            <a:off x="2711624" y="803251"/>
            <a:ext cx="9344698" cy="109114"/>
            <a:chOff x="1511764" y="965606"/>
            <a:chExt cx="7128792" cy="70147"/>
          </a:xfrm>
        </p:grpSpPr>
        <p:cxnSp>
          <p:nvCxnSpPr>
            <p:cNvPr id="28" name="Прямая соединительная линия 27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Прямоугольник 28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76643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639616" y="56492"/>
            <a:ext cx="856895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Федеральный закон от 28.12.2013 № 426-ФЗ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latin typeface="Arial Black" panose="020B0A04020102020204" pitchFamily="34" charset="0"/>
                <a:cs typeface="Arial" panose="020B0604020202020204" pitchFamily="34" charset="0"/>
              </a:rPr>
              <a:t>«О специальной оценке условий труда» 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" y="-10244"/>
            <a:ext cx="1000084" cy="9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33" y="47425"/>
            <a:ext cx="1947098" cy="8173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t="85770"/>
          <a:stretch/>
        </p:blipFill>
        <p:spPr>
          <a:xfrm>
            <a:off x="0" y="6447606"/>
            <a:ext cx="12192000" cy="410394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5956003" y="865845"/>
            <a:ext cx="519992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внесены Федеральным законом от 27.12.2019 № 451-ФЗ</a:t>
            </a:r>
            <a:endParaRPr lang="ru-RU" sz="1100" i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643" t="-598" r="-1643" b="4719"/>
          <a:stretch/>
        </p:blipFill>
        <p:spPr>
          <a:xfrm>
            <a:off x="1710655" y="1184008"/>
            <a:ext cx="9137872" cy="85859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1"/>
          <a:stretch/>
        </p:blipFill>
        <p:spPr>
          <a:xfrm>
            <a:off x="685532" y="2176915"/>
            <a:ext cx="1224136" cy="54337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8" t="5941" r="7460" b="8637"/>
          <a:stretch/>
        </p:blipFill>
        <p:spPr>
          <a:xfrm>
            <a:off x="51784" y="5249389"/>
            <a:ext cx="946132" cy="971329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-35877" y="6004963"/>
            <a:ext cx="2401619" cy="923330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</p:spPr>
        <p:txBody>
          <a:bodyPr wrap="none" lIns="91440" tIns="45720" rIns="91440" bIns="45720">
            <a:spAutoFit/>
            <a:scene3d>
              <a:camera prst="isometricOffAxis1Top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ФГИС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634898" y="6477496"/>
            <a:ext cx="89289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http://akot.rosmintrud.ru/sout/Statistics/varorganization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109755" y="6274185"/>
            <a:ext cx="24482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сайт Минтруда России</a:t>
            </a: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/>
          <a:stretch/>
        </p:blipFill>
        <p:spPr>
          <a:xfrm>
            <a:off x="8047232" y="6123980"/>
            <a:ext cx="852352" cy="36649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03283" y="5695359"/>
            <a:ext cx="1279513" cy="928678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8899584" y="6142747"/>
            <a:ext cx="19591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КоАП РФ 5.27.1</a:t>
            </a:r>
            <a:endParaRPr lang="ru-RU" sz="1600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1006613" y="2229425"/>
            <a:ext cx="9498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часть 2 статьи 7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2146982" y="2134902"/>
            <a:ext cx="8737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Результаты СОУТ могут применяться при условии, если сведения о них внесены в ФГИС.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Датой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применения результатов СОУТ для целей части 1 статьи 7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является </a:t>
            </a:r>
            <a:r>
              <a:rPr lang="ru-RU" sz="1200" b="1" u="sng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дата </a:t>
            </a:r>
            <a:r>
              <a:rPr lang="ru-RU" sz="1200" b="1" u="sng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 внесения в ФГИС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не дата утверждения Отчета СОУТ работодателем.</a:t>
            </a:r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994" y="1341194"/>
            <a:ext cx="1066062" cy="1047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Прямоугольник 64"/>
          <p:cNvSpPr/>
          <p:nvPr/>
        </p:nvSpPr>
        <p:spPr>
          <a:xfrm>
            <a:off x="3882057" y="1207103"/>
            <a:ext cx="6984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Федеральная государственная информационная система учета результатов проведения специальной оценки условий труда (СОУТ, ФГИС)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0792613" y="1771911"/>
            <a:ext cx="1109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latin typeface="Arial Black" panose="020B0A04020102020204" pitchFamily="34" charset="0"/>
              </a:rPr>
              <a:t>Дата утверждения</a:t>
            </a:r>
          </a:p>
          <a:p>
            <a:pPr algn="ctr"/>
            <a:r>
              <a:rPr lang="ru-RU" sz="800" b="1" dirty="0">
                <a:latin typeface="Arial Black" panose="020B0A04020102020204" pitchFamily="34" charset="0"/>
              </a:rPr>
              <a:t> отчета СОУТ </a:t>
            </a: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6" t="6405" r="11355" b="17783"/>
          <a:stretch/>
        </p:blipFill>
        <p:spPr>
          <a:xfrm>
            <a:off x="11897973" y="1306630"/>
            <a:ext cx="216552" cy="284670"/>
          </a:xfrm>
          <a:prstGeom prst="rect">
            <a:avLst/>
          </a:prstGeom>
        </p:spPr>
      </p:pic>
      <p:sp>
        <p:nvSpPr>
          <p:cNvPr id="75" name="Прямоугольник 74"/>
          <p:cNvSpPr/>
          <p:nvPr/>
        </p:nvSpPr>
        <p:spPr>
          <a:xfrm>
            <a:off x="5546305" y="2649439"/>
            <a:ext cx="557580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i="1" dirty="0">
                <a:latin typeface="Arial" panose="020B0604020202020204" pitchFamily="34" charset="0"/>
                <a:cs typeface="Arial" panose="020B0604020202020204" pitchFamily="34" charset="0"/>
              </a:rPr>
              <a:t>За исключением результатов, содержащих сведения, составляющих государственную тайну</a:t>
            </a:r>
            <a:r>
              <a:rPr lang="ru-RU" sz="7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2109755" y="2987718"/>
            <a:ext cx="8966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СОУТ на рабочем месте проводится </a:t>
            </a:r>
            <a:r>
              <a:rPr lang="ru-RU" sz="1200" b="1" u="sng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реже чем один раз в 5 лет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Указанный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срок исчисляется со дня внесения сведений о СОУТ в ФГИС.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2094178" y="3722536"/>
            <a:ext cx="8594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До начала проведению работ по СОУТ, но </a:t>
            </a:r>
            <a:r>
              <a:rPr lang="ru-RU" sz="1200" b="1" u="sng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позднее 5 рабочих дней</a:t>
            </a:r>
            <a:r>
              <a:rPr lang="ru-RU" sz="1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со дня заключения договора, организация, проводящая СОУТ, обязана передать сведения о работодателе в ФГИС, получить идентификационный номер и сообщить его работодателю.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2113575" y="4584063"/>
            <a:ext cx="9684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Организация, проводящая СОУТ, передает сведения о СОУТ в ФГИС </a:t>
            </a:r>
            <a:r>
              <a:rPr lang="ru-RU" sz="1200" b="1" u="sng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течение 10 рабочих дней</a:t>
            </a:r>
            <a:r>
              <a:rPr lang="ru-RU" sz="1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со дня утверждения работодателем отчета и </a:t>
            </a:r>
            <a:r>
              <a:rPr lang="ru-RU" sz="1200" b="1" u="sng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течение 3 рабочих дней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со дня внесения этих сведений уведомляет об этом работодателя, предоставляя подтверждающие документы.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5502114" y="3350756"/>
            <a:ext cx="565381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i="1" dirty="0">
                <a:latin typeface="Arial" panose="020B0604020202020204" pitchFamily="34" charset="0"/>
                <a:cs typeface="Arial" panose="020B0604020202020204" pitchFamily="34" charset="0"/>
              </a:rPr>
              <a:t>За исключением результатов, содержащих сведения, составляющих государственную тайну.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1"/>
          <a:stretch/>
        </p:blipFill>
        <p:spPr>
          <a:xfrm>
            <a:off x="2131566" y="5392207"/>
            <a:ext cx="2253550" cy="75175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3" name="Прямоугольник 42"/>
          <p:cNvSpPr/>
          <p:nvPr/>
        </p:nvSpPr>
        <p:spPr>
          <a:xfrm>
            <a:off x="2468624" y="5533787"/>
            <a:ext cx="2089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часть 1 статьи 4</a:t>
            </a:r>
          </a:p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части 4, 5 статьи 18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24172" y="5430855"/>
            <a:ext cx="5500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Работодатель вправе </a:t>
            </a:r>
            <a:r>
              <a:rPr lang="ru-RU" sz="1200" b="1" u="sng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требовать </a:t>
            </a:r>
            <a:r>
              <a:rPr lang="ru-RU" sz="1200" b="1" u="sng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подтверждения </a:t>
            </a:r>
            <a:r>
              <a:rPr lang="ru-RU" sz="1200" b="1" u="sng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такой передачи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а также передавать сведения в ГИТ в случае невыполнения организацией, проводящей СОУТ, своих обязательств.</a:t>
            </a:r>
            <a:endParaRPr lang="ru-RU" sz="1200" b="1" dirty="0"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1"/>
          <a:stretch/>
        </p:blipFill>
        <p:spPr>
          <a:xfrm>
            <a:off x="687613" y="2958727"/>
            <a:ext cx="1224136" cy="54337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1"/>
          <a:stretch/>
        </p:blipFill>
        <p:spPr>
          <a:xfrm>
            <a:off x="683868" y="3810952"/>
            <a:ext cx="1224136" cy="54337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1"/>
          <a:stretch/>
        </p:blipFill>
        <p:spPr>
          <a:xfrm>
            <a:off x="683868" y="4683982"/>
            <a:ext cx="1224136" cy="54337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0" name="Прямоугольник 59"/>
          <p:cNvSpPr/>
          <p:nvPr/>
        </p:nvSpPr>
        <p:spPr>
          <a:xfrm>
            <a:off x="877780" y="2995949"/>
            <a:ext cx="10516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 Black" panose="020B0A04020102020204" pitchFamily="34" charset="0"/>
              </a:rPr>
              <a:t> </a:t>
            </a:r>
            <a:r>
              <a:rPr lang="ru-RU" sz="1200" b="1" dirty="0">
                <a:latin typeface="Arial Black" panose="020B0A04020102020204" pitchFamily="34" charset="0"/>
              </a:rPr>
              <a:t>часть 4 статьи 8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932484" y="3863171"/>
            <a:ext cx="9969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 Black" panose="020B0A04020102020204" pitchFamily="34" charset="0"/>
              </a:rPr>
              <a:t> </a:t>
            </a:r>
            <a:r>
              <a:rPr lang="ru-RU" sz="1200" b="1" dirty="0">
                <a:latin typeface="Arial Black" panose="020B0A04020102020204" pitchFamily="34" charset="0"/>
              </a:rPr>
              <a:t>часть 6 статьи 8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908216" y="4719342"/>
            <a:ext cx="9997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часть 3</a:t>
            </a:r>
          </a:p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статьи 18</a:t>
            </a: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7" y="2668827"/>
            <a:ext cx="1066062" cy="1047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Прямоугольник 66"/>
          <p:cNvSpPr/>
          <p:nvPr/>
        </p:nvSpPr>
        <p:spPr>
          <a:xfrm>
            <a:off x="10889278" y="3139930"/>
            <a:ext cx="10421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latin typeface="Arial Black" panose="020B0A04020102020204" pitchFamily="34" charset="0"/>
              </a:rPr>
              <a:t>Дата внесения</a:t>
            </a:r>
          </a:p>
          <a:p>
            <a:pPr algn="ctr"/>
            <a:r>
              <a:rPr lang="ru-RU" sz="800" b="1" dirty="0">
                <a:latin typeface="Arial Black" panose="020B0A04020102020204" pitchFamily="34" charset="0"/>
              </a:rPr>
              <a:t> отчета СОУТ</a:t>
            </a:r>
          </a:p>
          <a:p>
            <a:pPr algn="ctr"/>
            <a:r>
              <a:rPr lang="ru-RU" sz="800" b="1" dirty="0">
                <a:latin typeface="Arial Black" panose="020B0A04020102020204" pitchFamily="34" charset="0"/>
              </a:rPr>
              <a:t>в ФГИС </a:t>
            </a:r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5" t="15637" r="44260" b="14514"/>
          <a:stretch/>
        </p:blipFill>
        <p:spPr>
          <a:xfrm>
            <a:off x="11914589" y="2546507"/>
            <a:ext cx="296397" cy="262276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68595">
            <a:off x="10997937" y="2206400"/>
            <a:ext cx="752015" cy="585516"/>
          </a:xfrm>
          <a:prstGeom prst="rect">
            <a:avLst/>
          </a:prstGeom>
        </p:spPr>
      </p:pic>
      <p:grpSp>
        <p:nvGrpSpPr>
          <p:cNvPr id="47" name="Группа 29"/>
          <p:cNvGrpSpPr>
            <a:grpSpLocks/>
          </p:cNvGrpSpPr>
          <p:nvPr/>
        </p:nvGrpSpPr>
        <p:grpSpPr bwMode="auto">
          <a:xfrm>
            <a:off x="2711624" y="803251"/>
            <a:ext cx="9344698" cy="109114"/>
            <a:chOff x="1511764" y="965606"/>
            <a:chExt cx="7128792" cy="70147"/>
          </a:xfrm>
        </p:grpSpPr>
        <p:cxnSp>
          <p:nvCxnSpPr>
            <p:cNvPr id="48" name="Прямая соединительная линия 47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Прямоугольник 54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pic>
        <p:nvPicPr>
          <p:cNvPr id="44" name="Рисунок 4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584" y="47425"/>
            <a:ext cx="697194" cy="96442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0624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084" cy="9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16" y="55946"/>
            <a:ext cx="1971440" cy="8275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t="85770"/>
          <a:stretch/>
        </p:blipFill>
        <p:spPr>
          <a:xfrm>
            <a:off x="0" y="6665498"/>
            <a:ext cx="12192000" cy="1925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75536" y="208095"/>
            <a:ext cx="92890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Изменения в сфере охраны труда</a:t>
            </a:r>
            <a:endParaRPr lang="ru-RU" sz="2800" b="1" dirty="0">
              <a:latin typeface="Arial Black" panose="020B0A040201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57" y="867094"/>
            <a:ext cx="864095" cy="122123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828942" y="922649"/>
            <a:ext cx="71858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dirty="0" smtClean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Новая редакция </a:t>
            </a:r>
            <a:r>
              <a:rPr lang="ru-RU" sz="2000" b="1" dirty="0" smtClean="0">
                <a:solidFill>
                  <a:srgbClr val="800000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Х раздела </a:t>
            </a:r>
            <a:r>
              <a:rPr lang="ru-RU" sz="2000" b="1" dirty="0" smtClean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Трудового Кодекса </a:t>
            </a:r>
          </a:p>
          <a:p>
            <a:pPr algn="ctr">
              <a:lnSpc>
                <a:spcPct val="100000"/>
              </a:lnSpc>
            </a:pPr>
            <a:r>
              <a:rPr lang="ru-RU" sz="2000" b="1" dirty="0" smtClean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Российской Федерации</a:t>
            </a:r>
          </a:p>
          <a:p>
            <a:pPr algn="ctr">
              <a:lnSpc>
                <a:spcPct val="100000"/>
              </a:lnSpc>
            </a:pPr>
            <a:r>
              <a:rPr lang="ru-RU" sz="2000" b="1" dirty="0" smtClean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«Охрана труда»</a:t>
            </a:r>
            <a:endParaRPr lang="ru-RU" sz="2000" b="1" dirty="0">
              <a:latin typeface="Arial Black" panose="020B0A040201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71895" y="5635159"/>
            <a:ext cx="7124306" cy="915635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Дистанционный контроль: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Возможность (право) дистанционно следить за производством работ, </a:t>
            </a: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том числе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 помощью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видеооборудования*. </a:t>
            </a:r>
          </a:p>
          <a:p>
            <a:r>
              <a:rPr lang="ru-RU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*С обязательным уведомлением об этом работников.</a:t>
            </a:r>
            <a:endParaRPr lang="ru-RU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71894" y="2191823"/>
            <a:ext cx="10750210" cy="1400383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Изменения в сфере прав и обязанностей работодателя</a:t>
            </a:r>
            <a:r>
              <a:rPr lang="en-US" sz="15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Факт грубого нарушения работником требований охраны труда, являющийся основанием для увольнения, сможет установить не только комиссия по охране труда или уполномоченный по охране труда, но и комиссия по расследованию несчастного случая;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Привлечение работодателя к административной ответственности только в случае, если нарушение причинило вред работнику.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71894" y="3755501"/>
            <a:ext cx="7556354" cy="754053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Порядок назначения на должность специалиста по охране труда:</a:t>
            </a:r>
            <a:endParaRPr lang="ru-RU" sz="1500" b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Занимать должность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смогут специалисты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соответствующие требованиям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профессионального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стандарта. 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71894" y="4672849"/>
            <a:ext cx="7124307" cy="754053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Порядок работы с документами по охране труда</a:t>
            </a:r>
            <a:r>
              <a:rPr lang="en-US" sz="15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:</a:t>
            </a:r>
          </a:p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Возможность (право) вести документооборот по охране труда </a:t>
            </a:r>
          </a:p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электронном виде.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4472" y="32686"/>
            <a:ext cx="801468" cy="7508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7" t="44185" r="35662" b="40308"/>
          <a:stretch/>
        </p:blipFill>
        <p:spPr>
          <a:xfrm rot="20865594">
            <a:off x="2696219" y="130962"/>
            <a:ext cx="730073" cy="20893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4811" y="1017233"/>
            <a:ext cx="1415814" cy="10112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145940" y="1345866"/>
            <a:ext cx="934581" cy="5817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173" t="26388" r="28531" b="55830"/>
          <a:stretch/>
        </p:blipFill>
        <p:spPr>
          <a:xfrm>
            <a:off x="8513367" y="3683709"/>
            <a:ext cx="3308180" cy="89763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5899" y="4830801"/>
            <a:ext cx="1959887" cy="1102437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13044"/>
              </a:clrFrom>
              <a:clrTo>
                <a:srgbClr val="E13044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2871" r="17446"/>
          <a:stretch/>
        </p:blipFill>
        <p:spPr>
          <a:xfrm>
            <a:off x="8067099" y="4662572"/>
            <a:ext cx="1316190" cy="125036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98250" y="5676257"/>
            <a:ext cx="1509302" cy="1041419"/>
          </a:xfrm>
          <a:prstGeom prst="rect">
            <a:avLst/>
          </a:prstGeom>
        </p:spPr>
      </p:pic>
      <p:grpSp>
        <p:nvGrpSpPr>
          <p:cNvPr id="23" name="Группа 29"/>
          <p:cNvGrpSpPr>
            <a:grpSpLocks/>
          </p:cNvGrpSpPr>
          <p:nvPr/>
        </p:nvGrpSpPr>
        <p:grpSpPr bwMode="auto">
          <a:xfrm>
            <a:off x="2711624" y="803251"/>
            <a:ext cx="9344698" cy="109114"/>
            <a:chOff x="1511764" y="965606"/>
            <a:chExt cx="7128792" cy="70147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Прямоугольник 26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22174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084" cy="9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16" y="55946"/>
            <a:ext cx="1971440" cy="8275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t="85770"/>
          <a:stretch/>
        </p:blipFill>
        <p:spPr>
          <a:xfrm>
            <a:off x="0" y="6665498"/>
            <a:ext cx="12192000" cy="1925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29874" y="49977"/>
            <a:ext cx="7756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Новая редакция Х раздела Трудового Кодекса РФ</a:t>
            </a:r>
          </a:p>
          <a:p>
            <a:pPr algn="ctr">
              <a:lnSpc>
                <a:spcPct val="100000"/>
              </a:lnSpc>
            </a:pPr>
            <a:r>
              <a:rPr lang="ru-RU" sz="2000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«Охрана труда»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71894" y="1068379"/>
            <a:ext cx="9284546" cy="1184940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Внесение отдельных норм оценки профессиональных рисков (</a:t>
            </a:r>
            <a:r>
              <a:rPr lang="ru-RU" sz="1500" b="1" dirty="0" err="1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профриски</a:t>
            </a:r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)</a:t>
            </a:r>
            <a:r>
              <a:rPr lang="en-US" sz="15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Систематическое выявление опасностей, проведение регулярного анализа и оценки профриска, разработка мероприятий по снижению уровня </a:t>
            </a:r>
            <a:r>
              <a:rPr 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профрисков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Оценка рисков перед вводом в эксплуатацию производственных объектов и вновь организованных рабочих мест.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3609" y="65135"/>
            <a:ext cx="801468" cy="7508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7" t="44185" r="35662" b="40308"/>
          <a:stretch/>
        </p:blipFill>
        <p:spPr>
          <a:xfrm rot="20865594">
            <a:off x="2785951" y="267115"/>
            <a:ext cx="730073" cy="20893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28340"/>
          <a:stretch/>
        </p:blipFill>
        <p:spPr>
          <a:xfrm>
            <a:off x="10564143" y="939550"/>
            <a:ext cx="998932" cy="1262849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771894" y="2723072"/>
            <a:ext cx="9284546" cy="1346522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Запрет на работу в опасных условиях</a:t>
            </a:r>
            <a:r>
              <a:rPr lang="en-US" sz="15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 установлении по результатам СОУТ 4 класса опасности – запретить работу на таком рабочем месте*;</a:t>
            </a:r>
          </a:p>
          <a:p>
            <a:pPr algn="just"/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*Запрет не распространяется на </a:t>
            </a:r>
            <a:r>
              <a:rPr lang="ru-RU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работы, связанные с предотвращением или устранением последствий ЧС.</a:t>
            </a:r>
            <a:endParaRPr lang="ru-RU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Возобновить работу можно в случае реализации плана по улучшению условий труда (устранения опасного производственного фактора), проведения внеплановой СОУТ или оценки профриска.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2692" y="2868488"/>
            <a:ext cx="1726496" cy="1141646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695400" y="4586912"/>
            <a:ext cx="9284546" cy="969496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Учет и расследование микротравм</a:t>
            </a:r>
            <a:r>
              <a:rPr lang="en-US" sz="15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Расследовать необходимо не только причины и обстоятельства несчастных случаев и профессиональных заболеваний, но и микротравм, полученных работниками при исполнении трудовых обязанностей.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282691" y="4586351"/>
            <a:ext cx="1688647" cy="11237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15083" y="5513064"/>
            <a:ext cx="1248684" cy="124868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15480" y="5875796"/>
            <a:ext cx="7488832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 опасным работам будут допускать только работников отдельных видов производств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отдельно </a:t>
            </a:r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утвержденному 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Правительством РФ списку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21" name="Группа 29"/>
          <p:cNvGrpSpPr>
            <a:grpSpLocks/>
          </p:cNvGrpSpPr>
          <p:nvPr/>
        </p:nvGrpSpPr>
        <p:grpSpPr bwMode="auto">
          <a:xfrm>
            <a:off x="2711624" y="803251"/>
            <a:ext cx="9344698" cy="109114"/>
            <a:chOff x="1511764" y="965606"/>
            <a:chExt cx="7128792" cy="70147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Прямоугольник 23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414405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084" cy="9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16" y="55946"/>
            <a:ext cx="1971440" cy="8275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t="85770"/>
          <a:stretch/>
        </p:blipFill>
        <p:spPr>
          <a:xfrm>
            <a:off x="0" y="6665498"/>
            <a:ext cx="12192000" cy="1925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75536" y="208095"/>
            <a:ext cx="92890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Изменения в сфере охраны труда</a:t>
            </a:r>
            <a:endParaRPr lang="ru-RU" sz="2800" b="1" dirty="0">
              <a:latin typeface="Arial Black" panose="020B0A040201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0043" y="2924172"/>
            <a:ext cx="9728604" cy="784830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Переход от обеспечения работников СИЗ исходя не из названия профессии, </a:t>
            </a:r>
          </a:p>
          <a:p>
            <a:pPr algn="ctr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а из существующих производственных рисков. </a:t>
            </a:r>
          </a:p>
          <a:p>
            <a:pPr algn="ctr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Выдача 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СИЗ по ЕДИНЫМ Типовым нормам, </a:t>
            </a:r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утвержденным 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Минтрудом России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62" r="20712" b="8185"/>
          <a:stretch/>
        </p:blipFill>
        <p:spPr>
          <a:xfrm>
            <a:off x="10639913" y="2527634"/>
            <a:ext cx="1152128" cy="12521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496" y="1478532"/>
            <a:ext cx="1149687" cy="633605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469044" y="4313112"/>
            <a:ext cx="9803419" cy="323165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Новое Положение о Системе управления охраной труда </a:t>
            </a:r>
            <a:endParaRPr lang="ru-RU" sz="1500" b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69210" y="1481887"/>
            <a:ext cx="9759436" cy="784830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Изменение Порядка обучения по охране труда</a:t>
            </a:r>
            <a:r>
              <a:rPr lang="en-US" sz="15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: </a:t>
            </a:r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тестирование на электронных ресурсах Минтруда России, присвоение </a:t>
            </a:r>
            <a:r>
              <a:rPr lang="en-US" sz="15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ID</a:t>
            </a:r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-номера удостоверению </a:t>
            </a:r>
          </a:p>
          <a:p>
            <a:pPr algn="ctr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по проверке знаний требований охраны труда</a:t>
            </a:r>
            <a:endParaRPr lang="ru-RU" sz="1500" b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5950" t="19760" r="19046" b="68144"/>
          <a:stretch/>
        </p:blipFill>
        <p:spPr>
          <a:xfrm>
            <a:off x="3908768" y="2509530"/>
            <a:ext cx="2880320" cy="274317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469045" y="5152411"/>
            <a:ext cx="9803419" cy="323165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Пересмотр нормативов численности службы охраны труда</a:t>
            </a:r>
            <a:endParaRPr lang="ru-RU" sz="1500" b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15869" y="4195301"/>
            <a:ext cx="1381291" cy="13388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3120" b="23120"/>
          <a:stretch/>
        </p:blipFill>
        <p:spPr>
          <a:xfrm>
            <a:off x="4943872" y="5659631"/>
            <a:ext cx="1622617" cy="872307"/>
          </a:xfrm>
          <a:prstGeom prst="rect">
            <a:avLst/>
          </a:prstGeom>
        </p:spPr>
      </p:pic>
      <p:grpSp>
        <p:nvGrpSpPr>
          <p:cNvPr id="18" name="Группа 29"/>
          <p:cNvGrpSpPr>
            <a:grpSpLocks/>
          </p:cNvGrpSpPr>
          <p:nvPr/>
        </p:nvGrpSpPr>
        <p:grpSpPr bwMode="auto">
          <a:xfrm>
            <a:off x="2711624" y="803251"/>
            <a:ext cx="9344698" cy="109114"/>
            <a:chOff x="1511764" y="965606"/>
            <a:chExt cx="7128792" cy="70147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Прямоугольник 19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7" t="44185" r="35662" b="40308"/>
          <a:stretch/>
        </p:blipFill>
        <p:spPr>
          <a:xfrm rot="20865594">
            <a:off x="10445704" y="450223"/>
            <a:ext cx="1540546" cy="44086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7005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084" cy="9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16" y="55946"/>
            <a:ext cx="1971440" cy="8275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t="85770"/>
          <a:stretch/>
        </p:blipFill>
        <p:spPr>
          <a:xfrm>
            <a:off x="0" y="6665498"/>
            <a:ext cx="12192000" cy="1925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31704" y="208095"/>
            <a:ext cx="7932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 smtClean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Система управления охраной труда</a:t>
            </a:r>
            <a:endParaRPr lang="ru-RU" sz="2400" b="1" dirty="0">
              <a:latin typeface="Arial Black" panose="020B0A040201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95379" y="795677"/>
            <a:ext cx="817988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 Black" panose="020B0A04020102020204" pitchFamily="34" charset="0"/>
              </a:rPr>
              <a:t>СТО НОСТРОЙ 8.1.1-2019. Стандарт организации. Стандарты, устанавливающие требования по выполнению работ или оказанию услуг в области строительства, реконструкции и капитального ремонта. Системы управления охраной труда в строительных организациях. Порядок создания и внедрения</a:t>
            </a:r>
            <a:r>
              <a:rPr lang="ru-RU" sz="1600" b="1" dirty="0" smtClean="0">
                <a:latin typeface="Arial Black" panose="020B0A04020102020204" pitchFamily="34" charset="0"/>
              </a:rPr>
              <a:t>»</a:t>
            </a:r>
          </a:p>
          <a:p>
            <a:pPr marL="285750" indent="-285750" algn="r">
              <a:buFontTx/>
              <a:buChar char="-"/>
            </a:pPr>
            <a:endParaRPr 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69789" y="2191164"/>
            <a:ext cx="8892988" cy="323165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Примерное Положение о СУОТ в строительных организациях</a:t>
            </a:r>
            <a:endParaRPr lang="ru-RU" sz="1500" b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886843" y="2630734"/>
            <a:ext cx="8856984" cy="323165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Ф</a:t>
            </a:r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орма бланка Политики в области охраны труда </a:t>
            </a:r>
            <a:endParaRPr lang="ru-RU" sz="1500" b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886843" y="3070003"/>
            <a:ext cx="8856984" cy="553998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Примерный </a:t>
            </a:r>
            <a:r>
              <a:rPr lang="ru-RU" sz="1500" b="1" dirty="0">
                <a:solidFill>
                  <a:srgbClr val="002060"/>
                </a:solidFill>
                <a:latin typeface="Arial Black" panose="020B0A04020102020204" pitchFamily="34" charset="0"/>
              </a:rPr>
              <a:t>перечень </a:t>
            </a:r>
            <a:r>
              <a:rPr lang="ru-RU" sz="15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организационно-технологической документации              </a:t>
            </a:r>
            <a:r>
              <a:rPr lang="ru-RU" sz="1500" b="1" dirty="0">
                <a:solidFill>
                  <a:srgbClr val="002060"/>
                </a:solidFill>
                <a:latin typeface="Arial Black" panose="020B0A04020102020204" pitchFamily="34" charset="0"/>
              </a:rPr>
              <a:t>по охране труда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886843" y="3748099"/>
            <a:ext cx="8856984" cy="553998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Форма 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бланка обследования в целях оценки групп (факторов) опасностей, представляющих угрозу жизни и здоровью работников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905793" y="4427078"/>
            <a:ext cx="8856984" cy="323165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Перечень 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опасностей, представляющих угрозу жизни и здоровью работников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30078" y="5294707"/>
            <a:ext cx="76598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 Black" panose="020B0A04020102020204" pitchFamily="34" charset="0"/>
              </a:rPr>
              <a:t>Приказ </a:t>
            </a:r>
            <a:r>
              <a:rPr lang="ru-RU" sz="1600" dirty="0" err="1">
                <a:latin typeface="Arial Black" panose="020B0A04020102020204" pitchFamily="34" charset="0"/>
              </a:rPr>
              <a:t>Роструда</a:t>
            </a:r>
            <a:r>
              <a:rPr lang="ru-RU" sz="1600" dirty="0">
                <a:latin typeface="Arial Black" panose="020B0A04020102020204" pitchFamily="34" charset="0"/>
              </a:rPr>
              <a:t> от 21.03.2019 № 77 </a:t>
            </a:r>
            <a:endParaRPr lang="ru-RU" sz="16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600" dirty="0" smtClean="0">
                <a:latin typeface="Arial Black" panose="020B0A04020102020204" pitchFamily="34" charset="0"/>
              </a:rPr>
              <a:t>«</a:t>
            </a:r>
            <a:r>
              <a:rPr lang="ru-RU" sz="1600" dirty="0">
                <a:latin typeface="Arial Black" panose="020B0A04020102020204" pitchFamily="34" charset="0"/>
              </a:rPr>
              <a:t>Об утверждении Методических рекомендаций по проверке создания и обеспечения функционирования системы управления охраной труда»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5157192"/>
            <a:ext cx="1712506" cy="11416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2" y="1208493"/>
            <a:ext cx="2472214" cy="3490811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2384" y="5032411"/>
            <a:ext cx="2523650" cy="1442501"/>
          </a:xfrm>
          <a:prstGeom prst="rect">
            <a:avLst/>
          </a:prstGeom>
        </p:spPr>
      </p:pic>
      <p:grpSp>
        <p:nvGrpSpPr>
          <p:cNvPr id="19" name="Группа 29"/>
          <p:cNvGrpSpPr>
            <a:grpSpLocks/>
          </p:cNvGrpSpPr>
          <p:nvPr/>
        </p:nvGrpSpPr>
        <p:grpSpPr bwMode="auto">
          <a:xfrm>
            <a:off x="2756710" y="682918"/>
            <a:ext cx="9344698" cy="109114"/>
            <a:chOff x="1511764" y="965606"/>
            <a:chExt cx="7128792" cy="70147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Прямоугольник 22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36981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084" cy="9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16" y="55946"/>
            <a:ext cx="1971440" cy="8275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t="85770"/>
          <a:stretch/>
        </p:blipFill>
        <p:spPr>
          <a:xfrm>
            <a:off x="0" y="6572882"/>
            <a:ext cx="12192000" cy="28511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57117" y="-18782"/>
            <a:ext cx="92890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 smtClean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Всероссийская олимпиада </a:t>
            </a:r>
          </a:p>
          <a:p>
            <a:pPr algn="ctr">
              <a:lnSpc>
                <a:spcPct val="100000"/>
              </a:lnSpc>
            </a:pPr>
            <a:r>
              <a:rPr lang="ru-RU" sz="2400" b="1" dirty="0" smtClean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специалистов по охране труда – 2021</a:t>
            </a:r>
            <a:endParaRPr lang="ru-RU" sz="2400" b="1" dirty="0">
              <a:latin typeface="Arial Black" panose="020B0A040201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3352" y="4827129"/>
            <a:ext cx="5386878" cy="738664"/>
          </a:xfrm>
          <a:prstGeom prst="rect">
            <a:avLst/>
          </a:prstGeom>
          <a:gradFill rotWithShape="1">
            <a:gsLst>
              <a:gs pos="0">
                <a:srgbClr val="FFFFFF">
                  <a:tint val="50000"/>
                  <a:satMod val="300000"/>
                </a:srgbClr>
              </a:gs>
              <a:gs pos="35000">
                <a:srgbClr val="FFFFFF">
                  <a:tint val="37000"/>
                  <a:satMod val="300000"/>
                </a:srgbClr>
              </a:gs>
              <a:gs pos="100000">
                <a:srgbClr val="FFFFFF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FFFF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В 2020 году в олимпиаде приняли участие </a:t>
            </a:r>
            <a:r>
              <a:rPr lang="ru-RU" sz="1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86</a:t>
            </a:r>
          </a:p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специалистов по охране труда </a:t>
            </a:r>
          </a:p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Сахалинских организаций</a:t>
            </a:r>
            <a:endParaRPr lang="ru-RU" sz="1400" dirty="0">
              <a:solidFill>
                <a:srgbClr val="002060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0638774">
            <a:off x="4036594" y="5407828"/>
            <a:ext cx="2175039" cy="323165"/>
          </a:xfrm>
          <a:prstGeom prst="rect">
            <a:avLst/>
          </a:prstGeom>
          <a:gradFill rotWithShape="1">
            <a:gsLst>
              <a:gs pos="0">
                <a:srgbClr val="FFFFFF">
                  <a:tint val="50000"/>
                  <a:satMod val="300000"/>
                </a:srgbClr>
              </a:gs>
              <a:gs pos="35000">
                <a:srgbClr val="FFFFFF">
                  <a:tint val="37000"/>
                  <a:satMod val="300000"/>
                </a:srgbClr>
              </a:gs>
              <a:gs pos="100000">
                <a:srgbClr val="FFFFFF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FFFF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в 2019 году - </a:t>
            </a:r>
            <a:r>
              <a:rPr lang="ru-RU" sz="1500" dirty="0" smtClean="0">
                <a:solidFill>
                  <a:srgbClr val="800000"/>
                </a:solidFill>
                <a:latin typeface="Arial Black" panose="020B0A04020102020204" pitchFamily="34" charset="0"/>
                <a:cs typeface="Times New Roman" pitchFamily="18" charset="0"/>
              </a:rPr>
              <a:t>30</a:t>
            </a:r>
            <a:endParaRPr lang="ru-RU" sz="1500" dirty="0">
              <a:solidFill>
                <a:srgbClr val="800000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575" y="4862252"/>
            <a:ext cx="1165629" cy="116562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600056" y="4629803"/>
            <a:ext cx="349638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 них</a:t>
            </a:r>
            <a:r>
              <a:rPr lang="en-US" sz="1400" b="1" dirty="0" smtClean="0"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r>
              <a:rPr lang="ru-RU" sz="1400" b="1" dirty="0" smtClean="0"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22 чел. – образование</a:t>
            </a:r>
            <a:r>
              <a:rPr lang="en-US" sz="1400" b="1" dirty="0" smtClean="0"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r>
              <a:rPr lang="en-US" sz="1400" b="1" dirty="0" smtClean="0"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 </a:t>
            </a:r>
            <a:r>
              <a:rPr lang="ru-RU" sz="1400" b="1" dirty="0" smtClean="0"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чел. – строительство;</a:t>
            </a:r>
          </a:p>
          <a:p>
            <a:r>
              <a:rPr lang="ru-RU" sz="1400" b="1" dirty="0" smtClean="0"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 чел. – ЖКХ и энергетика;</a:t>
            </a:r>
          </a:p>
          <a:p>
            <a:r>
              <a:rPr lang="ru-RU" sz="1400" b="1" dirty="0" smtClean="0"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 чел. – культура и спорт;</a:t>
            </a:r>
          </a:p>
          <a:p>
            <a:r>
              <a:rPr lang="ru-RU" sz="1400" b="1" dirty="0" smtClean="0"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 чел. – социальная защита;</a:t>
            </a:r>
          </a:p>
          <a:p>
            <a:r>
              <a:rPr lang="ru-RU" sz="1400" b="1" dirty="0" smtClean="0"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 чел. – здравоохранение;</a:t>
            </a:r>
          </a:p>
          <a:p>
            <a:r>
              <a:rPr lang="ru-RU" sz="1400" b="1" dirty="0" smtClean="0"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другие.</a:t>
            </a:r>
            <a:endParaRPr lang="ru-RU" sz="1400" b="1" dirty="0">
              <a:latin typeface="Arial Black" panose="020B0A04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321554" y="6939104"/>
            <a:ext cx="77748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Зыкова Людмила </a:t>
            </a:r>
            <a:r>
              <a:rPr lang="ru-RU" sz="1400" b="1" dirty="0" smtClean="0"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Николаевна, </a:t>
            </a:r>
            <a:r>
              <a:rPr lang="ru-RU" sz="1400" b="1" dirty="0"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Филиал ПАО «ДЭК» «Сахалинэнергосбыт»</a:t>
            </a:r>
          </a:p>
          <a:p>
            <a:endParaRPr lang="ru-RU" sz="1400" b="1" dirty="0">
              <a:latin typeface="Arial Black" panose="020B0A04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9312" y="2538053"/>
            <a:ext cx="4032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Подать заявку на участие в олимпиаде </a:t>
            </a:r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можно на сайте официального организатора медиа-холдинга </a:t>
            </a:r>
            <a:endParaRPr lang="ru-RU" sz="1400" b="1" dirty="0" smtClean="0">
              <a:solidFill>
                <a:srgbClr val="333333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1400" b="1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Актион</a:t>
            </a:r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-МЦФЭР» </a:t>
            </a:r>
            <a:r>
              <a:rPr lang="ru-RU" sz="1600" b="1" dirty="0" smtClean="0">
                <a:solidFill>
                  <a:srgbClr val="337AB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9"/>
              </a:rPr>
              <a:t>https</a:t>
            </a:r>
            <a:r>
              <a:rPr lang="ru-RU" sz="1600" b="1" dirty="0">
                <a:solidFill>
                  <a:srgbClr val="337AB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9"/>
              </a:rPr>
              <a:t>://olimpiada.trudohrana.ru/2021/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6293" y="1024883"/>
            <a:ext cx="7826791" cy="33695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16395" y="1441816"/>
            <a:ext cx="793741" cy="79374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238" y="1139320"/>
            <a:ext cx="1066414" cy="1066414"/>
          </a:xfrm>
          <a:prstGeom prst="rect">
            <a:avLst/>
          </a:prstGeom>
        </p:spPr>
      </p:pic>
      <p:grpSp>
        <p:nvGrpSpPr>
          <p:cNvPr id="16" name="Группа 29"/>
          <p:cNvGrpSpPr>
            <a:grpSpLocks/>
          </p:cNvGrpSpPr>
          <p:nvPr/>
        </p:nvGrpSpPr>
        <p:grpSpPr bwMode="auto">
          <a:xfrm>
            <a:off x="2711624" y="803251"/>
            <a:ext cx="9344698" cy="109114"/>
            <a:chOff x="1511764" y="965606"/>
            <a:chExt cx="7128792" cy="70147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Прямоугольник 18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42346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" t="4046" r="5172" b="4297"/>
          <a:stretch/>
        </p:blipFill>
        <p:spPr>
          <a:xfrm>
            <a:off x="19307" y="1684805"/>
            <a:ext cx="4003708" cy="5099569"/>
          </a:xfrm>
          <a:prstGeom prst="rect">
            <a:avLst/>
          </a:prstGeom>
        </p:spPr>
      </p:pic>
      <p:grpSp>
        <p:nvGrpSpPr>
          <p:cNvPr id="2" name="Группа 29"/>
          <p:cNvGrpSpPr>
            <a:grpSpLocks/>
          </p:cNvGrpSpPr>
          <p:nvPr/>
        </p:nvGrpSpPr>
        <p:grpSpPr bwMode="auto">
          <a:xfrm>
            <a:off x="2711624" y="803251"/>
            <a:ext cx="9344698" cy="109114"/>
            <a:chOff x="1511764" y="965606"/>
            <a:chExt cx="7128792" cy="70147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Прямоугольник 16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2617626" y="87951"/>
            <a:ext cx="8028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 Black" panose="020B0A04020102020204" pitchFamily="34" charset="0"/>
                <a:cs typeface="Times New Roman" pitchFamily="18" charset="0"/>
              </a:rPr>
              <a:t>Смотр-конкурс  </a:t>
            </a:r>
            <a:r>
              <a:rPr lang="ru-RU" sz="2000" dirty="0">
                <a:latin typeface="Arial Black" panose="020B0A04020102020204" pitchFamily="34" charset="0"/>
                <a:cs typeface="Times New Roman" pitchFamily="18" charset="0"/>
              </a:rPr>
              <a:t>по  охране труда</a:t>
            </a:r>
          </a:p>
          <a:p>
            <a:pPr algn="ctr"/>
            <a:r>
              <a:rPr lang="ru-RU" sz="2000" dirty="0">
                <a:latin typeface="Arial Black" panose="020B0A04020102020204" pitchFamily="34" charset="0"/>
                <a:cs typeface="Times New Roman" pitchFamily="18" charset="0"/>
              </a:rPr>
              <a:t>в Сахалинской области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03967" y="2253881"/>
            <a:ext cx="315136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300" b="1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Лучшая</a:t>
            </a:r>
            <a:r>
              <a:rPr lang="ru-RU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организация Сахалинской области по проведению работы </a:t>
            </a:r>
          </a:p>
          <a:p>
            <a:pPr algn="ctr">
              <a:defRPr/>
            </a:pPr>
            <a:r>
              <a:rPr lang="ru-RU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охране труда с численностью работников более 100 человек</a:t>
            </a:r>
          </a:p>
          <a:p>
            <a:pPr algn="ctr">
              <a:defRPr/>
            </a:pPr>
            <a:r>
              <a:rPr lang="ru-RU" sz="13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(отдельно по производственной </a:t>
            </a:r>
            <a:r>
              <a:rPr lang="ru-RU" sz="13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непроизводственной сферам) </a:t>
            </a:r>
          </a:p>
          <a:p>
            <a:pPr algn="ctr">
              <a:defRPr/>
            </a:pPr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 </a:t>
            </a:r>
            <a:endParaRPr lang="ru-RU" sz="13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300" b="1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Лучшая </a:t>
            </a:r>
            <a:r>
              <a:rPr lang="ru-RU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Сахалинской области по проведению работы по охране труда с численностью работников менее 100 человек</a:t>
            </a:r>
          </a:p>
          <a:p>
            <a:pPr algn="ctr">
              <a:defRPr/>
            </a:pPr>
            <a:r>
              <a:rPr lang="ru-RU" sz="13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(отдельно по производственной </a:t>
            </a:r>
            <a:r>
              <a:rPr lang="ru-RU" sz="13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непроизводственной сферам)</a:t>
            </a:r>
          </a:p>
          <a:p>
            <a:pPr algn="ctr">
              <a:defRPr/>
            </a:pPr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</a:t>
            </a:r>
            <a:endParaRPr lang="ru-RU" sz="1300" b="1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300" b="1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Лучший</a:t>
            </a:r>
            <a:r>
              <a:rPr lang="ru-RU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специалист по охране </a:t>
            </a:r>
            <a:r>
              <a:rPr lang="ru-RU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труда</a:t>
            </a:r>
          </a:p>
          <a:p>
            <a:pPr algn="ctr">
              <a:defRPr/>
            </a:pPr>
            <a:r>
              <a:rPr lang="ru-RU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(отдельно по производственной </a:t>
            </a:r>
            <a:r>
              <a:rPr lang="ru-RU" sz="13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непроизводственной сферам)</a:t>
            </a:r>
          </a:p>
          <a:p>
            <a:pPr algn="ctr">
              <a:defRPr/>
            </a:pPr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 </a:t>
            </a:r>
            <a:endParaRPr lang="ru-RU" sz="1300" b="1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300" b="1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Лучший</a:t>
            </a:r>
            <a:r>
              <a:rPr lang="ru-RU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кабинет охраны труда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0916" t="12732" r="42906" b="4225"/>
          <a:stretch/>
        </p:blipFill>
        <p:spPr>
          <a:xfrm>
            <a:off x="4003708" y="3705606"/>
            <a:ext cx="1102368" cy="15815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261" t="11880" r="42044" b="5615"/>
          <a:stretch/>
        </p:blipFill>
        <p:spPr>
          <a:xfrm>
            <a:off x="5271291" y="3705606"/>
            <a:ext cx="1112741" cy="15815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964" t="14117" r="42064" b="4359"/>
          <a:stretch/>
        </p:blipFill>
        <p:spPr>
          <a:xfrm>
            <a:off x="4003708" y="5332309"/>
            <a:ext cx="1039566" cy="1432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1876" t="16897" r="43285" b="7057"/>
          <a:stretch/>
        </p:blipFill>
        <p:spPr>
          <a:xfrm rot="16200000">
            <a:off x="4607708" y="2016753"/>
            <a:ext cx="1330095" cy="18145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084" cy="9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87" y="21451"/>
            <a:ext cx="1971440" cy="8275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007" t="18643" r="36293" b="62295"/>
          <a:stretch/>
        </p:blipFill>
        <p:spPr>
          <a:xfrm>
            <a:off x="4044087" y="1029660"/>
            <a:ext cx="2538094" cy="98248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3" b="20660"/>
          <a:stretch/>
        </p:blipFill>
        <p:spPr>
          <a:xfrm>
            <a:off x="6696399" y="1036887"/>
            <a:ext cx="5366542" cy="223676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1" t="29001" r="2401" b="13250"/>
          <a:stretch/>
        </p:blipFill>
        <p:spPr>
          <a:xfrm>
            <a:off x="6715706" y="3454981"/>
            <a:ext cx="5366542" cy="215445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179105"/>
            <a:ext cx="475690" cy="4756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99253" y="891660"/>
            <a:ext cx="887120" cy="857874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736667" y="820280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  <a:t>7</a:t>
            </a:r>
            <a:endParaRPr lang="ru-RU" sz="3200" b="1" cap="all" spc="0" dirty="0">
              <a:ln w="0"/>
              <a:effectLst>
                <a:reflection blurRad="12700" stA="50000" endPos="50000" dist="5000" dir="5400000" sy="-100000" rotWithShape="0"/>
              </a:effectLst>
              <a:latin typeface="Georgia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332224" y="1373285"/>
            <a:ext cx="12211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номинаций</a:t>
            </a:r>
            <a:r>
              <a:rPr lang="en-US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:</a:t>
            </a:r>
            <a:endParaRPr lang="ru-RU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477861" y="5790763"/>
            <a:ext cx="61979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Добиться успешных показателей 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 сфере охраны 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труда можно и нужно!</a:t>
            </a:r>
            <a:endParaRPr lang="ru-RU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1394" r="18732"/>
          <a:stretch/>
        </p:blipFill>
        <p:spPr>
          <a:xfrm>
            <a:off x="5942909" y="5390082"/>
            <a:ext cx="787292" cy="1187685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4947692" y="6507601"/>
            <a:ext cx="27735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 11.01.2021 по 01.03.2021</a:t>
            </a:r>
            <a:endParaRPr lang="ru-RU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79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9"/>
          <p:cNvGrpSpPr>
            <a:grpSpLocks/>
          </p:cNvGrpSpPr>
          <p:nvPr/>
        </p:nvGrpSpPr>
        <p:grpSpPr bwMode="auto">
          <a:xfrm>
            <a:off x="543198" y="3861048"/>
            <a:ext cx="11377264" cy="72008"/>
            <a:chOff x="1511764" y="965606"/>
            <a:chExt cx="7128792" cy="70147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Прямоугольник 16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03"/>
            <a:ext cx="104298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32420"/>
            <a:ext cx="3027444" cy="127078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23392" y="2420896"/>
            <a:ext cx="1108923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5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БЛАГОДАРЮ  ЗА  ВНИМАНИЕ</a:t>
            </a:r>
            <a:endParaRPr lang="ru-RU" sz="5400" i="1" dirty="0"/>
          </a:p>
        </p:txBody>
      </p:sp>
    </p:spTree>
    <p:extLst>
      <p:ext uri="{BB962C8B-B14F-4D97-AF65-F5344CB8AC3E}">
        <p14:creationId xmlns:p14="http://schemas.microsoft.com/office/powerpoint/2010/main" val="97846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9"/>
            <a:ext cx="1000084" cy="9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95" y="48676"/>
            <a:ext cx="1990237" cy="835409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5800292" y="884580"/>
            <a:ext cx="519992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5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внесены Федеральным законом от 27.12.2019 № 451-ФЗ</a:t>
            </a:r>
            <a:endParaRPr lang="ru-RU" sz="1050" i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1"/>
          <a:stretch/>
        </p:blipFill>
        <p:spPr>
          <a:xfrm>
            <a:off x="2874771" y="1267596"/>
            <a:ext cx="6336490" cy="65044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4272412" y="1366964"/>
            <a:ext cx="48931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Идентификационный  номер СОУТ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1"/>
          <a:stretch/>
        </p:blipFill>
        <p:spPr>
          <a:xfrm>
            <a:off x="9679104" y="2053163"/>
            <a:ext cx="1440160" cy="62382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9949257" y="2076648"/>
            <a:ext cx="12400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 Black" panose="020B0A04020102020204" pitchFamily="34" charset="0"/>
              </a:rPr>
              <a:t> </a:t>
            </a:r>
            <a:r>
              <a:rPr lang="ru-RU" sz="1200" b="1" dirty="0">
                <a:latin typeface="Arial Black" panose="020B0A04020102020204" pitchFamily="34" charset="0"/>
              </a:rPr>
              <a:t>часть 7 статьи 18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07368" y="1969549"/>
            <a:ext cx="8308013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Для предстоящей СОУТ идентификационный номер присваивается ФГИС </a:t>
            </a:r>
          </a:p>
          <a:p>
            <a:r>
              <a:rPr lang="ru-RU" sz="1300" b="1" u="sng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автоматическом режиме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в установленном порядке.</a:t>
            </a:r>
          </a:p>
          <a:p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Идентификационный номер сообщается работодателю 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начала выполнения работ по СОУТ.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6" t="3088" r="22948"/>
          <a:stretch/>
        </p:blipFill>
        <p:spPr>
          <a:xfrm>
            <a:off x="228271" y="2765793"/>
            <a:ext cx="4757476" cy="371822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335360" y="4188036"/>
            <a:ext cx="453241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51" t="26585" r="49999" b="44559"/>
          <a:stretch/>
        </p:blipFill>
        <p:spPr>
          <a:xfrm>
            <a:off x="8297851" y="2864306"/>
            <a:ext cx="3453898" cy="121562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36" t="26491" r="58968" b="5046"/>
          <a:stretch/>
        </p:blipFill>
        <p:spPr>
          <a:xfrm>
            <a:off x="5159395" y="2780183"/>
            <a:ext cx="2943045" cy="298423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5838305">
            <a:off x="5445363" y="2352950"/>
            <a:ext cx="698772" cy="155321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1770">
            <a:off x="2467892" y="6161799"/>
            <a:ext cx="1009356" cy="41348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r="3169" b="5929"/>
          <a:stretch/>
        </p:blipFill>
        <p:spPr>
          <a:xfrm>
            <a:off x="4042023" y="4387738"/>
            <a:ext cx="127116" cy="13064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9" t="21650" r="30810" b="20233"/>
          <a:stretch/>
        </p:blipFill>
        <p:spPr>
          <a:xfrm>
            <a:off x="3214235" y="6428661"/>
            <a:ext cx="387219" cy="39690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r="3169" b="5929"/>
          <a:stretch/>
        </p:blipFill>
        <p:spPr>
          <a:xfrm>
            <a:off x="4042023" y="4794600"/>
            <a:ext cx="127116" cy="130641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r="3169" b="5929"/>
          <a:stretch/>
        </p:blipFill>
        <p:spPr>
          <a:xfrm>
            <a:off x="4042023" y="5160187"/>
            <a:ext cx="127116" cy="130641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r="3169" b="5929"/>
          <a:stretch/>
        </p:blipFill>
        <p:spPr>
          <a:xfrm>
            <a:off x="4042023" y="5544959"/>
            <a:ext cx="127116" cy="130641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r="3169" b="5929"/>
          <a:stretch/>
        </p:blipFill>
        <p:spPr>
          <a:xfrm>
            <a:off x="4042023" y="5949169"/>
            <a:ext cx="127116" cy="1306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0800000">
            <a:off x="6386838" y="4153326"/>
            <a:ext cx="728079" cy="338779"/>
          </a:xfrm>
          <a:prstGeom prst="rect">
            <a:avLst/>
          </a:prstGeom>
        </p:spPr>
      </p:pic>
      <p:sp>
        <p:nvSpPr>
          <p:cNvPr id="55" name="Прямоугольник 54"/>
          <p:cNvSpPr/>
          <p:nvPr/>
        </p:nvSpPr>
        <p:spPr>
          <a:xfrm>
            <a:off x="6336285" y="3890009"/>
            <a:ext cx="13730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b="1" i="1" dirty="0">
                <a:latin typeface="Arial" panose="020B0604020202020204" pitchFamily="34" charset="0"/>
                <a:cs typeface="Arial" panose="020B0604020202020204" pitchFamily="34" charset="0"/>
              </a:rPr>
              <a:t>если</a:t>
            </a:r>
            <a:r>
              <a:rPr lang="en-US" sz="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i="1" dirty="0">
                <a:latin typeface="Arial" panose="020B0604020202020204" pitchFamily="34" charset="0"/>
                <a:cs typeface="Arial" panose="020B0604020202020204" pitchFamily="34" charset="0"/>
              </a:rPr>
              <a:t>указан неверно</a:t>
            </a:r>
            <a:r>
              <a:rPr lang="en-US" sz="8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" t="3927" r="45276" b="48889"/>
          <a:stretch/>
        </p:blipFill>
        <p:spPr>
          <a:xfrm>
            <a:off x="8297851" y="4233442"/>
            <a:ext cx="3453898" cy="207587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2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6" t="6405" r="11355" b="17783"/>
          <a:stretch/>
        </p:blipFill>
        <p:spPr>
          <a:xfrm>
            <a:off x="7553414" y="3708955"/>
            <a:ext cx="216552" cy="249070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15888" y="5740757"/>
            <a:ext cx="2054286" cy="547464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0800000">
            <a:off x="10461259" y="5962440"/>
            <a:ext cx="728079" cy="223610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2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5" t="15637" r="44260" b="14514"/>
          <a:stretch/>
        </p:blipFill>
        <p:spPr>
          <a:xfrm>
            <a:off x="11322017" y="5574014"/>
            <a:ext cx="271413" cy="240168"/>
          </a:xfrm>
          <a:prstGeom prst="rect">
            <a:avLst/>
          </a:prstGeom>
        </p:spPr>
      </p:pic>
      <p:sp>
        <p:nvSpPr>
          <p:cNvPr id="59" name="Прямоугольник 58"/>
          <p:cNvSpPr/>
          <p:nvPr/>
        </p:nvSpPr>
        <p:spPr>
          <a:xfrm>
            <a:off x="10288206" y="5777962"/>
            <a:ext cx="11871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b="1" i="1" dirty="0">
                <a:latin typeface="Arial" panose="020B0604020202020204" pitchFamily="34" charset="0"/>
                <a:cs typeface="Arial" panose="020B0604020202020204" pitchFamily="34" charset="0"/>
              </a:rPr>
              <a:t>если</a:t>
            </a:r>
            <a:r>
              <a:rPr lang="en-US" sz="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i="1" dirty="0">
                <a:latin typeface="Arial" panose="020B0604020202020204" pitchFamily="34" charset="0"/>
                <a:cs typeface="Arial" panose="020B0604020202020204" pitchFamily="34" charset="0"/>
              </a:rPr>
              <a:t>указан верно</a:t>
            </a:r>
            <a:r>
              <a:rPr lang="en-US" sz="8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2910352" y="57616"/>
            <a:ext cx="748883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Федеральный закон от 28.12.2013 № 426-ФЗ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«О специальной оценке условий труда»  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/>
          <a:stretch/>
        </p:blipFill>
        <p:spPr>
          <a:xfrm>
            <a:off x="8504000" y="2225391"/>
            <a:ext cx="1048467" cy="286725"/>
          </a:xfrm>
          <a:prstGeom prst="rect">
            <a:avLst/>
          </a:prstGeom>
        </p:spPr>
      </p:pic>
      <p:grpSp>
        <p:nvGrpSpPr>
          <p:cNvPr id="40" name="Группа 29"/>
          <p:cNvGrpSpPr>
            <a:grpSpLocks/>
          </p:cNvGrpSpPr>
          <p:nvPr/>
        </p:nvGrpSpPr>
        <p:grpSpPr bwMode="auto">
          <a:xfrm>
            <a:off x="2711624" y="803251"/>
            <a:ext cx="9344698" cy="109114"/>
            <a:chOff x="1511764" y="965606"/>
            <a:chExt cx="7128792" cy="70147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Прямоугольник 42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pic>
        <p:nvPicPr>
          <p:cNvPr id="39" name="Рисунок 3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922" y="74557"/>
            <a:ext cx="714686" cy="97817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6485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084" cy="9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41" y="61414"/>
            <a:ext cx="1810165" cy="7598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t="85770"/>
          <a:stretch/>
        </p:blipFill>
        <p:spPr>
          <a:xfrm>
            <a:off x="0" y="6447606"/>
            <a:ext cx="12192000" cy="410394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5947247" y="846766"/>
            <a:ext cx="519992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5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внесены Федеральным законом от 27.12.2019 № 451-ФЗ</a:t>
            </a:r>
            <a:endParaRPr lang="ru-RU" sz="1050" i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1"/>
          <a:stretch/>
        </p:blipFill>
        <p:spPr>
          <a:xfrm>
            <a:off x="2910709" y="1117687"/>
            <a:ext cx="6480720" cy="63491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4545163" y="1223035"/>
            <a:ext cx="48440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Идентификационный номер СОУТ</a:t>
            </a:r>
            <a:endParaRPr lang="ru-RU" sz="8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1"/>
          <a:stretch/>
        </p:blipFill>
        <p:spPr>
          <a:xfrm>
            <a:off x="3899156" y="2955436"/>
            <a:ext cx="1315975" cy="61928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346607" y="2529106"/>
            <a:ext cx="31648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Отчет о проведении СОУТ должен содержать </a:t>
            </a:r>
            <a:r>
              <a:rPr lang="ru-RU" sz="1600" b="1" dirty="0" smtClean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ИДЕНТИФИКАЦИОННЫЙ НОМЕР</a:t>
            </a:r>
            <a:endParaRPr lang="ru-RU" sz="1600" b="1" dirty="0">
              <a:solidFill>
                <a:srgbClr val="8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989129" y="3055649"/>
            <a:ext cx="14183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 Black" panose="020B0A04020102020204" pitchFamily="34" charset="0"/>
              </a:rPr>
              <a:t> </a:t>
            </a:r>
            <a:r>
              <a:rPr lang="ru-RU" sz="1200" b="1" dirty="0">
                <a:latin typeface="Arial Black" panose="020B0A04020102020204" pitchFamily="34" charset="0"/>
              </a:rPr>
              <a:t>пункт 1.1.</a:t>
            </a:r>
          </a:p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статьи 15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1360" y="4344369"/>
            <a:ext cx="2677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Порядок формирования, хранения и использования сведений, содержащихся в информационной системе учета, в том числе порядок присвоения идентификационного номера СОУТ, установлен:</a:t>
            </a:r>
          </a:p>
        </p:txBody>
      </p:sp>
      <p:pic>
        <p:nvPicPr>
          <p:cNvPr id="35" name="Рисунок 34"/>
          <p:cNvPicPr/>
          <p:nvPr/>
        </p:nvPicPr>
        <p:blipFill rotWithShape="1">
          <a:blip r:embed="rId9"/>
          <a:srcRect l="20226" t="24398" r="34499" b="46586"/>
          <a:stretch/>
        </p:blipFill>
        <p:spPr bwMode="auto">
          <a:xfrm>
            <a:off x="2875694" y="4333264"/>
            <a:ext cx="3795992" cy="2134192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5136" y="5586489"/>
            <a:ext cx="1253065" cy="459367"/>
          </a:xfrm>
          <a:prstGeom prst="rect">
            <a:avLst/>
          </a:prstGeom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2683361" y="27488"/>
            <a:ext cx="810588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Федеральный закон от 28.12.2013 № 426-ФЗ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«О специальной оценке условий труда»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094" t="16735" r="48230" b="2186"/>
          <a:stretch/>
        </p:blipFill>
        <p:spPr>
          <a:xfrm>
            <a:off x="7162320" y="1857949"/>
            <a:ext cx="3686208" cy="462066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9807" y="3185855"/>
            <a:ext cx="1758593" cy="331459"/>
          </a:xfrm>
          <a:prstGeom prst="rect">
            <a:avLst/>
          </a:prstGeom>
        </p:spPr>
      </p:pic>
      <p:grpSp>
        <p:nvGrpSpPr>
          <p:cNvPr id="22" name="Группа 29"/>
          <p:cNvGrpSpPr>
            <a:grpSpLocks/>
          </p:cNvGrpSpPr>
          <p:nvPr/>
        </p:nvGrpSpPr>
        <p:grpSpPr bwMode="auto">
          <a:xfrm>
            <a:off x="2711624" y="803251"/>
            <a:ext cx="9344698" cy="109114"/>
            <a:chOff x="1511764" y="965606"/>
            <a:chExt cx="7128792" cy="70147"/>
          </a:xfrm>
        </p:grpSpPr>
        <p:cxnSp>
          <p:nvCxnSpPr>
            <p:cNvPr id="23" name="Прямая соединительная линия 22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Прямоугольник 24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378" y="61414"/>
            <a:ext cx="697194" cy="96442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0853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084" cy="9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88" y="58722"/>
            <a:ext cx="1871401" cy="785527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6107405" y="806718"/>
            <a:ext cx="519992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5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внесены Федеральным законом от 27.12.2019 № 451-ФЗ</a:t>
            </a:r>
            <a:endParaRPr lang="ru-RU" sz="1050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3633" y="1027287"/>
            <a:ext cx="7534446" cy="91447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73253" y="2710197"/>
            <a:ext cx="49916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Установление </a:t>
            </a:r>
            <a:r>
              <a:rPr lang="ru-RU" sz="1400" b="1" dirty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БЕССРОЧНОГО</a:t>
            </a:r>
            <a:r>
              <a:rPr lang="ru-RU" sz="1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действия декларации: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435168" y="1025874"/>
            <a:ext cx="588291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Декларация соответствия условий труда государственным нормативным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требованиям охраны труда</a:t>
            </a:r>
            <a:endParaRPr lang="ru-RU" sz="7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1"/>
          <a:stretch/>
        </p:blipFill>
        <p:spPr>
          <a:xfrm>
            <a:off x="1801448" y="2056692"/>
            <a:ext cx="1224136" cy="47526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022089" y="2067846"/>
            <a:ext cx="1007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 часть 4 статьи 11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900224" y="2458537"/>
            <a:ext cx="53519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i="1" dirty="0">
                <a:latin typeface="Arial" panose="020B0604020202020204" pitchFamily="34" charset="0"/>
                <a:cs typeface="Arial" panose="020B0604020202020204" pitchFamily="34" charset="0"/>
              </a:rPr>
              <a:t>За исключением результатов, содержащих сведения, составляющих государственную тайну.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23" y="2931945"/>
            <a:ext cx="1588278" cy="112970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319913">
            <a:off x="190446" y="2790358"/>
            <a:ext cx="748868" cy="22516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67473" y="3310549"/>
            <a:ext cx="612055" cy="129531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277569" y="2023981"/>
            <a:ext cx="89161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Декларация действительна </a:t>
            </a:r>
            <a:r>
              <a:rPr lang="ru-RU" sz="1300" b="1" u="sng" dirty="0">
                <a:solidFill>
                  <a:srgbClr val="8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в течение 5 лет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Указанный срок исчисляется со дня внесения сведений 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результатах проведения СОУТ в ФГИС.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2893" r="15149" b="43976"/>
          <a:stretch/>
        </p:blipFill>
        <p:spPr>
          <a:xfrm>
            <a:off x="3965892" y="4054549"/>
            <a:ext cx="1273104" cy="38655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20906" y="3300445"/>
            <a:ext cx="853514" cy="36579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3036158" y="2994733"/>
            <a:ext cx="68550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ЕСЛИ на рабочем месте </a:t>
            </a:r>
            <a:r>
              <a:rPr lang="ru-RU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не произошли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события, предусмотренные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1"/>
          <a:stretch/>
        </p:blipFill>
        <p:spPr>
          <a:xfrm>
            <a:off x="8398589" y="2921204"/>
            <a:ext cx="1391187" cy="60360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8632480" y="3033879"/>
            <a:ext cx="11557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 Black" panose="020B0A04020102020204" pitchFamily="34" charset="0"/>
              </a:rPr>
              <a:t> </a:t>
            </a:r>
            <a:r>
              <a:rPr lang="ru-RU" sz="1200" b="1" dirty="0">
                <a:latin typeface="Arial Black" panose="020B0A04020102020204" pitchFamily="34" charset="0"/>
              </a:rPr>
              <a:t>частью 5 статьи 11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9750887" y="3159020"/>
            <a:ext cx="2806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57420" y="3284814"/>
            <a:ext cx="48367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несчастный случай;</a:t>
            </a:r>
          </a:p>
          <a:p>
            <a:pPr marL="171450" indent="-171450">
              <a:buFontTx/>
              <a:buChar char="-"/>
            </a:pP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профессиональное заболевание;</a:t>
            </a:r>
          </a:p>
          <a:p>
            <a:pPr marL="171450" indent="-171450">
              <a:buFontTx/>
              <a:buChar char="-"/>
            </a:pP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нарушения государственных нормативных требований охраны труда, выявленные в ходе контрольно-надзорных мероприятий.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223059" y="4131727"/>
            <a:ext cx="2806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369412" y="4093255"/>
            <a:ext cx="1418978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spc="50" dirty="0">
                <a:ln w="0"/>
                <a:solidFill>
                  <a:srgbClr val="8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5 (+ 5) лет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856" y="4083012"/>
            <a:ext cx="665664" cy="466069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7034777" y="4206584"/>
            <a:ext cx="10234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b="1" i="1" dirty="0">
                <a:latin typeface="Arial" panose="020B0604020202020204" pitchFamily="34" charset="0"/>
                <a:cs typeface="Arial" panose="020B0604020202020204" pitchFamily="34" charset="0"/>
              </a:rPr>
              <a:t>если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48546" y="4457716"/>
            <a:ext cx="50670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u="sng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5"/>
              </a:rPr>
              <a:t>https://declaration.rostrud.ru/declaration/index</a:t>
            </a:r>
            <a:endParaRPr lang="ru-RU" sz="1400" b="1" u="sng" dirty="0">
              <a:solidFill>
                <a:srgbClr val="00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Рисунок 32"/>
          <p:cNvPicPr/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8900" t="7412" r="20713" b="48403"/>
          <a:stretch/>
        </p:blipFill>
        <p:spPr bwMode="auto">
          <a:xfrm>
            <a:off x="1086388" y="4806510"/>
            <a:ext cx="3976064" cy="1966901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8459" y="4893744"/>
            <a:ext cx="5205609" cy="187697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70578" y="5589241"/>
            <a:ext cx="1184907" cy="667587"/>
          </a:xfrm>
          <a:prstGeom prst="rect">
            <a:avLst/>
          </a:prstGeom>
        </p:spPr>
      </p:pic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3260404" y="3473"/>
            <a:ext cx="752712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Федеральный закон от 28.12.2013 № 426-ФЗ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«О специальной оценке условий труда»  </a:t>
            </a:r>
          </a:p>
        </p:txBody>
      </p:sp>
      <p:grpSp>
        <p:nvGrpSpPr>
          <p:cNvPr id="36" name="Группа 29"/>
          <p:cNvGrpSpPr>
            <a:grpSpLocks/>
          </p:cNvGrpSpPr>
          <p:nvPr/>
        </p:nvGrpSpPr>
        <p:grpSpPr bwMode="auto">
          <a:xfrm>
            <a:off x="2711624" y="803251"/>
            <a:ext cx="9344698" cy="109114"/>
            <a:chOff x="1511764" y="965606"/>
            <a:chExt cx="7128792" cy="70147"/>
          </a:xfrm>
        </p:grpSpPr>
        <p:cxnSp>
          <p:nvCxnSpPr>
            <p:cNvPr id="39" name="Прямая соединительная линия 38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Прямоугольник 39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pic>
        <p:nvPicPr>
          <p:cNvPr id="38" name="Рисунок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378" y="61414"/>
            <a:ext cx="697194" cy="96442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8956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8" y="0"/>
            <a:ext cx="1000084" cy="9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64" y="51615"/>
            <a:ext cx="1656184" cy="6951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t="85770"/>
          <a:stretch/>
        </p:blipFill>
        <p:spPr>
          <a:xfrm>
            <a:off x="15158" y="6447606"/>
            <a:ext cx="12176842" cy="410394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6035812" y="778767"/>
            <a:ext cx="519992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5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внесены Федеральным законом от 27.12.2019 № 451-ФЗ</a:t>
            </a:r>
            <a:endParaRPr lang="ru-RU" sz="1050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3937" y="1031735"/>
            <a:ext cx="8496559" cy="815021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080327" y="1085065"/>
            <a:ext cx="64878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Комиссия по проведению СОУТ в субъектах малого и среднего предпринимательства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1"/>
          <a:stretch/>
        </p:blipFill>
        <p:spPr>
          <a:xfrm>
            <a:off x="839801" y="1997597"/>
            <a:ext cx="1224136" cy="54862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893422" y="2021353"/>
            <a:ext cx="1261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 Black" panose="020B0A04020102020204" pitchFamily="34" charset="0"/>
              </a:rPr>
              <a:t> </a:t>
            </a:r>
            <a:r>
              <a:rPr lang="ru-RU" sz="1200" b="1" dirty="0">
                <a:latin typeface="Arial Black" panose="020B0A04020102020204" pitchFamily="34" charset="0"/>
              </a:rPr>
              <a:t>часть 3.1 статьи 9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46731" y="1904433"/>
            <a:ext cx="812413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400" dirty="0">
                <a:latin typeface="Calibri" panose="020F0502020204030204" pitchFamily="34" charset="0"/>
              </a:rPr>
              <a:t>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случае отсутствия возможности у работодателей – субъектов малого предпринимательства, относящихся к </a:t>
            </a:r>
            <a:r>
              <a:rPr lang="ru-RU" sz="1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микропредприятиям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, образовать комиссию СОУТ, её функции может исполнять работодатель (лично) или другой  уполномоченный им работник.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840006" y="2408230"/>
            <a:ext cx="27524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комиссия СОУТ = 1 человек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018097" y="2187454"/>
            <a:ext cx="316825" cy="30322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71139" y="4060776"/>
            <a:ext cx="70221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Tx/>
              <a:buChar char="-"/>
            </a:pP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результаты, полученные при осуществлении организованного в установленном порядке на рабочих местах производственного контроля за условиями труда (при наличии);</a:t>
            </a:r>
          </a:p>
          <a:p>
            <a:pPr marL="171450" indent="-171450" algn="just">
              <a:buFontTx/>
              <a:buChar char="-"/>
            </a:pP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результаты, полученные при осуществлении федерального государственного санитарно-эпидемиологического надзора.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6987" y="2757249"/>
            <a:ext cx="8413509" cy="787054"/>
          </a:xfrm>
          <a:prstGeom prst="rect">
            <a:avLst/>
          </a:prstGeom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4198538" y="2835750"/>
            <a:ext cx="61407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Идентификация потенциально вредных и (или) опасных производственных факторов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13916" y="3657634"/>
            <a:ext cx="73262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При осуществлении на рабочих местах идентификации потенциально вредных и (или) опасных производственных факторов должны учитываться: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521" y="3665907"/>
            <a:ext cx="1707193" cy="107826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4578" y="4921174"/>
            <a:ext cx="8316285" cy="653346"/>
          </a:xfrm>
          <a:prstGeom prst="rect">
            <a:avLst/>
          </a:prstGeom>
        </p:spPr>
      </p:pic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4522548" y="5090643"/>
            <a:ext cx="47525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Экспертиза качества СОУТ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945594" y="5724844"/>
            <a:ext cx="67006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Результаты проведения экспертизы качества СОУТ, </a:t>
            </a:r>
          </a:p>
          <a:p>
            <a:pPr algn="just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рассмотрения разногласий по вопросам проведения этой экспертизы и результатам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её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проведения </a:t>
            </a:r>
            <a:r>
              <a:rPr lang="ru-RU" sz="1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являются обязательными для исполнения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всеми участниками СОУТ</a:t>
            </a:r>
            <a:r>
              <a:rPr lang="ru-RU" sz="1400" dirty="0"/>
              <a:t>,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 том числе сторонами, имеющими разногласия, и подлежат передаче в ФГИС.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256" y="5660602"/>
            <a:ext cx="629682" cy="629682"/>
          </a:xfrm>
          <a:prstGeom prst="rect">
            <a:avLst/>
          </a:prstGeom>
        </p:spPr>
      </p:pic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3071279" y="-344"/>
            <a:ext cx="765506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Федеральный закон от 28.12.2013 № 426-ФЗ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«О специальной оценке условий труда»  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1"/>
          <a:stretch/>
        </p:blipFill>
        <p:spPr>
          <a:xfrm>
            <a:off x="839801" y="3961965"/>
            <a:ext cx="1224136" cy="54862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1048288" y="3991766"/>
            <a:ext cx="1007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 Black" panose="020B0A04020102020204" pitchFamily="34" charset="0"/>
              </a:rPr>
              <a:t> </a:t>
            </a:r>
            <a:r>
              <a:rPr lang="ru-RU" sz="1200" b="1" dirty="0">
                <a:latin typeface="Arial Black" panose="020B0A04020102020204" pitchFamily="34" charset="0"/>
              </a:rPr>
              <a:t>часть 3</a:t>
            </a:r>
          </a:p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статьи 10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1"/>
          <a:stretch/>
        </p:blipFill>
        <p:spPr>
          <a:xfrm>
            <a:off x="831495" y="5844690"/>
            <a:ext cx="1224136" cy="54862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9" name="Прямоугольник 28"/>
          <p:cNvSpPr/>
          <p:nvPr/>
        </p:nvSpPr>
        <p:spPr>
          <a:xfrm>
            <a:off x="987779" y="5828619"/>
            <a:ext cx="1007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 Black" panose="020B0A04020102020204" pitchFamily="34" charset="0"/>
              </a:rPr>
              <a:t> </a:t>
            </a:r>
            <a:r>
              <a:rPr lang="ru-RU" sz="1200" b="1" dirty="0">
                <a:latin typeface="Arial Black" panose="020B0A04020102020204" pitchFamily="34" charset="0"/>
              </a:rPr>
              <a:t>часть 6</a:t>
            </a:r>
          </a:p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статьи 24</a:t>
            </a: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1995122" y="1476313"/>
            <a:ext cx="70321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1.</a:t>
            </a:r>
            <a:endParaRPr lang="ru-RU" sz="1400" dirty="0">
              <a:latin typeface="Arial Black" panose="020B0A040201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2072601" y="3207206"/>
            <a:ext cx="70321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2.</a:t>
            </a:r>
            <a:endParaRPr lang="ru-RU" sz="1400" dirty="0">
              <a:latin typeface="Arial Black" panose="020B0A040201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40" name="Rectangle 1"/>
          <p:cNvSpPr>
            <a:spLocks noChangeArrowheads="1"/>
          </p:cNvSpPr>
          <p:nvPr/>
        </p:nvSpPr>
        <p:spPr bwMode="auto">
          <a:xfrm>
            <a:off x="2081033" y="5288110"/>
            <a:ext cx="70321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3.</a:t>
            </a:r>
            <a:endParaRPr lang="ru-RU" sz="1400" dirty="0">
              <a:latin typeface="Arial Black" panose="020B0A040201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  <p:grpSp>
        <p:nvGrpSpPr>
          <p:cNvPr id="33" name="Группа 29"/>
          <p:cNvGrpSpPr>
            <a:grpSpLocks/>
          </p:cNvGrpSpPr>
          <p:nvPr/>
        </p:nvGrpSpPr>
        <p:grpSpPr bwMode="auto">
          <a:xfrm>
            <a:off x="2711624" y="803251"/>
            <a:ext cx="9344698" cy="109114"/>
            <a:chOff x="1511764" y="965606"/>
            <a:chExt cx="7128792" cy="70147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Прямоугольник 41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922" y="74557"/>
            <a:ext cx="714686" cy="97817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2592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620" y="1448023"/>
            <a:ext cx="1549800" cy="10267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084" cy="9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32" y="31713"/>
            <a:ext cx="1874379" cy="7867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t="85770"/>
          <a:stretch/>
        </p:blipFill>
        <p:spPr>
          <a:xfrm>
            <a:off x="0" y="6447606"/>
            <a:ext cx="12192000" cy="410394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5409881" y="818490"/>
            <a:ext cx="51999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внесены Федеральным законом от 27.12.2019 № 451-ФЗ</a:t>
            </a:r>
            <a:endParaRPr lang="ru-RU" sz="1000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4211" y="1023381"/>
            <a:ext cx="6120914" cy="610800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576346" y="1131738"/>
            <a:ext cx="47525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Результаты проведения СОУТ</a:t>
            </a:r>
            <a:endParaRPr lang="ru-RU" sz="8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2474782"/>
            <a:ext cx="774718" cy="8282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0486" y="1664605"/>
            <a:ext cx="1353429" cy="70132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892693" y="1776254"/>
            <a:ext cx="1007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 Black" panose="020B0A04020102020204" pitchFamily="34" charset="0"/>
              </a:rPr>
              <a:t> </a:t>
            </a:r>
            <a:r>
              <a:rPr lang="ru-RU" sz="1200" b="1" dirty="0">
                <a:latin typeface="Arial Black" panose="020B0A04020102020204" pitchFamily="34" charset="0"/>
              </a:rPr>
              <a:t>часть 1 статьи 15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312681" y="2602859"/>
            <a:ext cx="6469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Отчет о проведении СОУТ подписывается всеми членами комиссии и утверждается её председателем в срок не позднее чем </a:t>
            </a:r>
            <a:r>
              <a:rPr lang="ru-RU" sz="1200" b="1" u="sng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календарных дней </a:t>
            </a:r>
            <a:endParaRPr lang="ru-RU" sz="1200" b="1" u="sng" dirty="0" smtClean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u="sng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</a:t>
            </a:r>
            <a:r>
              <a:rPr lang="ru-RU" sz="1200" b="1" u="sng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дня его направления работодателю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312681" y="1694505"/>
            <a:ext cx="74932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 отчет о проведении СОУТ включаются </a:t>
            </a:r>
            <a:r>
              <a:rPr lang="ru-RU" sz="1200" b="1" u="sng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замечания и возражения работника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относительно её результатов на его рабочем месте (при наличии). 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Замечания и возражения должны быть представлены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письменном виде.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7896" y="3269171"/>
            <a:ext cx="6089424" cy="629604"/>
          </a:xfrm>
          <a:prstGeom prst="rect">
            <a:avLst/>
          </a:prstGeom>
        </p:spPr>
      </p:pic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4648063" y="3389028"/>
            <a:ext cx="47525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Изменения в статьи 13, 15, 18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789" y="4118116"/>
            <a:ext cx="2372240" cy="918690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900427" y="4101500"/>
            <a:ext cx="15506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инфракрасное 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излучение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5002">
            <a:off x="1882695" y="4831149"/>
            <a:ext cx="988386" cy="98838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5002">
            <a:off x="5560611" y="4773963"/>
            <a:ext cx="865548" cy="988386"/>
          </a:xfrm>
          <a:prstGeom prst="rect">
            <a:avLst/>
          </a:prstGeom>
        </p:spPr>
      </p:pic>
      <p:sp>
        <p:nvSpPr>
          <p:cNvPr id="40" name="Rectangle 1"/>
          <p:cNvSpPr>
            <a:spLocks noChangeArrowheads="1"/>
          </p:cNvSpPr>
          <p:nvPr/>
        </p:nvSpPr>
        <p:spPr bwMode="auto">
          <a:xfrm>
            <a:off x="2521255" y="16696"/>
            <a:ext cx="755893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Федеральный закон от 28.12.2013 № 426-ФЗ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«О специальной оценке условий труда»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293949" y="4953118"/>
            <a:ext cx="491378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Индивидуальный номер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рабочего места при внеплановой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(или) повторной СОУТ </a:t>
            </a: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u="sng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должен </a:t>
            </a:r>
            <a:r>
              <a:rPr lang="ru-RU" sz="1400" b="1" u="sng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полностью совпадать </a:t>
            </a:r>
            <a:endParaRPr lang="ru-RU" sz="1400" b="1" u="sng" dirty="0" smtClean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u="sng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400" b="1" u="sng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первоначально указанным</a:t>
            </a:r>
            <a:r>
              <a:rPr lang="ru-RU" sz="1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dirty="0" smtClean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данного рабочего места.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6381" y="4049546"/>
            <a:ext cx="1549576" cy="784828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9629440" y="4174816"/>
            <a:ext cx="1007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 Black" panose="020B0A04020102020204" pitchFamily="34" charset="0"/>
              </a:rPr>
              <a:t> </a:t>
            </a:r>
            <a:r>
              <a:rPr lang="ru-RU" sz="1200" b="1" dirty="0">
                <a:latin typeface="Arial Black" panose="020B0A04020102020204" pitchFamily="34" charset="0"/>
              </a:rPr>
              <a:t>часть 2 статьи 18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840416" y="1751128"/>
            <a:ext cx="105688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b="1" dirty="0">
                <a:solidFill>
                  <a:srgbClr val="800000"/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возражение</a:t>
            </a:r>
            <a:endParaRPr lang="ru-RU" sz="900" b="1" dirty="0">
              <a:solidFill>
                <a:srgbClr val="8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7733" y="2630627"/>
            <a:ext cx="1378933" cy="758401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873217" y="2766070"/>
            <a:ext cx="1007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 часть 2 статьи 15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3174" y="4036097"/>
            <a:ext cx="2565702" cy="994818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3835295" y="4147666"/>
            <a:ext cx="29475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квалифицированная 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электронная подпись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3014" y="5574388"/>
            <a:ext cx="2565702" cy="957092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1618123" y="5612429"/>
            <a:ext cx="23363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ctr"/>
            <a:r>
              <a:rPr lang="ru-RU" sz="1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тепловое</a:t>
            </a:r>
            <a:r>
              <a:rPr lang="ru-RU" sz="1400" b="1" dirty="0">
                <a:solidFill>
                  <a:srgbClr val="B8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излучение</a:t>
            </a: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2000" y="5557524"/>
            <a:ext cx="2565702" cy="957092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5377190" y="5520096"/>
            <a:ext cx="22368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ctr"/>
            <a:r>
              <a:rPr lang="ru-RU" sz="1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усиленная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квалифицированная 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электронная подпись</a:t>
            </a:r>
          </a:p>
        </p:txBody>
      </p:sp>
      <p:grpSp>
        <p:nvGrpSpPr>
          <p:cNvPr id="36" name="Группа 29"/>
          <p:cNvGrpSpPr>
            <a:grpSpLocks/>
          </p:cNvGrpSpPr>
          <p:nvPr/>
        </p:nvGrpSpPr>
        <p:grpSpPr bwMode="auto">
          <a:xfrm>
            <a:off x="2711624" y="803251"/>
            <a:ext cx="9344698" cy="109114"/>
            <a:chOff x="1511764" y="965606"/>
            <a:chExt cx="7128792" cy="70147"/>
          </a:xfrm>
        </p:grpSpPr>
        <p:cxnSp>
          <p:nvCxnSpPr>
            <p:cNvPr id="38" name="Прямая соединительная линия 37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Прямоугольник 41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pic>
        <p:nvPicPr>
          <p:cNvPr id="44" name="Рисунок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809" y="35471"/>
            <a:ext cx="697194" cy="96442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8544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2600" t="7768" r="14761" b="925"/>
          <a:stretch/>
        </p:blipFill>
        <p:spPr>
          <a:xfrm>
            <a:off x="9025513" y="1780451"/>
            <a:ext cx="2897234" cy="195092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2599" t="8197" r="14854" b="1778"/>
          <a:stretch/>
        </p:blipFill>
        <p:spPr>
          <a:xfrm>
            <a:off x="7081091" y="1485284"/>
            <a:ext cx="2897234" cy="185537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144523" y="105237"/>
            <a:ext cx="84096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Пошаговый алгоритм проведения</a:t>
            </a:r>
            <a:r>
              <a:rPr lang="ru-RU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Arial Black" panose="020B0A04020102020204" pitchFamily="34" charset="0"/>
                <a:cs typeface="Arial" panose="020B0604020202020204" pitchFamily="34" charset="0"/>
              </a:rPr>
              <a:t>специальной оценки условий труда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"/>
            <a:ext cx="1000084" cy="9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60" y="58157"/>
            <a:ext cx="1749000" cy="83719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757633" y="983357"/>
            <a:ext cx="5364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333399"/>
                </a:solidFill>
                <a:latin typeface="Arial Black" panose="020B0A04020102020204" pitchFamily="34" charset="0"/>
              </a:rPr>
              <a:t>Главная/Трудовые отношения/Охрана труда/</a:t>
            </a:r>
          </a:p>
          <a:p>
            <a:pPr algn="ctr"/>
            <a:r>
              <a:rPr lang="ru-RU" sz="1200" dirty="0">
                <a:solidFill>
                  <a:srgbClr val="333399"/>
                </a:solidFill>
                <a:latin typeface="Arial Black" panose="020B0A04020102020204" pitchFamily="34" charset="0"/>
              </a:rPr>
              <a:t>Информационное обеспечение и пропаганда охраны труда</a:t>
            </a:r>
            <a:endParaRPr lang="ru-RU" sz="1050" dirty="0">
              <a:solidFill>
                <a:srgbClr val="333399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19357" y="926886"/>
            <a:ext cx="43540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333399"/>
                </a:solidFill>
                <a:latin typeface="Arial Black" panose="020B0A04020102020204" pitchFamily="34" charset="0"/>
              </a:rPr>
              <a:t>http://tzn.sakhalin.gov.ru</a:t>
            </a:r>
            <a:r>
              <a:rPr lang="en-US" dirty="0">
                <a:solidFill>
                  <a:srgbClr val="333399"/>
                </a:solidFill>
                <a:latin typeface="Arial Black" panose="020B0A04020102020204" pitchFamily="34" charset="0"/>
              </a:rPr>
              <a:t>/</a:t>
            </a:r>
            <a:endParaRPr lang="ru-RU" dirty="0">
              <a:solidFill>
                <a:srgbClr val="333399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Рисунок 12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6772" r="5079" b="18558"/>
          <a:stretch/>
        </p:blipFill>
        <p:spPr bwMode="auto">
          <a:xfrm>
            <a:off x="337446" y="1433724"/>
            <a:ext cx="6567020" cy="3769066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48036" y="2474950"/>
            <a:ext cx="378224" cy="3859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57034" y="2269784"/>
            <a:ext cx="2661925" cy="36092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91890" y="2011872"/>
            <a:ext cx="1289872" cy="18568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/>
          <a:stretch/>
        </p:blipFill>
        <p:spPr>
          <a:xfrm>
            <a:off x="6176666" y="2860893"/>
            <a:ext cx="1196014" cy="51503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0" t="1505" r="8180" b="28"/>
          <a:stretch/>
        </p:blipFill>
        <p:spPr>
          <a:xfrm>
            <a:off x="1065090" y="5247963"/>
            <a:ext cx="5839376" cy="1529966"/>
          </a:xfrm>
          <a:prstGeom prst="rect">
            <a:avLst/>
          </a:prstGeom>
        </p:spPr>
      </p:pic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1077716" y="5366615"/>
            <a:ext cx="5920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latin typeface="Arial Black" panose="020B0A04020102020204" pitchFamily="34" charset="0"/>
                <a:cs typeface="Arial" panose="020B0604020202020204" pitchFamily="34" charset="0"/>
              </a:rPr>
              <a:t>Затраты на проведение специальной оценки </a:t>
            </a:r>
            <a:endParaRPr lang="ru-RU" sz="1200" b="1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условий </a:t>
            </a:r>
            <a:r>
              <a:rPr lang="ru-RU" sz="1200" b="1" dirty="0">
                <a:latin typeface="Arial Black" panose="020B0A04020102020204" pitchFamily="34" charset="0"/>
                <a:cs typeface="Arial" panose="020B0604020202020204" pitchFamily="34" charset="0"/>
              </a:rPr>
              <a:t>труда можно </a:t>
            </a:r>
            <a:r>
              <a:rPr lang="ru-RU" sz="1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возместить </a:t>
            </a:r>
            <a:r>
              <a:rPr lang="ru-RU" sz="1200" b="1" dirty="0">
                <a:latin typeface="Arial Black" panose="020B0A04020102020204" pitchFamily="34" charset="0"/>
                <a:cs typeface="Arial" panose="020B0604020202020204" pitchFamily="34" charset="0"/>
              </a:rPr>
              <a:t>за счет средств </a:t>
            </a:r>
            <a:endParaRPr lang="ru-RU" sz="1200" b="1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Фонда </a:t>
            </a:r>
            <a:r>
              <a:rPr lang="ru-RU" sz="1200" b="1" dirty="0">
                <a:latin typeface="Arial Black" panose="020B0A04020102020204" pitchFamily="34" charset="0"/>
                <a:cs typeface="Arial" panose="020B0604020202020204" pitchFamily="34" charset="0"/>
              </a:rPr>
              <a:t>социального страхования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7" t="9541" r="19677" b="9111"/>
          <a:stretch/>
        </p:blipFill>
        <p:spPr>
          <a:xfrm>
            <a:off x="260973" y="6052711"/>
            <a:ext cx="783612" cy="64068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04" y="5404269"/>
            <a:ext cx="740319" cy="671968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244559" y="5894750"/>
            <a:ext cx="557152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i="1" dirty="0">
                <a:latin typeface="Arial" panose="020B0604020202020204" pitchFamily="34" charset="0"/>
                <a:cs typeface="Arial" panose="020B0604020202020204" pitchFamily="34" charset="0"/>
              </a:rPr>
              <a:t>Правила финансового обеспечения предупредительных мер по сокращению производственного травматизма и профессиональных заболеваний работников и санаторно-курортного лечения работников, занятых на работах с вредными и (или) опасными производственными факторами, утвержденные приказом Минтруда России</a:t>
            </a:r>
          </a:p>
          <a:p>
            <a:pPr algn="ctr"/>
            <a:r>
              <a:rPr lang="ru-RU" sz="900" i="1" dirty="0">
                <a:latin typeface="Arial" panose="020B0604020202020204" pitchFamily="34" charset="0"/>
                <a:cs typeface="Arial" panose="020B0604020202020204" pitchFamily="34" charset="0"/>
              </a:rPr>
              <a:t> от 10.12.2012 № 580н </a:t>
            </a:r>
            <a:endParaRPr lang="ru-RU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50774" y="3797013"/>
            <a:ext cx="2246757" cy="29315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flipH="1">
            <a:off x="9455999" y="3819065"/>
            <a:ext cx="2221500" cy="2931520"/>
          </a:xfrm>
          <a:prstGeom prst="rect">
            <a:avLst/>
          </a:prstGeom>
        </p:spPr>
      </p:pic>
      <p:grpSp>
        <p:nvGrpSpPr>
          <p:cNvPr id="24" name="Группа 29"/>
          <p:cNvGrpSpPr>
            <a:grpSpLocks/>
          </p:cNvGrpSpPr>
          <p:nvPr/>
        </p:nvGrpSpPr>
        <p:grpSpPr bwMode="auto">
          <a:xfrm>
            <a:off x="2711624" y="803251"/>
            <a:ext cx="9344698" cy="109114"/>
            <a:chOff x="1511764" y="965606"/>
            <a:chExt cx="7128792" cy="70147"/>
          </a:xfrm>
        </p:grpSpPr>
        <p:cxnSp>
          <p:nvCxnSpPr>
            <p:cNvPr id="25" name="Прямая соединительная линия 24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Прямоугольник 25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2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041" y="40665"/>
            <a:ext cx="1243558" cy="82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0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175776" y="79210"/>
            <a:ext cx="834316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Порядок проведения обязательных </a:t>
            </a:r>
            <a:endParaRPr lang="ru-RU" sz="2200" dirty="0" smtClean="0">
              <a:latin typeface="Arial Black" panose="020B0A040201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медицинских осмотров </a:t>
            </a:r>
            <a:r>
              <a:rPr lang="ru-RU" sz="2200" dirty="0"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работников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084" cy="9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5" y="57070"/>
            <a:ext cx="1656184" cy="6951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t="85770"/>
          <a:stretch/>
        </p:blipFill>
        <p:spPr>
          <a:xfrm>
            <a:off x="0" y="6447606"/>
            <a:ext cx="12192000" cy="410394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5178397" y="908602"/>
            <a:ext cx="51999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внесены приказом Минздрава России от 13.12.2019 № 1032н</a:t>
            </a:r>
            <a:endParaRPr lang="ru-RU" sz="1000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3" t="-43" r="16532" b="49731"/>
          <a:stretch/>
        </p:blipFill>
        <p:spPr>
          <a:xfrm>
            <a:off x="10518938" y="26575"/>
            <a:ext cx="1569659" cy="7463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1584" y="1177899"/>
            <a:ext cx="7776864" cy="1022729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354682" y="1221529"/>
            <a:ext cx="519121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itchFamily="18" charset="0"/>
                <a:cs typeface="Arial" panose="020B0604020202020204" pitchFamily="34" charset="0"/>
              </a:rPr>
              <a:t>При проведении предварительных и периодических осмотров в обязательном порядке проводятся: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" t="8731" r="4981" b="7305"/>
          <a:stretch/>
        </p:blipFill>
        <p:spPr>
          <a:xfrm rot="20681516">
            <a:off x="9884081" y="1312864"/>
            <a:ext cx="1557472" cy="107123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21"/>
          <a:stretch/>
        </p:blipFill>
        <p:spPr>
          <a:xfrm>
            <a:off x="566493" y="1524421"/>
            <a:ext cx="1224136" cy="61245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761687" y="1615206"/>
            <a:ext cx="100734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 Black" panose="020B0A04020102020204" pitchFamily="34" charset="0"/>
              </a:rPr>
              <a:t>Пункты 9.1, 29.1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96865" y="2326333"/>
            <a:ext cx="709543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u="sng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Анкетирование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: –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для выявления признаков стенокардии, нарушения мозгового кровообращения, хронической болезни легких, заболеваний желудочно-кишечного тракта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64" y="2332414"/>
            <a:ext cx="1967594" cy="133991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89" y="4356691"/>
            <a:ext cx="1968273" cy="1519808"/>
          </a:xfrm>
          <a:prstGeom prst="rect">
            <a:avLst/>
          </a:prstGeom>
          <a:solidFill>
            <a:schemeClr val="accent2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2482686" y="5525399"/>
            <a:ext cx="4810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при периодических медосмотрах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выявление отягощенной наследственности, симптомов наличия хронических неинфекционных заболеваний и факторов риска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401850" y="2802788"/>
            <a:ext cx="76545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определения факторов риска, включая курение, злоупотребление алкоголем, потребление наркотических средств и психотропных веществ без назначения врача, характера питания, физической активности. Расчет индекса массы тела поможет выявить ожирение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" t="4679" r="70571" b="56442"/>
          <a:stretch/>
        </p:blipFill>
        <p:spPr>
          <a:xfrm>
            <a:off x="3652612" y="3460022"/>
            <a:ext cx="686917" cy="56202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41" b="56872"/>
          <a:stretch/>
        </p:blipFill>
        <p:spPr>
          <a:xfrm>
            <a:off x="5919936" y="3398281"/>
            <a:ext cx="618415" cy="59453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72" t="43083" r="12178" b="18038"/>
          <a:stretch/>
        </p:blipFill>
        <p:spPr>
          <a:xfrm>
            <a:off x="8157272" y="3434828"/>
            <a:ext cx="612011" cy="550808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484099" y="405127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– определение сердечно-сосудистых рисков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7FBFE"/>
              </a:clrFrom>
              <a:clrTo>
                <a:srgbClr val="F7FB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029" y="3077278"/>
            <a:ext cx="1612619" cy="1432459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2484099" y="4589391"/>
            <a:ext cx="73157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измерения внутриглазного давления при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прохождении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предварительного </a:t>
            </a:r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периодического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медицинского осмотра,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начиная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 40 лет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61">
            <a:off x="9446096" y="4744985"/>
            <a:ext cx="1011317" cy="83228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427" y="5475888"/>
            <a:ext cx="1598316" cy="99794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3" name="Прямоугольник 32"/>
          <p:cNvSpPr/>
          <p:nvPr/>
        </p:nvSpPr>
        <p:spPr>
          <a:xfrm>
            <a:off x="2509274" y="5057395"/>
            <a:ext cx="76761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– 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клинический анализ крови, клинический анализ мочи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– уровень общего холестерина и глюкозы в крови;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2484099" y="4312954"/>
            <a:ext cx="75543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ЭКГ, флюорография или рентгенография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легких, измерение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артериального давления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490351" y="6170607"/>
            <a:ext cx="20959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–  другие исследования.</a:t>
            </a:r>
          </a:p>
        </p:txBody>
      </p:sp>
      <p:grpSp>
        <p:nvGrpSpPr>
          <p:cNvPr id="31" name="Группа 29"/>
          <p:cNvGrpSpPr>
            <a:grpSpLocks/>
          </p:cNvGrpSpPr>
          <p:nvPr/>
        </p:nvGrpSpPr>
        <p:grpSpPr bwMode="auto">
          <a:xfrm>
            <a:off x="2711624" y="803251"/>
            <a:ext cx="9344698" cy="109114"/>
            <a:chOff x="1511764" y="965606"/>
            <a:chExt cx="7128792" cy="70147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1511764" y="1035753"/>
              <a:ext cx="7128792" cy="0"/>
            </a:xfrm>
            <a:prstGeom prst="line">
              <a:avLst/>
            </a:prstGeom>
            <a:ln w="25400">
              <a:solidFill>
                <a:srgbClr val="0043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Прямоугольник 37"/>
            <p:cNvSpPr/>
            <p:nvPr/>
          </p:nvSpPr>
          <p:spPr>
            <a:xfrm>
              <a:off x="5479303" y="965606"/>
              <a:ext cx="3149082" cy="45677"/>
            </a:xfrm>
            <a:prstGeom prst="rect">
              <a:avLst/>
            </a:prstGeom>
            <a:solidFill>
              <a:srgbClr val="004386"/>
            </a:solidFill>
            <a:ln w="25400">
              <a:solidFill>
                <a:srgbClr val="00438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3" t="49732" r="3306" b="3053"/>
          <a:stretch/>
        </p:blipFill>
        <p:spPr>
          <a:xfrm>
            <a:off x="9971717" y="5466086"/>
            <a:ext cx="2190035" cy="108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3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34060</TotalTime>
  <Words>3431</Words>
  <Application>Microsoft Office PowerPoint</Application>
  <PresentationFormat>Широкоэкранный</PresentationFormat>
  <Paragraphs>443</Paragraphs>
  <Slides>26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7" baseType="lpstr">
      <vt:lpstr>Arial</vt:lpstr>
      <vt:lpstr>Arial Black</vt:lpstr>
      <vt:lpstr>Calibri</vt:lpstr>
      <vt:lpstr>Georgia</vt:lpstr>
      <vt:lpstr>Palatino Linotype</vt:lpstr>
      <vt:lpstr>Symbol</vt:lpstr>
      <vt:lpstr>Tahoma</vt:lpstr>
      <vt:lpstr>Times New Roman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Храмцова Валентина Михайловна</dc:creator>
  <cp:lastModifiedBy>Ногина Светлана Викторовна</cp:lastModifiedBy>
  <cp:revision>2271</cp:revision>
  <cp:lastPrinted>2019-07-18T03:43:52Z</cp:lastPrinted>
  <dcterms:modified xsi:type="dcterms:W3CDTF">2020-12-21T23:03:06Z</dcterms:modified>
</cp:coreProperties>
</file>