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83" r:id="rId2"/>
    <p:sldId id="285" r:id="rId3"/>
    <p:sldId id="257" r:id="rId4"/>
    <p:sldId id="279" r:id="rId5"/>
    <p:sldId id="284" r:id="rId6"/>
    <p:sldId id="269" r:id="rId7"/>
    <p:sldId id="302" r:id="rId8"/>
    <p:sldId id="303" r:id="rId9"/>
    <p:sldId id="305" r:id="rId10"/>
    <p:sldId id="306" r:id="rId11"/>
    <p:sldId id="307" r:id="rId12"/>
    <p:sldId id="287" r:id="rId13"/>
    <p:sldId id="313" r:id="rId14"/>
    <p:sldId id="312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82" r:id="rId26"/>
    <p:sldId id="288" r:id="rId27"/>
    <p:sldId id="299" r:id="rId28"/>
    <p:sldId id="300" r:id="rId29"/>
    <p:sldId id="301" r:id="rId30"/>
    <p:sldId id="277" r:id="rId3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етлый стиль 2 -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6" autoAdjust="0"/>
    <p:restoredTop sz="94660"/>
  </p:normalViewPr>
  <p:slideViewPr>
    <p:cSldViewPr snapToGrid="0">
      <p:cViewPr>
        <p:scale>
          <a:sx n="70" d="100"/>
          <a:sy n="70" d="100"/>
        </p:scale>
        <p:origin x="1902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78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13078-C920-40B2-ABED-2161360DE9DC}" type="datetimeFigureOut">
              <a:rPr lang="ru-RU" smtClean="0"/>
              <a:pPr/>
              <a:t>11.05.2017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8685215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9E286-0834-401E-814B-AE182997BF3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2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E286-0834-401E-814B-AE182997BF3A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781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9E286-0834-401E-814B-AE182997BF3A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942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74189-127C-4356-A567-93175D71AA55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91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7C49E-05E6-470D-B07C-75FD644A7109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370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4007D-DACD-44AC-9727-819A49F55CD4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207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E64FE-5B7B-486C-9EE5-D266A4C0F747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3095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959C4-A177-49AB-B85D-DA5FFF7A613E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3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1AAA0-4ED0-4F97-99E6-45A7A7C4617F}" type="datetime1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994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BEABB-F611-43B3-B738-AB21EA523C27}" type="datetime1">
              <a:rPr lang="ru-RU" smtClean="0"/>
              <a:t>11.05.2017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2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EB0F4-5D50-45B6-9E32-6D0663775E21}" type="datetime1">
              <a:rPr lang="ru-RU" smtClean="0"/>
              <a:t>11.05.2017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9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A48FD-0D17-4941-9EFB-DDF4F3676923}" type="datetime1">
              <a:rPr lang="ru-RU" smtClean="0"/>
              <a:t>11.05.2017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815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056F7-0C09-448E-9BD9-EC9867A0C128}" type="datetime1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19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B192A-EF98-42BD-89CE-198D51DFA48C}" type="datetime1">
              <a:rPr lang="ru-RU" smtClean="0"/>
              <a:t>11.05.2017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0187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9D47-48D3-43EB-A0B9-CF3A06F7CC87}" type="datetime1">
              <a:rPr lang="ru-RU" smtClean="0"/>
              <a:t>11.05.2017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33249-9C4C-4259-B3E7-0CD73C535C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5973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director@ssros.ru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2388" y="559558"/>
            <a:ext cx="11232107" cy="3908762"/>
          </a:xfrm>
          <a:prstGeom prst="rect">
            <a:avLst/>
          </a:prstGeom>
          <a:ln w="9525"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723900" algn="ctr"/>
            <a:r>
              <a:rPr lang="ru-RU" sz="4000" b="1" dirty="0" smtClean="0">
                <a:solidFill>
                  <a:srgbClr val="C00000"/>
                </a:solidFill>
              </a:rPr>
              <a:t>Правовые основы саморегулирования в России на современном этапе. </a:t>
            </a:r>
          </a:p>
          <a:p>
            <a:pPr marL="723900" algn="ctr"/>
            <a:r>
              <a:rPr lang="ru-RU" sz="4000" b="1" dirty="0" smtClean="0">
                <a:solidFill>
                  <a:srgbClr val="C00000"/>
                </a:solidFill>
              </a:rPr>
              <a:t>Саморегулирование в сферах экономической деятельности </a:t>
            </a:r>
          </a:p>
          <a:p>
            <a:pPr marL="723900" algn="ctr"/>
            <a:r>
              <a:rPr lang="ru-RU" sz="4000" b="1" dirty="0" smtClean="0">
                <a:solidFill>
                  <a:srgbClr val="C00000"/>
                </a:solidFill>
              </a:rPr>
              <a:t>Сахалинской области. </a:t>
            </a:r>
          </a:p>
          <a:p>
            <a:pPr marL="723900" algn="ctr"/>
            <a:r>
              <a:rPr lang="ru-RU" sz="4800" b="1" dirty="0" smtClean="0">
                <a:solidFill>
                  <a:srgbClr val="C00000"/>
                </a:solidFill>
              </a:rPr>
              <a:t>Перспективы, планы и задачи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3134" y="4476470"/>
            <a:ext cx="5513696" cy="954107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МОЗОЛЕВСКИЙ </a:t>
            </a:r>
          </a:p>
          <a:p>
            <a:pPr algn="ctr"/>
            <a:r>
              <a:rPr lang="ru-RU" sz="2800" b="1" dirty="0" smtClean="0"/>
              <a:t>Валерий Павлович</a:t>
            </a:r>
            <a:endParaRPr lang="ru-RU" sz="28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527348"/>
            <a:ext cx="10372299" cy="110546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/>
            <a:lightRig rig="threePt" dir="t"/>
          </a:scene3d>
          <a:sp3d>
            <a:bevelT w="165100" h="1270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38375" defTabSz="231775"/>
            <a:r>
              <a:rPr lang="ru-RU" b="1" dirty="0" smtClean="0"/>
              <a:t>Генеральный директор Ассоциации Региональное отраслевое объединение работодателей «Сахалинское </a:t>
            </a:r>
            <a:r>
              <a:rPr lang="ru-RU" b="1" dirty="0" err="1" smtClean="0"/>
              <a:t>Саморегулируемое</a:t>
            </a:r>
            <a:r>
              <a:rPr lang="ru-RU" b="1" dirty="0" smtClean="0"/>
              <a:t> Объединение Строителей» </a:t>
            </a:r>
            <a:r>
              <a:rPr lang="ru-RU" sz="2000" b="1" dirty="0" smtClean="0"/>
              <a:t>(Ассоциация «</a:t>
            </a:r>
            <a:r>
              <a:rPr lang="ru-RU" sz="2000" b="1" dirty="0" err="1" smtClean="0"/>
              <a:t>Сахалинстрой</a:t>
            </a:r>
            <a:r>
              <a:rPr lang="ru-RU" sz="2000" b="1" dirty="0" smtClean="0"/>
              <a:t>»)</a:t>
            </a:r>
            <a:endParaRPr lang="ru-RU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16568" y="3416968"/>
            <a:ext cx="5871411" cy="3380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 smtClean="0"/>
              <a:t>«Необходимо также продолжить работу по передаче отдельных функций, осуществляемых органами исполнительной власти и их подведомственными организациями, субъектам предпринимательства, которые могут сами эффективно осуществлять эти функции»</a:t>
            </a:r>
            <a:endParaRPr lang="ru-RU" sz="26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70221"/>
            <a:ext cx="5871411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Делегирование функций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40642" y="2821405"/>
            <a:ext cx="5578641" cy="3380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b="1" dirty="0" smtClean="0"/>
              <a:t>«Необходимо проведение аналогичной работы и среди органов исполнительной власти субъектов Российской Федерации. Кроме того, следует постоянно контролировать оптимальный состав функций органов исполнительной власти»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320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21368" y="3080084"/>
            <a:ext cx="11125200" cy="338087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 smtClean="0"/>
              <a:t>«В результате реализации мероприятий административной реформы будут сформированы сильные и эффективные институты саморегулирования, которым может быть передана часть функций, исполняемых сейчас государством.»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ru-RU" sz="2600" b="1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ru-RU" sz="2600" b="1" dirty="0" smtClean="0"/>
              <a:t>«В субъектах Российской Федерации следует реализовать мероприятия, аналогичные проведенным на федеральном уровне»</a:t>
            </a:r>
            <a:endParaRPr lang="ru-RU" sz="26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70221"/>
            <a:ext cx="4872789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Ключевая цель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77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723332" y="3798508"/>
            <a:ext cx="10972800" cy="966787"/>
          </a:xfrm>
          <a:prstGeom prst="rect">
            <a:avLst/>
          </a:prstGeom>
          <a:solidFill>
            <a:srgbClr val="E2EF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МО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7" name="Rectangle 19"/>
          <p:cNvSpPr>
            <a:spLocks noChangeArrowheads="1"/>
          </p:cNvSpPr>
          <p:nvPr/>
        </p:nvSpPr>
        <p:spPr bwMode="auto">
          <a:xfrm>
            <a:off x="723331" y="2652025"/>
            <a:ext cx="10945506" cy="966788"/>
          </a:xfrm>
          <a:prstGeom prst="rect">
            <a:avLst/>
          </a:prstGeom>
          <a:solidFill>
            <a:srgbClr val="FFF2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СФ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723331" y="1486208"/>
            <a:ext cx="10931857" cy="966787"/>
          </a:xfrm>
          <a:prstGeom prst="rect">
            <a:avLst/>
          </a:prstGeom>
          <a:solidFill>
            <a:srgbClr val="DEEAF6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ФЕДЕРАЛЬНЫЙ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УРОВЕНЬ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AutoShape 15"/>
          <p:cNvSpPr>
            <a:spLocks noChangeArrowheads="1"/>
          </p:cNvSpPr>
          <p:nvPr/>
        </p:nvSpPr>
        <p:spPr bwMode="auto">
          <a:xfrm>
            <a:off x="9503059" y="1726266"/>
            <a:ext cx="1971675" cy="630238"/>
          </a:xfrm>
          <a:prstGeom prst="flowChartProcess">
            <a:avLst/>
          </a:prstGeom>
          <a:solidFill>
            <a:schemeClr val="accent2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Национальное объединение СРО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2402006" y="2826343"/>
            <a:ext cx="3359719" cy="630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законодательной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власти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AutoShape 13"/>
          <p:cNvSpPr>
            <a:spLocks noChangeArrowheads="1"/>
          </p:cNvSpPr>
          <p:nvPr/>
        </p:nvSpPr>
        <p:spPr bwMode="auto">
          <a:xfrm>
            <a:off x="6100550" y="2839990"/>
            <a:ext cx="2898964" cy="630237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исполнительной власти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2402007" y="3909989"/>
            <a:ext cx="3373366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представительной власти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6117988" y="3869045"/>
            <a:ext cx="2889534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местного самоуправления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9532913" y="2770188"/>
            <a:ext cx="1971675" cy="1354137"/>
          </a:xfrm>
          <a:prstGeom prst="flowChartProcess">
            <a:avLst/>
          </a:prstGeom>
          <a:solidFill>
            <a:srgbClr val="C00000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</a:t>
            </a:r>
            <a:r>
              <a:rPr kumimoji="0" lang="ru-RU" sz="4000" b="1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 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2057" name="AutoShape 9"/>
          <p:cNvSpPr>
            <a:spLocks noChangeShapeType="1"/>
          </p:cNvSpPr>
          <p:nvPr/>
        </p:nvSpPr>
        <p:spPr bwMode="auto">
          <a:xfrm rot="10800000" flipV="1">
            <a:off x="3384645" y="4107975"/>
            <a:ext cx="7014949" cy="764275"/>
          </a:xfrm>
          <a:prstGeom prst="bentConnector3">
            <a:avLst>
              <a:gd name="adj1" fmla="val -1747"/>
            </a:avLst>
          </a:prstGeom>
          <a:noFill/>
          <a:ln w="25400">
            <a:solidFill>
              <a:srgbClr val="C00000"/>
            </a:solidFill>
            <a:miter lim="800000"/>
            <a:headEnd type="stealth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6" name="AutoShape 8"/>
          <p:cNvSpPr>
            <a:spLocks noChangeShapeType="1"/>
          </p:cNvSpPr>
          <p:nvPr/>
        </p:nvSpPr>
        <p:spPr bwMode="auto">
          <a:xfrm flipV="1">
            <a:off x="3403505" y="4426566"/>
            <a:ext cx="0" cy="42545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stealth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5" name="AutoShape 7"/>
          <p:cNvSpPr>
            <a:spLocks noChangeShapeType="1"/>
          </p:cNvSpPr>
          <p:nvPr/>
        </p:nvSpPr>
        <p:spPr bwMode="auto">
          <a:xfrm flipH="1">
            <a:off x="8987294" y="3202407"/>
            <a:ext cx="533400" cy="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stealth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4" name="AutoShape 6"/>
          <p:cNvSpPr>
            <a:spLocks noChangeShapeType="1"/>
          </p:cNvSpPr>
          <p:nvPr/>
        </p:nvSpPr>
        <p:spPr bwMode="auto">
          <a:xfrm flipH="1">
            <a:off x="8999514" y="3983962"/>
            <a:ext cx="533400" cy="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stealth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0" name="AutoShape 2"/>
          <p:cNvSpPr>
            <a:spLocks noChangeShapeType="1"/>
          </p:cNvSpPr>
          <p:nvPr/>
        </p:nvSpPr>
        <p:spPr bwMode="auto">
          <a:xfrm>
            <a:off x="4052295" y="3716906"/>
            <a:ext cx="0" cy="21590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" name="AutoShape 1"/>
          <p:cNvSpPr>
            <a:spLocks noChangeShapeType="1"/>
          </p:cNvSpPr>
          <p:nvPr/>
        </p:nvSpPr>
        <p:spPr bwMode="auto">
          <a:xfrm flipV="1">
            <a:off x="10531617" y="2269202"/>
            <a:ext cx="0" cy="41910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 type="triangle" w="med" len="med"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</a:t>
            </a:r>
            <a:endParaRPr kumimoji="0" lang="ru-RU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85" name="Rectangle 37"/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72956" y="245660"/>
            <a:ext cx="6741994" cy="954107"/>
          </a:xfrm>
          <a:prstGeom prst="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Исполнение СРО функции </a:t>
            </a:r>
            <a:r>
              <a:rPr lang="ru-RU" sz="2800" b="1" dirty="0" err="1" smtClean="0">
                <a:solidFill>
                  <a:schemeClr val="bg1"/>
                </a:solidFill>
              </a:rPr>
              <a:t>со-регулятора</a:t>
            </a:r>
            <a:r>
              <a:rPr lang="ru-RU" sz="2800" b="1" dirty="0" smtClean="0">
                <a:solidFill>
                  <a:schemeClr val="bg1"/>
                </a:solidFill>
              </a:rPr>
              <a:t> управления отраслью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7" name="AutoShape 17"/>
          <p:cNvSpPr>
            <a:spLocks noChangeArrowheads="1"/>
          </p:cNvSpPr>
          <p:nvPr/>
        </p:nvSpPr>
        <p:spPr bwMode="auto">
          <a:xfrm>
            <a:off x="2402527" y="1748146"/>
            <a:ext cx="3370476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законодательной власти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8" name="AutoShape 16"/>
          <p:cNvSpPr>
            <a:spLocks noChangeArrowheads="1"/>
          </p:cNvSpPr>
          <p:nvPr/>
        </p:nvSpPr>
        <p:spPr bwMode="auto">
          <a:xfrm>
            <a:off x="6073253" y="1734498"/>
            <a:ext cx="2920621" cy="630238"/>
          </a:xfrm>
          <a:prstGeom prst="flowChart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Органы исполнительной власти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30" name="Прямая со стрелкой 29"/>
          <p:cNvCxnSpPr/>
          <p:nvPr/>
        </p:nvCxnSpPr>
        <p:spPr>
          <a:xfrm>
            <a:off x="4061637" y="3721395"/>
            <a:ext cx="5465135" cy="10633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utoShape 2"/>
          <p:cNvSpPr>
            <a:spLocks noChangeShapeType="1"/>
          </p:cNvSpPr>
          <p:nvPr/>
        </p:nvSpPr>
        <p:spPr bwMode="auto">
          <a:xfrm>
            <a:off x="4055833" y="2625245"/>
            <a:ext cx="0" cy="215900"/>
          </a:xfrm>
          <a:prstGeom prst="straightConnector1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 flipV="1">
            <a:off x="4052295" y="2614922"/>
            <a:ext cx="5480618" cy="6680"/>
          </a:xfrm>
          <a:prstGeom prst="straightConnector1">
            <a:avLst/>
          </a:prstGeom>
          <a:ln w="254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Нашивка 39"/>
          <p:cNvSpPr/>
          <p:nvPr/>
        </p:nvSpPr>
        <p:spPr>
          <a:xfrm flipH="1">
            <a:off x="5549461" y="5013435"/>
            <a:ext cx="3373821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Законодательные инициативы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1" name="Нашивка 40"/>
          <p:cNvSpPr/>
          <p:nvPr/>
        </p:nvSpPr>
        <p:spPr>
          <a:xfrm flipH="1">
            <a:off x="5549462" y="5559973"/>
            <a:ext cx="3389586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ОРВ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2" name="Нашивка 41"/>
          <p:cNvSpPr/>
          <p:nvPr/>
        </p:nvSpPr>
        <p:spPr>
          <a:xfrm flipH="1">
            <a:off x="5549460" y="6138042"/>
            <a:ext cx="34053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Общественный контроль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3" name="Нашивка 42"/>
          <p:cNvSpPr/>
          <p:nvPr/>
        </p:nvSpPr>
        <p:spPr>
          <a:xfrm flipH="1">
            <a:off x="8786646" y="5013435"/>
            <a:ext cx="31005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Коллективная ответственность членов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4" name="Нашивка 43"/>
          <p:cNvSpPr/>
          <p:nvPr/>
        </p:nvSpPr>
        <p:spPr>
          <a:xfrm flipH="1">
            <a:off x="8797157" y="5559973"/>
            <a:ext cx="31005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Цивилизованное лоббирование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5" name="Нашивка 44"/>
          <p:cNvSpPr/>
          <p:nvPr/>
        </p:nvSpPr>
        <p:spPr>
          <a:xfrm flipH="1">
            <a:off x="8791902" y="6153808"/>
            <a:ext cx="3100553" cy="488732"/>
          </a:xfrm>
          <a:prstGeom prst="chevron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>
                <a:solidFill>
                  <a:schemeClr val="tx1"/>
                </a:solidFill>
              </a:rPr>
              <a:t>Репутационные</a:t>
            </a:r>
            <a:r>
              <a:rPr lang="ru-RU" b="1" dirty="0" smtClean="0">
                <a:solidFill>
                  <a:schemeClr val="tx1"/>
                </a:solidFill>
              </a:rPr>
              <a:t> преимущества </a:t>
            </a:r>
            <a:r>
              <a:rPr lang="ru-RU" dirty="0" smtClean="0">
                <a:solidFill>
                  <a:schemeClr val="tx1"/>
                </a:solidFill>
              </a:rPr>
              <a:t> и др.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6" name="Нашивка 45"/>
          <p:cNvSpPr/>
          <p:nvPr/>
        </p:nvSpPr>
        <p:spPr>
          <a:xfrm>
            <a:off x="1813034" y="5018690"/>
            <a:ext cx="3168869" cy="488732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Делегирование функций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7" name="Нашивка 46"/>
          <p:cNvSpPr/>
          <p:nvPr/>
        </p:nvSpPr>
        <p:spPr>
          <a:xfrm>
            <a:off x="1807779" y="5565227"/>
            <a:ext cx="3168869" cy="551793"/>
          </a:xfrm>
          <a:prstGeom prst="chevron">
            <a:avLst/>
          </a:prstGeom>
          <a:solidFill>
            <a:schemeClr val="accent4">
              <a:lumMod val="20000"/>
              <a:lumOff val="80000"/>
            </a:schemeClr>
          </a:solidFill>
          <a:ln w="254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Исполнение функций </a:t>
            </a:r>
            <a:r>
              <a:rPr lang="ru-RU" b="1" dirty="0" err="1" smtClean="0">
                <a:solidFill>
                  <a:schemeClr val="tx1"/>
                </a:solidFill>
              </a:rPr>
              <a:t>со-регулятора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3" name="Номер слайда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197475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ПОСТРОЕНИЕ  СИСТЕМЫ САМОРЕГУЛИРУЕМЫХ  ОРГАНИЗАЦИЙ – 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ЭТО  ОБЩЕГОСУДАРСТВЕННАЯ  ЗАДАЧА.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1601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000099"/>
                </a:solidFill>
              </a:rPr>
              <a:t>Идея конкуренции в сфере </a:t>
            </a:r>
            <a:r>
              <a:rPr lang="ru-RU" b="1" dirty="0" smtClean="0">
                <a:solidFill>
                  <a:srgbClr val="000099"/>
                </a:solidFill>
              </a:rPr>
              <a:t>регулирования </a:t>
            </a:r>
            <a:br>
              <a:rPr lang="ru-RU" b="1" dirty="0" smtClean="0">
                <a:solidFill>
                  <a:srgbClr val="000099"/>
                </a:solidFill>
              </a:rPr>
            </a:br>
            <a:r>
              <a:rPr lang="ru-RU" sz="2700" b="1" dirty="0" smtClean="0">
                <a:solidFill>
                  <a:srgbClr val="000099"/>
                </a:solidFill>
              </a:rPr>
              <a:t>подобна бредовой идее одновременного существования нескольких конкурирующих парламентов в одном государстве.</a:t>
            </a:r>
            <a:endParaRPr lang="ru-RU" sz="27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52550"/>
            <a:ext cx="10515600" cy="4491099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Начальник Управления контроля социальной сферы и торговли ФАС России Тимофей Нижегородцев:</a:t>
            </a:r>
          </a:p>
          <a:p>
            <a:r>
              <a:rPr lang="ru-RU" sz="3600" b="1" dirty="0" smtClean="0">
                <a:solidFill>
                  <a:srgbClr val="0070C0"/>
                </a:solidFill>
              </a:rPr>
              <a:t>«Необходимо выстраивать систему саморегулируемых организаций таким образом, чтобы исключить коммерческая </a:t>
            </a:r>
            <a:r>
              <a:rPr lang="ru-RU" sz="3600" b="1" dirty="0" smtClean="0">
                <a:solidFill>
                  <a:srgbClr val="0070C0"/>
                </a:solidFill>
              </a:rPr>
              <a:t>конкуренция </a:t>
            </a:r>
            <a:r>
              <a:rPr lang="ru-RU" sz="3600" b="1" dirty="0" smtClean="0">
                <a:solidFill>
                  <a:srgbClr val="0070C0"/>
                </a:solidFill>
              </a:rPr>
              <a:t>между СРО лишает возможности исполнять свои функции, как </a:t>
            </a:r>
            <a:r>
              <a:rPr lang="ru-RU" sz="3600" b="1" dirty="0" smtClean="0">
                <a:solidFill>
                  <a:srgbClr val="0070C0"/>
                </a:solidFill>
              </a:rPr>
              <a:t>регулятора </a:t>
            </a:r>
            <a:r>
              <a:rPr lang="ru-RU" sz="3600" b="1" dirty="0" smtClean="0">
                <a:solidFill>
                  <a:srgbClr val="0070C0"/>
                </a:solidFill>
              </a:rPr>
              <a:t>отношений и регулятора разрешений рисков в осуществлении деятельности членов СРО»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78100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0099"/>
          </a:solidFill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Основные отличия </a:t>
            </a:r>
            <a:r>
              <a:rPr lang="ru-RU" b="1" dirty="0" smtClean="0">
                <a:solidFill>
                  <a:schemeClr val="bg1"/>
                </a:solidFill>
              </a:rPr>
              <a:t>СРО</a:t>
            </a:r>
            <a:r>
              <a:rPr lang="ru-RU" dirty="0" smtClean="0">
                <a:solidFill>
                  <a:schemeClr val="bg1"/>
                </a:solidFill>
              </a:rPr>
              <a:t> от </a:t>
            </a:r>
            <a:r>
              <a:rPr lang="ru-RU" b="1" dirty="0" smtClean="0">
                <a:solidFill>
                  <a:schemeClr val="bg1"/>
                </a:solidFill>
              </a:rPr>
              <a:t>Некоммерческих организаций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761" y="1844566"/>
            <a:ext cx="5700155" cy="4776951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Стандарты и правила предпринимательской и профессиональной деятельности </a:t>
            </a:r>
            <a:r>
              <a:rPr lang="ru-RU" dirty="0" smtClean="0"/>
              <a:t>(ч.2 ст.4 ФЗ № 315);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Дополнительная имущественная ответственность за результаты деятельности членов </a:t>
            </a:r>
            <a:r>
              <a:rPr lang="ru-RU" dirty="0" smtClean="0"/>
              <a:t>(ст.13 ФЗ № 315);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От своего имени оспаривать любые акты, решения, действия или бездействия органов власти разного уровня, нарушающие права и законные интересы СРО, её членов либо создающую угрозу такого нарушения (п.2 ч.3 ст. 6 ФЗ № 315)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72199" y="1876096"/>
            <a:ext cx="5631873" cy="470283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Контроль за деятельностью членов СРО </a:t>
            </a:r>
            <a:r>
              <a:rPr lang="ru-RU" dirty="0" smtClean="0"/>
              <a:t>(ст.9 ФЗ № 315);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Специализированные органы</a:t>
            </a:r>
            <a:r>
              <a:rPr lang="ru-RU" b="1" dirty="0" smtClean="0"/>
              <a:t> </a:t>
            </a:r>
            <a:r>
              <a:rPr lang="ru-RU" dirty="0" smtClean="0"/>
              <a:t>(ч.4 ст.3 ФЗ № 315.).</a:t>
            </a:r>
            <a:endParaRPr lang="ru-RU" b="1" dirty="0" smtClean="0">
              <a:solidFill>
                <a:srgbClr val="C00000"/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Требования по количеству членов</a:t>
            </a:r>
            <a:r>
              <a:rPr lang="ru-RU" b="1" dirty="0" smtClean="0"/>
              <a:t> </a:t>
            </a:r>
            <a:r>
              <a:rPr lang="ru-RU" dirty="0" smtClean="0"/>
              <a:t>(п.1 ч.3 ст.3 ФЗ № 315);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Право судебного оспаривания несоответствующих закону НПА (п.4ст.4 ФЗ № 315)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Представлять интересы членов СРО в их отношениях с органами власти разных уровней (п.5 ч.1 ст. 6 ФЗ№ 315)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487653" cy="1078664"/>
          </a:xfrm>
          <a:solidFill>
            <a:srgbClr val="000099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ч</a:t>
            </a:r>
            <a:r>
              <a:rPr lang="ru-RU" b="1" dirty="0" smtClean="0">
                <a:solidFill>
                  <a:schemeClr val="bg1"/>
                </a:solidFill>
              </a:rPr>
              <a:t>асть 1 статьи 1 ФЗ № 315-ФЗ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1" y="1636294"/>
            <a:ext cx="11049000" cy="441158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Настоящим Федеральным законом регулируются отношения, возникающие в связи с приобретением и прекращением статуса саморегулируемых организаций, деятельностью саморегулируемых организаций, объединяющих субъектов предпринимательской или профессиональной деятельности, </a:t>
            </a:r>
            <a:r>
              <a:rPr lang="ru-RU" sz="2800" dirty="0" smtClean="0">
                <a:solidFill>
                  <a:srgbClr val="C00000"/>
                </a:solidFill>
              </a:rPr>
              <a:t>осуществлением взаимодействия саморегулируемых организаций и их членов, потребителей произведенных ими товаров (работ, услуг), федеральных органов исполнительной власти, органов исполнительной власти субъектов Российской Федерации, органов местного самоуправления.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7999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7487653" cy="1078664"/>
          </a:xfrm>
          <a:solidFill>
            <a:srgbClr val="000099"/>
          </a:solidFill>
        </p:spPr>
        <p:txBody>
          <a:bodyPr/>
          <a:lstStyle/>
          <a:p>
            <a:r>
              <a:rPr lang="ru-RU" b="1" dirty="0">
                <a:solidFill>
                  <a:schemeClr val="bg1"/>
                </a:solidFill>
              </a:rPr>
              <a:t>ч</a:t>
            </a:r>
            <a:r>
              <a:rPr lang="ru-RU" b="1" dirty="0" smtClean="0">
                <a:solidFill>
                  <a:schemeClr val="bg1"/>
                </a:solidFill>
              </a:rPr>
              <a:t>асть 1 статьи 2 ФЗ № 315-ФЗ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199" y="1636294"/>
            <a:ext cx="11049001" cy="450324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Под саморегулированием понимается самостоятельная и инициативная деятельность, которая осуществляется субъектами предпринимательской или профессиональной деятельности и содержанием которой являются разработка и установление стандартов и правил указанной деятельности, а также контроль за соблюдением требований указанных стандартов и правил.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  <a:p>
            <a:r>
              <a:rPr lang="ru-RU" sz="2800" b="1" dirty="0" smtClean="0">
                <a:solidFill>
                  <a:schemeClr val="tx1"/>
                </a:solidFill>
              </a:rPr>
              <a:t>Стандарты и правила предпринимательской и профессиональной деятельности обязательные для выполнения всеми членами </a:t>
            </a:r>
            <a:r>
              <a:rPr lang="ru-RU" sz="2800" b="1" dirty="0" err="1" smtClean="0">
                <a:solidFill>
                  <a:schemeClr val="tx1"/>
                </a:solidFill>
              </a:rPr>
              <a:t>саморегулируемой</a:t>
            </a:r>
            <a:r>
              <a:rPr lang="ru-RU" sz="2800" b="1" dirty="0" smtClean="0">
                <a:solidFill>
                  <a:schemeClr val="tx1"/>
                </a:solidFill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</a:rPr>
              <a:t>оргаизации</a:t>
            </a:r>
            <a:r>
              <a:rPr lang="ru-RU" sz="2800" b="1" dirty="0" smtClean="0">
                <a:solidFill>
                  <a:schemeClr val="tx1"/>
                </a:solidFill>
              </a:rPr>
              <a:t> (часть 2 ст.4 ФЗ № 315)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25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9" y="365126"/>
            <a:ext cx="4475748" cy="789906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Стандарты СРО: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296" y="1411705"/>
            <a:ext cx="4732420" cy="513347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C00000"/>
                </a:solidFill>
              </a:rPr>
              <a:t>ч</a:t>
            </a:r>
            <a:r>
              <a:rPr lang="ru-RU" sz="2800" b="1" dirty="0" smtClean="0">
                <a:solidFill>
                  <a:srgbClr val="C00000"/>
                </a:solidFill>
              </a:rPr>
              <a:t>асть 6 статьи 4 ФЗ № 315-ФЗ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Стандарты и правила саморегулируемой организации должны соответствовать правилам деловой этики, устранять или уменьшать конфликт интересов членов саморегулируемой организации, их работников и членов постоянно действующего коллегиального органа управления саморегулируемой организации.</a:t>
            </a:r>
          </a:p>
          <a:p>
            <a:endParaRPr lang="ru-RU" sz="2800" dirty="0" smtClean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01389" y="365126"/>
            <a:ext cx="6408823" cy="618005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C00000"/>
                </a:solidFill>
              </a:rPr>
              <a:t>ч</a:t>
            </a:r>
            <a:r>
              <a:rPr lang="ru-RU" sz="2800" b="1" dirty="0" smtClean="0">
                <a:solidFill>
                  <a:srgbClr val="C00000"/>
                </a:solidFill>
              </a:rPr>
              <a:t>асть </a:t>
            </a:r>
            <a:r>
              <a:rPr lang="ru-RU" sz="2800" b="1" dirty="0">
                <a:solidFill>
                  <a:srgbClr val="C00000"/>
                </a:solidFill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</a:rPr>
              <a:t> статьи 4 ФЗ № 315-ФЗ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Стандарты и правила саморегулируемой организации должны устанавливать запрет на осуществление членами саморегулируемой организации деятельности в ущерб иным субъектам предпринимательской или профессиональной деятельности, а также должны устанавливать требования, препятствующие добросовестной конкуренции, совершению действий, причиняющих моральный вред или ущерб потребителям товаров (работ, услуг) и иным лицам, действий, причиняющих ущерб деловой репутации члена саморегулируемой организации либо деловой репутации саморегулируемой организации.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8" y="365126"/>
            <a:ext cx="10940716" cy="789906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Основные функции СРО (ст.6 ФЗ № 315-ФЗ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296" y="1411705"/>
            <a:ext cx="5919536" cy="8823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Разрабатывает и устанавливает условия членства;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2296" y="2727157"/>
            <a:ext cx="5919536" cy="1612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Применяет меры дисциплинарного воздействия, предусмотренные ФЗ № 315 и внутренними документами СРО, в отношении своих членов;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12296" y="4836696"/>
            <a:ext cx="5919536" cy="16122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Осуществляет анализ деятельности своих членов на основании информации, представляемой ими в СРО в форме отчетов;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52148" y="1371600"/>
            <a:ext cx="5638799" cy="27512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Представляет интересы членов СРО в отношениях с органами государственной власти РФ, органами государственной власти субъектов РФ, органами местного самоуправления;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152148" y="4339389"/>
            <a:ext cx="5638799" cy="22699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Организует профессиональное обучение, аттестацию работников членов СРО или сертификацию произведенных членами СРО товаров (работ, услуг).</a:t>
            </a: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0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95833" y="365125"/>
            <a:ext cx="5732060" cy="1763925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0099"/>
                </a:solidFill>
              </a:rPr>
              <a:t>Миссия саморегулирования определена В.В. Путиным в программной статье </a:t>
            </a:r>
            <a:br>
              <a:rPr lang="ru-RU" sz="2800" dirty="0" smtClean="0">
                <a:solidFill>
                  <a:srgbClr val="000099"/>
                </a:solidFill>
              </a:rPr>
            </a:br>
            <a:r>
              <a:rPr lang="ru-RU" sz="3200" b="1" dirty="0" smtClean="0">
                <a:solidFill>
                  <a:srgbClr val="000099"/>
                </a:solidFill>
              </a:rPr>
              <a:t>«Демократия и качество государства»</a:t>
            </a:r>
            <a:endParaRPr lang="ru-RU" sz="2800" b="1" dirty="0">
              <a:solidFill>
                <a:srgbClr val="000099"/>
              </a:solidFill>
            </a:endParaRPr>
          </a:p>
        </p:txBody>
      </p:sp>
      <p:pic>
        <p:nvPicPr>
          <p:cNvPr id="4" name="Содержимое 3" descr="putin_v.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85" y="359839"/>
            <a:ext cx="5008508" cy="5871490"/>
          </a:xfrm>
        </p:spPr>
      </p:pic>
      <p:sp>
        <p:nvSpPr>
          <p:cNvPr id="5" name="TextBox 4"/>
          <p:cNvSpPr txBox="1"/>
          <p:nvPr/>
        </p:nvSpPr>
        <p:spPr>
          <a:xfrm>
            <a:off x="4494664" y="2524836"/>
            <a:ext cx="6519080" cy="206210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bg1"/>
                </a:solidFill>
              </a:rPr>
              <a:t>Рассчитываю, что саморегулирование станет одним из столпов сильного гражданского общества в России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21373" y="1965278"/>
            <a:ext cx="7779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chemeClr val="bg1"/>
                </a:solidFill>
              </a:rPr>
              <a:t>«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59152" y="3643951"/>
            <a:ext cx="79157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solidFill>
                  <a:srgbClr val="C00000"/>
                </a:solidFill>
              </a:rPr>
              <a:t>»</a:t>
            </a:r>
            <a:endParaRPr lang="ru-RU" sz="8000" b="1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796825" y="5969719"/>
            <a:ext cx="5395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2012 год, газета «</a:t>
            </a:r>
            <a:r>
              <a:rPr lang="ru-RU" sz="2800" b="1" dirty="0" err="1" smtClean="0">
                <a:solidFill>
                  <a:srgbClr val="C00000"/>
                </a:solidFill>
              </a:rPr>
              <a:t>КоммерсантЪ</a:t>
            </a:r>
            <a:r>
              <a:rPr lang="ru-RU" sz="2800" b="1" dirty="0" smtClean="0">
                <a:solidFill>
                  <a:srgbClr val="C00000"/>
                </a:solidFill>
              </a:rPr>
              <a:t>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968" y="365126"/>
            <a:ext cx="10940716" cy="789906"/>
          </a:xfrm>
          <a:solidFill>
            <a:srgbClr val="000099"/>
          </a:soli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bg1"/>
                </a:solidFill>
              </a:rPr>
              <a:t>Основные функции СРО (ст.6 ФЗ № 315-ФЗ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296" y="1411705"/>
            <a:ext cx="5919536" cy="2646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Обеспечивает информационную </a:t>
            </a:r>
            <a:r>
              <a:rPr lang="ru-RU" sz="2800" dirty="0">
                <a:solidFill>
                  <a:schemeClr val="tx1"/>
                </a:solidFill>
              </a:rPr>
              <a:t>о</a:t>
            </a:r>
            <a:r>
              <a:rPr lang="ru-RU" sz="2800" dirty="0" smtClean="0">
                <a:solidFill>
                  <a:schemeClr val="tx1"/>
                </a:solidFill>
              </a:rPr>
              <a:t>ткрытость деятельности своих членов, опубликовывает информацию об этой деятельности в порядке, установленном ФЗ № 315 и внутренними документами СРО;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12296" y="4211052"/>
            <a:ext cx="5919536" cy="264694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Осуществляет контроль за предпринимательской/профессиональной деятельностью своих членов в части соблюдения ими требований стандартов и правил СРО, условий членства в СРО;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272464" y="2165684"/>
            <a:ext cx="5919536" cy="18929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Рассматривает жалобы на действия членов СРО и дела о нарушении ее членами требований стандартов и правил СРО, условий членства в СРО;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272464" y="4904873"/>
            <a:ext cx="5919536" cy="12593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dirty="0" smtClean="0">
                <a:solidFill>
                  <a:schemeClr val="tx1"/>
                </a:solidFill>
              </a:rPr>
              <a:t>Ведет реестр членов СРО в соответствии с требованиями, установленными ФЗ № 315.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8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9829800" cy="23241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Федеральный закон от 13.07.2015 № 246-ФЗ «</a:t>
            </a:r>
            <a:r>
              <a:rPr lang="ru-RU" sz="3200" b="1" dirty="0" smtClean="0">
                <a:solidFill>
                  <a:schemeClr val="bg1"/>
                </a:solidFill>
              </a:rPr>
              <a:t>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550" y="2705100"/>
            <a:ext cx="5619750" cy="392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>
                <a:solidFill>
                  <a:schemeClr val="tx1"/>
                </a:solidFill>
              </a:rPr>
              <a:t>ч</a:t>
            </a:r>
            <a:r>
              <a:rPr lang="ru-RU" sz="2000" b="1" dirty="0" smtClean="0">
                <a:solidFill>
                  <a:schemeClr val="tx1"/>
                </a:solidFill>
              </a:rPr>
              <a:t>асть 13 статьи 9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 случае проведения плановой проверки членов саморегулируемой организации орган государственного контроля (надзора), орган муниципального контроля </a:t>
            </a:r>
            <a:r>
              <a:rPr lang="ru-RU" sz="2400" b="1" dirty="0" smtClean="0">
                <a:solidFill>
                  <a:schemeClr val="tx1"/>
                </a:solidFill>
              </a:rPr>
              <a:t>обязаны уведомить саморегулируемую организацию </a:t>
            </a:r>
            <a:r>
              <a:rPr lang="ru-RU" sz="2400" dirty="0" smtClean="0">
                <a:solidFill>
                  <a:schemeClr val="tx1"/>
                </a:solidFill>
              </a:rPr>
              <a:t>в целях обеспечения возможности участия или присутствия ее представителя при проведении плановой проверки;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4100" y="2705100"/>
            <a:ext cx="5619750" cy="41529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часть 14 статьи 9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 случае выявления нарушений членами саморегулируемой организации обязательных требований и требований, установленных муниципальными правовыми актами, должностные лица органа государственного контроля (надзора), органа муниципального контроля при проведении плановой проверки таких членов саморегулируемой организации обязаны сообщить в саморегулируемую организацию о выявленных нарушениях </a:t>
            </a:r>
            <a:r>
              <a:rPr lang="ru-RU" sz="2000" b="1" dirty="0" smtClean="0">
                <a:solidFill>
                  <a:schemeClr val="tx1"/>
                </a:solidFill>
              </a:rPr>
              <a:t>в течение пяти рабочих дней со дня окончания проведения плановой проверки.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4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9829800" cy="23241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Федеральный закон от 13.07.2015 № 246-ФЗ «</a:t>
            </a:r>
            <a:r>
              <a:rPr lang="ru-RU" sz="3200" b="1" dirty="0" smtClean="0">
                <a:solidFill>
                  <a:schemeClr val="bg1"/>
                </a:solidFill>
              </a:rPr>
              <a:t>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550" y="2457450"/>
            <a:ext cx="5619750" cy="41719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>
                <a:solidFill>
                  <a:schemeClr val="tx1"/>
                </a:solidFill>
              </a:rPr>
              <a:t>ч</a:t>
            </a:r>
            <a:r>
              <a:rPr lang="ru-RU" sz="2000" b="1" dirty="0" smtClean="0">
                <a:solidFill>
                  <a:schemeClr val="tx1"/>
                </a:solidFill>
              </a:rPr>
              <a:t>асть 18 статьи 10</a:t>
            </a:r>
          </a:p>
          <a:p>
            <a:r>
              <a:rPr lang="ru-RU" sz="2100" dirty="0" smtClean="0">
                <a:solidFill>
                  <a:schemeClr val="tx1"/>
                </a:solidFill>
              </a:rPr>
              <a:t>В случае проведения внеплановой выездной проверки членов саморегулируемой организации орган государственного контроля (надзора), орган муниципального контроля </a:t>
            </a:r>
            <a:r>
              <a:rPr lang="ru-RU" sz="2100" b="1" dirty="0" smtClean="0">
                <a:solidFill>
                  <a:schemeClr val="tx1"/>
                </a:solidFill>
              </a:rPr>
              <a:t>обязаны уведомить саморегулируемую организацию о проведении внеплановой выездной проверки </a:t>
            </a:r>
            <a:r>
              <a:rPr lang="ru-RU" sz="2100" dirty="0" smtClean="0">
                <a:solidFill>
                  <a:schemeClr val="tx1"/>
                </a:solidFill>
              </a:rPr>
              <a:t>в целях обеспечения возможности участия или присутствия ее представителя при проведении внеплановой выездной проверки;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34100" y="2457450"/>
            <a:ext cx="5619750" cy="44005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>
                <a:solidFill>
                  <a:schemeClr val="tx1"/>
                </a:solidFill>
              </a:rPr>
              <a:t>ч</a:t>
            </a:r>
            <a:r>
              <a:rPr lang="ru-RU" sz="2000" b="1" dirty="0" smtClean="0">
                <a:solidFill>
                  <a:schemeClr val="tx1"/>
                </a:solidFill>
              </a:rPr>
              <a:t>асть 20 статьи 10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В случае выявления нарушений членами саморегулируемой организации обязательных требований и требований, установленных муниципальными правовыми актами, должностные лица органа государственного контроля (надзора), органа муниципального контроля при проведении внеплановой выездной проверки таких членов саморегулируемой организации обязаны сообщить в саморегулируемую организацию о выявленных нарушениях </a:t>
            </a:r>
            <a:r>
              <a:rPr lang="ru-RU" sz="2000" b="1" dirty="0" smtClean="0">
                <a:solidFill>
                  <a:schemeClr val="tx1"/>
                </a:solidFill>
              </a:rPr>
              <a:t>в течение пяти рабочих дней со дня окончания </a:t>
            </a:r>
            <a:r>
              <a:rPr lang="ru-RU" sz="2000" dirty="0" smtClean="0">
                <a:solidFill>
                  <a:schemeClr val="tx1"/>
                </a:solidFill>
              </a:rPr>
              <a:t>проведения внеплановой выездной проверки.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69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9829800" cy="2324100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Федеральный закон от 13.07.2015 № 246-ФЗ «</a:t>
            </a:r>
            <a:r>
              <a:rPr lang="ru-RU" sz="3200" b="1" dirty="0" smtClean="0">
                <a:solidFill>
                  <a:schemeClr val="bg1"/>
                </a:solidFill>
              </a:rPr>
              <a:t>О защите прав юридических лиц и индивидуальных предпринимателей при осуществлении государственного контроля (надзора) и муниципального контроля</a:t>
            </a:r>
            <a:r>
              <a:rPr lang="ru-RU" sz="3200" dirty="0" smtClean="0">
                <a:solidFill>
                  <a:schemeClr val="bg1"/>
                </a:solidFill>
              </a:rPr>
              <a:t>»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9550" y="2705100"/>
            <a:ext cx="11811000" cy="39243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ru-RU" sz="2000" b="1" dirty="0">
                <a:solidFill>
                  <a:schemeClr val="tx1"/>
                </a:solidFill>
              </a:rPr>
              <a:t>ч</a:t>
            </a:r>
            <a:r>
              <a:rPr lang="ru-RU" sz="2000" b="1" dirty="0" smtClean="0">
                <a:solidFill>
                  <a:schemeClr val="tx1"/>
                </a:solidFill>
              </a:rPr>
              <a:t>асть 2 статьи 24 </a:t>
            </a:r>
          </a:p>
          <a:p>
            <a:r>
              <a:rPr lang="ru-RU" sz="2000" dirty="0">
                <a:solidFill>
                  <a:schemeClr val="tx1"/>
                </a:solidFill>
              </a:rPr>
              <a:t>Объединения юридических лиц, индивидуальных предпринимателей, </a:t>
            </a:r>
            <a:r>
              <a:rPr lang="ru-RU" sz="2000" b="1" dirty="0">
                <a:solidFill>
                  <a:schemeClr val="tx1"/>
                </a:solidFill>
              </a:rPr>
              <a:t>саморегулируемые организации вправе: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</a:rPr>
              <a:t>1</a:t>
            </a:r>
            <a:r>
              <a:rPr lang="ru-RU" sz="2000" b="1" dirty="0">
                <a:solidFill>
                  <a:schemeClr val="tx1"/>
                </a:solidFill>
              </a:rPr>
              <a:t>) </a:t>
            </a:r>
            <a:r>
              <a:rPr lang="ru-RU" sz="2000" dirty="0">
                <a:solidFill>
                  <a:schemeClr val="tx1"/>
                </a:solidFill>
              </a:rPr>
              <a:t>обращаться в органы прокуратуры с просьбой принести протест на противоречащие закону </a:t>
            </a:r>
            <a:r>
              <a:rPr lang="ru-RU" sz="2000" dirty="0" smtClean="0">
                <a:solidFill>
                  <a:schemeClr val="tx1"/>
                </a:solidFill>
              </a:rPr>
              <a:t>	нормативные </a:t>
            </a:r>
            <a:r>
              <a:rPr lang="ru-RU" sz="2000" dirty="0">
                <a:solidFill>
                  <a:schemeClr val="tx1"/>
                </a:solidFill>
              </a:rPr>
              <a:t>правовые акты, на основании которых проводятся проверки юридических лиц, </a:t>
            </a:r>
            <a:r>
              <a:rPr lang="ru-RU" sz="2000" dirty="0" smtClean="0">
                <a:solidFill>
                  <a:schemeClr val="tx1"/>
                </a:solidFill>
              </a:rPr>
              <a:t>	индивидуальных </a:t>
            </a:r>
            <a:r>
              <a:rPr lang="ru-RU" sz="2000" dirty="0">
                <a:solidFill>
                  <a:schemeClr val="tx1"/>
                </a:solidFill>
              </a:rPr>
              <a:t>предпринимателей;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	</a:t>
            </a:r>
          </a:p>
          <a:p>
            <a:r>
              <a:rPr lang="ru-RU" sz="2000" dirty="0">
                <a:solidFill>
                  <a:schemeClr val="tx1"/>
                </a:solidFill>
              </a:rPr>
              <a:t>	</a:t>
            </a:r>
            <a:r>
              <a:rPr lang="ru-RU" sz="2000" b="1" dirty="0" smtClean="0">
                <a:solidFill>
                  <a:schemeClr val="tx1"/>
                </a:solidFill>
              </a:rPr>
              <a:t>2</a:t>
            </a:r>
            <a:r>
              <a:rPr lang="ru-RU" sz="2000" b="1" dirty="0">
                <a:solidFill>
                  <a:schemeClr val="tx1"/>
                </a:solidFill>
              </a:rPr>
              <a:t>) </a:t>
            </a:r>
            <a:r>
              <a:rPr lang="ru-RU" sz="2000" dirty="0">
                <a:solidFill>
                  <a:schemeClr val="tx1"/>
                </a:solidFill>
              </a:rPr>
              <a:t>обращаться в суд в защиту нарушенных при осуществлении государственного контроля </a:t>
            </a:r>
            <a:r>
              <a:rPr lang="ru-RU" sz="2000" dirty="0" smtClean="0">
                <a:solidFill>
                  <a:schemeClr val="tx1"/>
                </a:solidFill>
              </a:rPr>
              <a:t>	(</a:t>
            </a:r>
            <a:r>
              <a:rPr lang="ru-RU" sz="2000" dirty="0">
                <a:solidFill>
                  <a:schemeClr val="tx1"/>
                </a:solidFill>
              </a:rPr>
              <a:t>надзора), муниципального контроля прав и (или) законных интересов юридических лиц, </a:t>
            </a:r>
            <a:r>
              <a:rPr lang="ru-RU" sz="2000" dirty="0" smtClean="0">
                <a:solidFill>
                  <a:schemeClr val="tx1"/>
                </a:solidFill>
              </a:rPr>
              <a:t>	индивидуальных </a:t>
            </a:r>
            <a:r>
              <a:rPr lang="ru-RU" sz="2000" dirty="0">
                <a:solidFill>
                  <a:schemeClr val="tx1"/>
                </a:solidFill>
              </a:rPr>
              <a:t>предпринимателей, являющихся членами указанных объединений, </a:t>
            </a:r>
            <a:r>
              <a:rPr lang="ru-RU" sz="2000" dirty="0" smtClean="0">
                <a:solidFill>
                  <a:schemeClr val="tx1"/>
                </a:solidFill>
              </a:rPr>
              <a:t>	саморегулируемых </a:t>
            </a:r>
            <a:r>
              <a:rPr lang="ru-RU" sz="2000" dirty="0">
                <a:solidFill>
                  <a:schemeClr val="tx1"/>
                </a:solidFill>
              </a:rPr>
              <a:t>организаций.</a:t>
            </a:r>
          </a:p>
          <a:p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1676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b="1" dirty="0" smtClean="0"/>
              <a:t>О ранжировании членов СРО строителей на основе риск-ориентированного подхода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6884" y="1925053"/>
            <a:ext cx="11562348" cy="1600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Постановление Правительства Российской Федерации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от 17 августа 2016 года № 806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«</a:t>
            </a:r>
            <a:r>
              <a:rPr lang="ru-RU" sz="2000" i="1" dirty="0" smtClean="0">
                <a:solidFill>
                  <a:schemeClr val="tx1"/>
                </a:solidFill>
              </a:rPr>
              <a:t>О применении риск-ориентированного подхода при организации отдельных видов государственного контроля (надзора) и внесении изменений </a:t>
            </a:r>
          </a:p>
          <a:p>
            <a:pPr algn="ctr"/>
            <a:r>
              <a:rPr lang="ru-RU" sz="2000" i="1" dirty="0" smtClean="0">
                <a:solidFill>
                  <a:schemeClr val="tx1"/>
                </a:solidFill>
              </a:rPr>
              <a:t>в некоторые акты Правительства Российской Федерации»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6884" y="3801979"/>
            <a:ext cx="1156234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 1 июля 2017 года СРО будет осуществлять контроль деятельности членов на основе риск-ориентированного подхода. </a:t>
            </a:r>
          </a:p>
          <a:p>
            <a:r>
              <a:rPr lang="ru-RU" sz="3200" dirty="0" smtClean="0"/>
              <a:t>Фактически, это создает возможность ранжирования членов СРО по категориям риска. </a:t>
            </a:r>
            <a:endParaRPr lang="ru-RU" sz="32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4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3457" y="378773"/>
            <a:ext cx="11039902" cy="1325563"/>
          </a:xfrm>
          <a:ln>
            <a:solidFill>
              <a:srgbClr val="000099"/>
            </a:solidFill>
          </a:ln>
        </p:spPr>
        <p:txBody>
          <a:bodyPr/>
          <a:lstStyle/>
          <a:p>
            <a:r>
              <a:rPr lang="ru-RU" b="1" dirty="0" smtClean="0"/>
              <a:t>Количество СРО в отраслях с обязательным членством (по РФ)</a:t>
            </a:r>
            <a:endParaRPr lang="ru-RU" b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5576" y="2101048"/>
          <a:ext cx="11041038" cy="3676529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24650"/>
                <a:gridCol w="6463370"/>
                <a:gridCol w="1138872"/>
                <a:gridCol w="1133090"/>
                <a:gridCol w="1581056"/>
              </a:tblGrid>
              <a:tr h="1114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Сфера</a:t>
                      </a:r>
                      <a:r>
                        <a:rPr lang="ru-RU" sz="3200" baseline="0" dirty="0" smtClean="0"/>
                        <a:t> деятельности</a:t>
                      </a:r>
                      <a:endParaRPr lang="ru-RU" sz="3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Кол-во</a:t>
                      </a:r>
                      <a:r>
                        <a:rPr lang="ru-RU" sz="1800" baseline="0" dirty="0" smtClean="0"/>
                        <a:t> СРО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Присутствие</a:t>
                      </a:r>
                      <a:r>
                        <a:rPr lang="ru-RU" sz="1800" baseline="0" dirty="0" smtClean="0"/>
                        <a:t> в СФ РФ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Общее кол-во членов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50229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lang="ru-RU" sz="2800" dirty="0" smtClean="0"/>
                        <a:t>СРО строительного комплекса: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1313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 СРО</a:t>
                      </a:r>
                      <a:r>
                        <a:rPr lang="ru-RU" sz="2800" baseline="0" dirty="0" smtClean="0"/>
                        <a:t> строителей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271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75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127 419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353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 СРО проектировщиков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191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52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50 454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- СРО инженерных изыскателей</a:t>
                      </a:r>
                      <a:endParaRPr lang="ru-RU" sz="28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40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13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12 327</a:t>
                      </a:r>
                      <a:endParaRPr lang="ru-RU" sz="24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66844" y="319545"/>
          <a:ext cx="11041038" cy="634116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724650"/>
                <a:gridCol w="6463370"/>
                <a:gridCol w="1138872"/>
                <a:gridCol w="1133090"/>
                <a:gridCol w="1581056"/>
              </a:tblGrid>
              <a:tr h="111472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Сфера</a:t>
                      </a:r>
                      <a:r>
                        <a:rPr lang="ru-RU" sz="3200" baseline="0" dirty="0" smtClean="0"/>
                        <a:t> деятельности</a:t>
                      </a:r>
                      <a:endParaRPr lang="ru-RU" sz="32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Кол-во</a:t>
                      </a:r>
                      <a:r>
                        <a:rPr lang="ru-RU" sz="1800" baseline="0" dirty="0" smtClean="0"/>
                        <a:t> СРО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Присутствие</a:t>
                      </a:r>
                      <a:r>
                        <a:rPr lang="ru-RU" sz="1800" baseline="0" dirty="0" smtClean="0"/>
                        <a:t> в СФ РФ</a:t>
                      </a:r>
                      <a:endParaRPr lang="ru-RU" sz="1800" dirty="0" smtClean="0"/>
                    </a:p>
                    <a:p>
                      <a:pPr algn="ctr"/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Общее кол-во членов</a:t>
                      </a:r>
                    </a:p>
                    <a:p>
                      <a:pPr algn="ctr"/>
                      <a:endParaRPr lang="ru-RU" sz="1800" dirty="0">
                        <a:solidFill>
                          <a:schemeClr val="accent4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арбитражных управляющих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9 585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оценщиков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23 496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предприятий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800" b="1" baseline="0" dirty="0" err="1" smtClean="0">
                          <a:solidFill>
                            <a:schemeClr val="tx1"/>
                          </a:solidFill>
                        </a:rPr>
                        <a:t>потреб.кооперации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1 616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аудиторов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21 528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6.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актуариев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242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в сфере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азартных игр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26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8.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chemeClr val="tx1"/>
                          </a:solidFill>
                        </a:rPr>
                        <a:t>СРО в сфере</a:t>
                      </a:r>
                      <a:r>
                        <a:rPr lang="ru-RU" sz="2800" b="1" baseline="0" dirty="0" smtClean="0">
                          <a:solidFill>
                            <a:schemeClr val="tx1"/>
                          </a:solidFill>
                        </a:rPr>
                        <a:t> энергетического обследования</a:t>
                      </a:r>
                      <a:endParaRPr lang="ru-RU" sz="28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122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НЕТ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ДАННЫХ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385011" y="421105"/>
            <a:ext cx="4860757" cy="6100011"/>
          </a:xfrm>
          <a:prstGeom prst="homePlat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ПРЕДЛОЖЕНИЯ </a:t>
            </a:r>
            <a:r>
              <a:rPr lang="ru-RU" sz="2400" dirty="0" smtClean="0">
                <a:solidFill>
                  <a:schemeClr val="bg1"/>
                </a:solidFill>
              </a:rPr>
              <a:t>АССОЦИАЦИИ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«САХАЛИНСТРОЙ» ПО СТИМУЛИРОВАНИЮ ДЕЛОВОЙ АКТИВНОСТИ САХАЛИНСКОЙ ОБЛАСТИ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78116" y="421105"/>
            <a:ext cx="6593305" cy="6256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Признать </a:t>
            </a:r>
            <a:r>
              <a:rPr lang="ru-RU" b="1" dirty="0">
                <a:solidFill>
                  <a:schemeClr val="tx1"/>
                </a:solidFill>
              </a:rPr>
              <a:t>важной задачей по созданию условий полноценной реализации административной реформы на территории Сахалинской области в соответствии с приоритетными направлениями, утвержденными Указом Президента Российской Федерации от 23 июля 2003 года № 824 «</a:t>
            </a:r>
            <a:r>
              <a:rPr lang="ru-RU" b="1" i="1" dirty="0">
                <a:solidFill>
                  <a:schemeClr val="tx1"/>
                </a:solidFill>
              </a:rPr>
              <a:t>О мерах по проведению административной реформы в 2003 – 2004 годах</a:t>
            </a:r>
            <a:r>
              <a:rPr lang="ru-RU" b="1" dirty="0" smtClean="0">
                <a:solidFill>
                  <a:schemeClr val="tx1"/>
                </a:solidFill>
              </a:rPr>
              <a:t>»;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b="1" dirty="0" smtClean="0">
                <a:solidFill>
                  <a:schemeClr val="tx1"/>
                </a:solidFill>
              </a:rPr>
              <a:t>Правительству </a:t>
            </a:r>
            <a:r>
              <a:rPr lang="ru-RU" b="1" dirty="0">
                <a:solidFill>
                  <a:schemeClr val="tx1"/>
                </a:solidFill>
              </a:rPr>
              <a:t>Сахалинской области, Сахалинской общественной палате, Ассоциации «Сахалинстрой» </a:t>
            </a:r>
            <a:r>
              <a:rPr lang="ru-RU" dirty="0" smtClean="0">
                <a:solidFill>
                  <a:schemeClr val="tx1"/>
                </a:solidFill>
              </a:rPr>
              <a:t>рекомендовать:</a:t>
            </a:r>
          </a:p>
          <a:p>
            <a:pPr marL="722313"/>
            <a:r>
              <a:rPr lang="ru-RU" dirty="0" smtClean="0">
                <a:solidFill>
                  <a:schemeClr val="tx1"/>
                </a:solidFill>
              </a:rPr>
              <a:t>В </a:t>
            </a:r>
            <a:r>
              <a:rPr lang="ru-RU" dirty="0">
                <a:solidFill>
                  <a:schemeClr val="tx1"/>
                </a:solidFill>
              </a:rPr>
              <a:t>целях повышения информированности органов исполнительной власти Сахалинской области о роли и месте системы саморегулируемых организаций в </a:t>
            </a:r>
            <a:r>
              <a:rPr lang="ru-RU" dirty="0" smtClean="0">
                <a:solidFill>
                  <a:schemeClr val="tx1"/>
                </a:solidFill>
              </a:rPr>
              <a:t>сферах экономики </a:t>
            </a:r>
            <a:r>
              <a:rPr lang="ru-RU" dirty="0">
                <a:solidFill>
                  <a:schemeClr val="tx1"/>
                </a:solidFill>
              </a:rPr>
              <a:t>при реализации административной реформы, обеспечить проведение серии образовательных семинаров для ответственных представителей органов исполнительной власти, органов местного самоуправления Сахалинской </a:t>
            </a:r>
            <a:r>
              <a:rPr lang="ru-RU" dirty="0" smtClean="0">
                <a:solidFill>
                  <a:schemeClr val="tx1"/>
                </a:solidFill>
              </a:rPr>
              <a:t>области и представителей предпринимательского и профессионального сообщества;</a:t>
            </a:r>
            <a:endParaRPr lang="ru-RU" dirty="0">
              <a:solidFill>
                <a:schemeClr val="tx1"/>
              </a:solidFill>
            </a:endParaRPr>
          </a:p>
          <a:p>
            <a:pPr marL="722313"/>
            <a:r>
              <a:rPr lang="ru-RU" b="1" dirty="0">
                <a:solidFill>
                  <a:schemeClr val="tx1"/>
                </a:solidFill>
              </a:rPr>
              <a:t>СРОК: </a:t>
            </a:r>
            <a:r>
              <a:rPr lang="en-US" b="1" dirty="0">
                <a:solidFill>
                  <a:schemeClr val="tx1"/>
                </a:solidFill>
              </a:rPr>
              <a:t>III </a:t>
            </a:r>
            <a:r>
              <a:rPr lang="ru-RU" b="1" dirty="0">
                <a:solidFill>
                  <a:schemeClr val="tx1"/>
                </a:solidFill>
              </a:rPr>
              <a:t>квартал 2017 года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608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385011" y="421105"/>
            <a:ext cx="4824663" cy="6100011"/>
          </a:xfrm>
          <a:prstGeom prst="homePlat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ПРЕДЛОЖЕНИЯ </a:t>
            </a:r>
            <a:r>
              <a:rPr lang="ru-RU" sz="2400" dirty="0" smtClean="0">
                <a:solidFill>
                  <a:schemeClr val="bg1"/>
                </a:solidFill>
              </a:rPr>
              <a:t>АССОЦИАЦИИ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«САХАЛИНСТРОЙ» ПО СТИМУЛИРОВАНИЮ ДЕЛОВОЙ АКТИВНОСТИ САХАЛИНСКОЙ ОБЛАСТИ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78116" y="421105"/>
            <a:ext cx="6593305" cy="62564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Правительству </a:t>
            </a:r>
            <a:r>
              <a:rPr lang="ru-RU" b="1" dirty="0">
                <a:solidFill>
                  <a:schemeClr val="tx1"/>
                </a:solidFill>
              </a:rPr>
              <a:t>Сахалинской области </a:t>
            </a:r>
            <a:r>
              <a:rPr lang="ru-RU" dirty="0">
                <a:solidFill>
                  <a:schemeClr val="tx1"/>
                </a:solidFill>
              </a:rPr>
              <a:t>рекомендовать:</a:t>
            </a:r>
          </a:p>
          <a:p>
            <a:pPr marL="806450"/>
            <a:r>
              <a:rPr lang="ru-RU" dirty="0">
                <a:solidFill>
                  <a:schemeClr val="tx1"/>
                </a:solidFill>
              </a:rPr>
              <a:t>Создание проектной рабочей группы по построению и развитию системы саморегулируемых организаций в </a:t>
            </a:r>
            <a:r>
              <a:rPr lang="ru-RU" dirty="0" smtClean="0">
                <a:solidFill>
                  <a:schemeClr val="tx1"/>
                </a:solidFill>
              </a:rPr>
              <a:t>сферах экономики </a:t>
            </a:r>
            <a:r>
              <a:rPr lang="ru-RU" dirty="0">
                <a:solidFill>
                  <a:schemeClr val="tx1"/>
                </a:solidFill>
              </a:rPr>
              <a:t>Сахалинской области при Комиссии Сахалинской области по проведению административной реформы;</a:t>
            </a:r>
          </a:p>
          <a:p>
            <a:pPr marL="806450"/>
            <a:r>
              <a:rPr lang="ru-RU" b="1" dirty="0">
                <a:solidFill>
                  <a:schemeClr val="tx1"/>
                </a:solidFill>
              </a:rPr>
              <a:t>СРОК: </a:t>
            </a:r>
            <a:r>
              <a:rPr lang="en-US" b="1" dirty="0" smtClean="0">
                <a:solidFill>
                  <a:schemeClr val="tx1"/>
                </a:solidFill>
              </a:rPr>
              <a:t>II-III </a:t>
            </a:r>
            <a:r>
              <a:rPr lang="ru-RU" b="1" dirty="0">
                <a:solidFill>
                  <a:schemeClr val="tx1"/>
                </a:solidFill>
              </a:rPr>
              <a:t>квартал 2017 года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r>
              <a:rPr lang="ru-RU" dirty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</a:rPr>
              <a:t>Правительству </a:t>
            </a:r>
            <a:r>
              <a:rPr lang="ru-RU" b="1" dirty="0">
                <a:solidFill>
                  <a:schemeClr val="tx1"/>
                </a:solidFill>
              </a:rPr>
              <a:t>Сахалинской области, министерствам Сахалинской области по направлениям деятельности </a:t>
            </a:r>
            <a:r>
              <a:rPr lang="ru-RU" dirty="0">
                <a:solidFill>
                  <a:schemeClr val="tx1"/>
                </a:solidFill>
              </a:rPr>
              <a:t>рекомендовать:</a:t>
            </a:r>
          </a:p>
          <a:p>
            <a:pPr marL="806450"/>
            <a:r>
              <a:rPr lang="ru-RU" dirty="0">
                <a:solidFill>
                  <a:schemeClr val="tx1"/>
                </a:solidFill>
              </a:rPr>
              <a:t>Определить </a:t>
            </a:r>
            <a:r>
              <a:rPr lang="ru-RU" dirty="0" smtClean="0">
                <a:solidFill>
                  <a:schemeClr val="tx1"/>
                </a:solidFill>
              </a:rPr>
              <a:t>перечень контрольно-надзорных и разрешительных  </a:t>
            </a:r>
            <a:r>
              <a:rPr lang="ru-RU" dirty="0">
                <a:solidFill>
                  <a:schemeClr val="tx1"/>
                </a:solidFill>
              </a:rPr>
              <a:t>функций для </a:t>
            </a:r>
            <a:r>
              <a:rPr lang="ru-RU" dirty="0" smtClean="0">
                <a:solidFill>
                  <a:schemeClr val="tx1"/>
                </a:solidFill>
              </a:rPr>
              <a:t>определения возможных временных рамок  передачи  их  </a:t>
            </a:r>
            <a:r>
              <a:rPr lang="ru-RU" dirty="0">
                <a:solidFill>
                  <a:schemeClr val="tx1"/>
                </a:solidFill>
              </a:rPr>
              <a:t>саморегулируемому сообществу Сахалинской </a:t>
            </a:r>
            <a:r>
              <a:rPr lang="ru-RU" dirty="0" smtClean="0">
                <a:solidFill>
                  <a:schemeClr val="tx1"/>
                </a:solidFill>
              </a:rPr>
              <a:t>области -  </a:t>
            </a:r>
            <a:r>
              <a:rPr lang="ru-RU" b="1" dirty="0" smtClean="0">
                <a:solidFill>
                  <a:schemeClr val="tx1"/>
                </a:solidFill>
              </a:rPr>
              <a:t>«дорожная карта» </a:t>
            </a:r>
            <a:r>
              <a:rPr lang="ru-RU" dirty="0" smtClean="0">
                <a:solidFill>
                  <a:schemeClr val="tx1"/>
                </a:solidFill>
              </a:rPr>
              <a:t>Правительства области.</a:t>
            </a:r>
          </a:p>
          <a:p>
            <a:pPr marL="806450"/>
            <a:r>
              <a:rPr lang="ru-RU" b="1" dirty="0" smtClean="0">
                <a:solidFill>
                  <a:schemeClr val="tx1"/>
                </a:solidFill>
              </a:rPr>
              <a:t>СРОК: </a:t>
            </a:r>
            <a:r>
              <a:rPr lang="en-US" b="1" dirty="0" smtClean="0">
                <a:solidFill>
                  <a:schemeClr val="tx1"/>
                </a:solidFill>
              </a:rPr>
              <a:t>II-IV </a:t>
            </a:r>
            <a:r>
              <a:rPr lang="ru-RU" b="1" dirty="0" smtClean="0">
                <a:solidFill>
                  <a:schemeClr val="tx1"/>
                </a:solidFill>
              </a:rPr>
              <a:t>квартал 2017 года.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165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385011" y="421105"/>
            <a:ext cx="4824663" cy="6100011"/>
          </a:xfrm>
          <a:prstGeom prst="homePlate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ПРЕДЛОЖЕНИЯ </a:t>
            </a:r>
            <a:r>
              <a:rPr lang="ru-RU" sz="2400" dirty="0" smtClean="0">
                <a:solidFill>
                  <a:schemeClr val="bg1"/>
                </a:solidFill>
              </a:rPr>
              <a:t>АССОЦИАЦИИ</a:t>
            </a:r>
            <a:r>
              <a:rPr lang="ru-RU" sz="4000" dirty="0" smtClean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«САХАЛИНСТРОЙ» ПО СТИМУЛИРОВАНИЮ ДЕЛОВОЙ АКТИВНОСТИ САХАЛИНСКОЙ ОБЛАСТИ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60769" y="261257"/>
            <a:ext cx="6710652" cy="641626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Некоммерческим </a:t>
            </a:r>
            <a:r>
              <a:rPr lang="ru-RU" sz="1600" b="1" dirty="0">
                <a:solidFill>
                  <a:schemeClr val="tx1"/>
                </a:solidFill>
              </a:rPr>
              <a:t>организациям в </a:t>
            </a:r>
            <a:r>
              <a:rPr lang="ru-RU" sz="1600" b="1" dirty="0" smtClean="0">
                <a:solidFill>
                  <a:schemeClr val="tx1"/>
                </a:solidFill>
              </a:rPr>
              <a:t>сферах предпринимательской </a:t>
            </a:r>
            <a:r>
              <a:rPr lang="ru-RU" sz="1600" b="1" dirty="0">
                <a:solidFill>
                  <a:schemeClr val="tx1"/>
                </a:solidFill>
              </a:rPr>
              <a:t>и профессиональной деятельности </a:t>
            </a:r>
            <a:r>
              <a:rPr lang="ru-RU" sz="1600" dirty="0">
                <a:solidFill>
                  <a:schemeClr val="tx1"/>
                </a:solidFill>
              </a:rPr>
              <a:t>рекомендовать:</a:t>
            </a:r>
          </a:p>
          <a:p>
            <a:pPr marL="901700"/>
            <a:r>
              <a:rPr lang="ru-RU" sz="1600" dirty="0" smtClean="0">
                <a:solidFill>
                  <a:schemeClr val="tx1"/>
                </a:solidFill>
              </a:rPr>
              <a:t>Разработать </a:t>
            </a:r>
            <a:r>
              <a:rPr lang="ru-RU" sz="1600" dirty="0">
                <a:solidFill>
                  <a:schemeClr val="tx1"/>
                </a:solidFill>
              </a:rPr>
              <a:t>и принять стандарты деятельности некоммерческих организаций (саморегулируемых организаций) с учетом оптимизации кадрового состава исполнительных органов для исполнения функций, задач, с учетом </a:t>
            </a:r>
            <a:r>
              <a:rPr lang="ru-RU" sz="1600" dirty="0" smtClean="0">
                <a:solidFill>
                  <a:schemeClr val="tx1"/>
                </a:solidFill>
              </a:rPr>
              <a:t>планируемых к передаче контрольно-надзорных и разрешительных функций органами </a:t>
            </a:r>
            <a:r>
              <a:rPr lang="ru-RU" sz="1600" dirty="0">
                <a:solidFill>
                  <a:schemeClr val="tx1"/>
                </a:solidFill>
              </a:rPr>
              <a:t>власти Сахалинской области, </a:t>
            </a:r>
            <a:r>
              <a:rPr lang="ru-RU" sz="1600" dirty="0" smtClean="0">
                <a:solidFill>
                  <a:schemeClr val="tx1"/>
                </a:solidFill>
              </a:rPr>
              <a:t>муниципальными образованиями. </a:t>
            </a:r>
          </a:p>
          <a:p>
            <a:pPr marL="901700"/>
            <a:r>
              <a:rPr lang="ru-RU" sz="1600" b="1" dirty="0" smtClean="0">
                <a:solidFill>
                  <a:schemeClr val="tx1"/>
                </a:solidFill>
              </a:rPr>
              <a:t>Срок: в соответствии дорожной карты Правительства области.</a:t>
            </a:r>
            <a:endParaRPr lang="ru-RU" sz="1600" b="1" dirty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ru-RU" sz="1600" b="1" dirty="0" smtClean="0">
                <a:solidFill>
                  <a:schemeClr val="tx1"/>
                </a:solidFill>
              </a:rPr>
              <a:t>Правительству </a:t>
            </a:r>
            <a:r>
              <a:rPr lang="ru-RU" sz="1600" b="1" dirty="0">
                <a:solidFill>
                  <a:schemeClr val="tx1"/>
                </a:solidFill>
              </a:rPr>
              <a:t>Сахалинской области</a:t>
            </a:r>
            <a:r>
              <a:rPr lang="ru-RU" sz="1600" dirty="0">
                <a:solidFill>
                  <a:schemeClr val="tx1"/>
                </a:solidFill>
              </a:rPr>
              <a:t> рекомендовать:</a:t>
            </a:r>
          </a:p>
          <a:p>
            <a:pPr marL="901700"/>
            <a:r>
              <a:rPr lang="ru-RU" sz="1600" dirty="0" smtClean="0">
                <a:solidFill>
                  <a:schemeClr val="tx1"/>
                </a:solidFill>
              </a:rPr>
              <a:t>Включить </a:t>
            </a:r>
            <a:r>
              <a:rPr lang="ru-RU" sz="1600" dirty="0">
                <a:solidFill>
                  <a:schemeClr val="tx1"/>
                </a:solidFill>
              </a:rPr>
              <a:t>в состав Комиссии при Минэкономразвития Сахалинской области и при муниципальных образованиях Сахалинской области по рассмотрению заявок на предоставление грантов и/или механизмов поддержки </a:t>
            </a:r>
            <a:r>
              <a:rPr lang="ru-RU" sz="1600" dirty="0" smtClean="0">
                <a:solidFill>
                  <a:schemeClr val="tx1"/>
                </a:solidFill>
              </a:rPr>
              <a:t>заявителей </a:t>
            </a:r>
            <a:r>
              <a:rPr lang="ru-RU" sz="1600" dirty="0">
                <a:solidFill>
                  <a:schemeClr val="tx1"/>
                </a:solidFill>
              </a:rPr>
              <a:t>представителей некоммерческих и саморегулируемых организаций Сахалинской области. </a:t>
            </a:r>
            <a:endParaRPr lang="ru-RU" sz="1600" dirty="0" smtClean="0">
              <a:solidFill>
                <a:schemeClr val="tx1"/>
              </a:solidFill>
            </a:endParaRPr>
          </a:p>
          <a:p>
            <a:pPr marL="901700"/>
            <a:r>
              <a:rPr lang="ru-RU" sz="1600" b="1" dirty="0" smtClean="0">
                <a:solidFill>
                  <a:schemeClr val="tx1"/>
                </a:solidFill>
              </a:rPr>
              <a:t>Срок: </a:t>
            </a:r>
            <a:r>
              <a:rPr lang="en-US" sz="1600" b="1" dirty="0" smtClean="0">
                <a:solidFill>
                  <a:schemeClr val="tx1"/>
                </a:solidFill>
              </a:rPr>
              <a:t>II</a:t>
            </a:r>
            <a:r>
              <a:rPr lang="ru-RU" sz="1600" b="1" dirty="0" smtClean="0">
                <a:solidFill>
                  <a:schemeClr val="tx1"/>
                </a:solidFill>
              </a:rPr>
              <a:t> квартал 2017 года</a:t>
            </a:r>
          </a:p>
          <a:p>
            <a:pPr marL="901700"/>
            <a:endParaRPr lang="ru-RU" sz="1600" dirty="0" smtClean="0">
              <a:solidFill>
                <a:schemeClr val="tx1"/>
              </a:solidFill>
            </a:endParaRPr>
          </a:p>
          <a:p>
            <a:pPr marL="901700"/>
            <a:r>
              <a:rPr lang="ru-RU" sz="1600" dirty="0" smtClean="0">
                <a:solidFill>
                  <a:schemeClr val="tx1"/>
                </a:solidFill>
              </a:rPr>
              <a:t>Разработать и утвердить «дорожную карту» постепенной передачи </a:t>
            </a:r>
            <a:r>
              <a:rPr lang="ru-RU" sz="1600" dirty="0" err="1" smtClean="0">
                <a:solidFill>
                  <a:schemeClr val="tx1"/>
                </a:solidFill>
              </a:rPr>
              <a:t>саморегулируемым</a:t>
            </a:r>
            <a:r>
              <a:rPr lang="ru-RU" sz="1600" dirty="0" smtClean="0">
                <a:solidFill>
                  <a:schemeClr val="tx1"/>
                </a:solidFill>
              </a:rPr>
              <a:t> организациям в сферах экономики функции по распределению субсидий, преференций и присуждению «грантов» представителям бизнеса в сферах экономики.</a:t>
            </a:r>
          </a:p>
          <a:p>
            <a:pPr marL="901700"/>
            <a:r>
              <a:rPr lang="ru-RU" sz="1600" b="1" dirty="0" smtClean="0">
                <a:solidFill>
                  <a:schemeClr val="tx1"/>
                </a:solidFill>
              </a:rPr>
              <a:t>Срок: </a:t>
            </a:r>
            <a:r>
              <a:rPr lang="en-US" sz="1600" b="1" dirty="0" smtClean="0">
                <a:solidFill>
                  <a:schemeClr val="tx1"/>
                </a:solidFill>
              </a:rPr>
              <a:t>III </a:t>
            </a:r>
            <a:r>
              <a:rPr lang="ru-RU" sz="1600" b="1" dirty="0" smtClean="0">
                <a:solidFill>
                  <a:schemeClr val="tx1"/>
                </a:solidFill>
              </a:rPr>
              <a:t>квартал 2017 года</a:t>
            </a:r>
            <a:endParaRPr lang="ru-RU" sz="1600" b="1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12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839788" y="1241946"/>
            <a:ext cx="5157787" cy="608036"/>
          </a:xfrm>
          <a:solidFill>
            <a:srgbClr val="000099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cap="all" dirty="0" smtClean="0">
                <a:solidFill>
                  <a:schemeClr val="bg1"/>
                </a:solidFill>
              </a:rPr>
              <a:t>Госрегулирование</a:t>
            </a:r>
            <a:endParaRPr lang="ru-RU" sz="3200" cap="all" dirty="0">
              <a:solidFill>
                <a:schemeClr val="bg1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839788" y="1978926"/>
            <a:ext cx="5157787" cy="2552131"/>
          </a:xfrm>
          <a:ln>
            <a:solidFill>
              <a:schemeClr val="tx1"/>
            </a:solidFill>
          </a:ln>
        </p:spPr>
        <p:txBody>
          <a:bodyPr anchor="ctr"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Регулирование посредством закона, полномочий Правительства, уполномоченного органа власти по </a:t>
            </a:r>
            <a:r>
              <a:rPr lang="ru-RU" b="1" dirty="0" err="1" smtClean="0"/>
              <a:t>правоустановлению</a:t>
            </a:r>
            <a:r>
              <a:rPr lang="ru-RU" b="1" dirty="0" smtClean="0"/>
              <a:t> и применению норм и правил профессиональной / предпринимательской деятельности</a:t>
            </a:r>
            <a:endParaRPr lang="ru-RU" b="1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6158552" y="1228299"/>
            <a:ext cx="5183188" cy="627797"/>
          </a:xfrm>
          <a:solidFill>
            <a:srgbClr val="FFFF00"/>
          </a:solidFill>
          <a:ln w="2222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3200" cap="all" dirty="0" smtClean="0">
                <a:solidFill>
                  <a:srgbClr val="C00000"/>
                </a:solidFill>
              </a:rPr>
              <a:t>Саморегулирование</a:t>
            </a:r>
            <a:endParaRPr lang="ru-RU" sz="3200" cap="all" dirty="0">
              <a:solidFill>
                <a:srgbClr val="C00000"/>
              </a:solidFill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6172200" y="1992574"/>
            <a:ext cx="5183188" cy="2511188"/>
          </a:xfrm>
          <a:ln w="22225">
            <a:solidFill>
              <a:schemeClr val="tx1"/>
            </a:solidFill>
          </a:ln>
        </p:spPr>
        <p:txBody>
          <a:bodyPr anchor="ctr"/>
          <a:lstStyle/>
          <a:p>
            <a:pPr marL="0" indent="0">
              <a:buNone/>
            </a:pPr>
            <a:r>
              <a:rPr lang="ru-RU" b="1" dirty="0" smtClean="0"/>
              <a:t>Регулирование (</a:t>
            </a:r>
            <a:r>
              <a:rPr lang="ru-RU" b="1" dirty="0" err="1" smtClean="0"/>
              <a:t>правоустановление</a:t>
            </a:r>
            <a:r>
              <a:rPr lang="ru-RU" b="1" dirty="0" smtClean="0"/>
              <a:t> и применение) посредством общего (свободного) и институционального (в форме СРО) права рынка</a:t>
            </a:r>
          </a:p>
        </p:txBody>
      </p:sp>
      <p:sp>
        <p:nvSpPr>
          <p:cNvPr id="9" name="Прямоугольник с одним вырезанным углом 8"/>
          <p:cNvSpPr/>
          <p:nvPr/>
        </p:nvSpPr>
        <p:spPr>
          <a:xfrm>
            <a:off x="0" y="0"/>
            <a:ext cx="11955439" cy="777922"/>
          </a:xfrm>
          <a:prstGeom prst="snip1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Отличие </a:t>
            </a:r>
            <a:r>
              <a:rPr lang="ru-RU" sz="2800" b="1" dirty="0" smtClean="0">
                <a:solidFill>
                  <a:srgbClr val="00B0F0"/>
                </a:solidFill>
              </a:rPr>
              <a:t>государственного регулирования</a:t>
            </a:r>
            <a:r>
              <a:rPr lang="ru-RU" sz="2800" b="1" dirty="0" smtClean="0"/>
              <a:t> от </a:t>
            </a:r>
            <a:r>
              <a:rPr lang="ru-RU" sz="2800" b="1" dirty="0" smtClean="0">
                <a:solidFill>
                  <a:srgbClr val="FFFF00"/>
                </a:solidFill>
              </a:rPr>
              <a:t>саморегулирования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527343" y="4804012"/>
            <a:ext cx="2934269" cy="14330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Саморегулирование с добровольным членством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750543" y="4792636"/>
            <a:ext cx="2934269" cy="1444391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Саморегулирование с обязательным членством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5400000">
            <a:off x="7547213" y="4558352"/>
            <a:ext cx="300251" cy="163773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6200000" flipH="1">
            <a:off x="9546044" y="4550962"/>
            <a:ext cx="340906" cy="1924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042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5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  <a:p>
            <a:pPr algn="ctr">
              <a:buNone/>
            </a:pP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6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Валерий 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Мозолевский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>
              <a:buNone/>
            </a:pP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Генеральный директор Ассоциации «</a:t>
            </a:r>
            <a:r>
              <a:rPr lang="ru-RU" sz="20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Сахалинстрой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>
              <a:buNone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www.ssros.ru;</a:t>
            </a:r>
            <a:r>
              <a:rPr 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 </a:t>
            </a:r>
            <a:endParaRPr lang="en-U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 director@ssros.ru</a:t>
            </a:r>
            <a:r>
              <a:rPr lang="en-US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тел.: </a:t>
            </a:r>
            <a:r>
              <a:rPr lang="en-US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+7 9147556250</a:t>
            </a:r>
            <a:endParaRPr lang="ru-RU" sz="2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95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2481"/>
          </a:xfrm>
          <a:solidFill>
            <a:srgbClr val="FFFF00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+mn-lt"/>
                <a:cs typeface="Times New Roman" pitchFamily="18" charset="0"/>
              </a:rPr>
              <a:t>Постановление Конституционного Суда РФ № 12-П от 19.12.2005 г</a:t>
            </a: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01472" y="1719618"/>
            <a:ext cx="5699077" cy="4735772"/>
          </a:xfr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indent="36513">
              <a:buNone/>
            </a:pPr>
            <a:r>
              <a:rPr lang="ru-RU" dirty="0" smtClean="0"/>
              <a:t>СРО в сфере общественных отношений выполняют функции саморегулирования в интересах общества. </a:t>
            </a:r>
          </a:p>
          <a:p>
            <a:pPr indent="44450">
              <a:buNone/>
            </a:pPr>
            <a:r>
              <a:rPr lang="ru-RU" dirty="0" smtClean="0"/>
              <a:t>Возложение на СРО функции контроля за деятельностью своих членов в части соблюдения требований законодательства и установленных СРО правил профессиональной деятельности члена, </a:t>
            </a:r>
            <a:r>
              <a:rPr lang="ru-RU" b="1" dirty="0" smtClean="0"/>
              <a:t>является определенной модификацией контрольной деятельности государства.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6264322" y="1827897"/>
            <a:ext cx="5625251" cy="323542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ru-RU" sz="2600" dirty="0" smtClean="0"/>
              <a:t>Государство вправе устанавливать для всех граждан, желающих осуществлять публичную деятельность </a:t>
            </a:r>
            <a:r>
              <a:rPr lang="ru-RU" sz="2600" b="1" dirty="0" smtClean="0"/>
              <a:t>обязательные условия назначения на должность и пребывания в должности  </a:t>
            </a:r>
            <a:r>
              <a:rPr lang="ru-RU" sz="2600" dirty="0" smtClean="0"/>
              <a:t>(установление квалификационных и иных требований к руководителям СРО и их национальных объединений и согласование их кандидатур.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09684" y="232011"/>
            <a:ext cx="10836322" cy="174690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Указ Президента РФ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 23 июля 2003 года № 824 </a:t>
            </a:r>
            <a:b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«О мерах по проведению административной реформы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2003-2004 годах»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709684" y="1978917"/>
            <a:ext cx="10781731" cy="1678675"/>
          </a:xfrm>
          <a:prstGeom prst="snip1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>
              <a:lnSpc>
                <a:spcPct val="80000"/>
              </a:lnSpc>
              <a:buFont typeface="Arial" panose="020B0604020202020204" pitchFamily="34" charset="0"/>
              <a:buAutoNum type="arabicPeriod"/>
              <a:defRPr/>
            </a:pPr>
            <a:r>
              <a:rPr lang="ru-RU" dirty="0" smtClean="0"/>
              <a:t>Определить следующие приоритетные направления административной реформы в 2003-2004 годах:</a:t>
            </a:r>
          </a:p>
          <a:p>
            <a:pPr>
              <a:lnSpc>
                <a:spcPct val="80000"/>
              </a:lnSpc>
              <a:defRPr/>
            </a:pPr>
            <a:endParaRPr lang="ru-RU" dirty="0" smtClean="0"/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   ограничение вмешательства государства в экономическую деятельность субъектов предпринимательства, в том числе прекращение избыточного государственного регулирования;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ru-RU" dirty="0" smtClean="0"/>
              <a:t>   развитие системы </a:t>
            </a:r>
            <a:r>
              <a:rPr lang="ru-RU" dirty="0" err="1" smtClean="0"/>
              <a:t>саморегулируемых</a:t>
            </a:r>
            <a:r>
              <a:rPr lang="ru-RU" dirty="0" smtClean="0"/>
              <a:t> организаций в области экономики.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с одним вырезанным углом 5"/>
          <p:cNvSpPr/>
          <p:nvPr/>
        </p:nvSpPr>
        <p:spPr>
          <a:xfrm>
            <a:off x="709684" y="3657592"/>
            <a:ext cx="10781731" cy="2388357"/>
          </a:xfrm>
          <a:prstGeom prst="snip1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ru-RU" dirty="0" smtClean="0"/>
              <a:t>2. Правительству Российской Федерации: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   образовать комиссию по проведению административной реформы, предусмотрев участие в ней, в том числе, представителей Администрации Президента Российской Федерации, руководителей федеральных органов исполнительной власти, представителей органов исполнительной власти субъектов Российской Федерации, органов местного самоуправления;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ru-RU" dirty="0" smtClean="0"/>
              <a:t>  утвердить положение о комиссии по проведению административной реформы. </a:t>
            </a:r>
          </a:p>
          <a:p>
            <a:pPr algn="ctr"/>
            <a:endParaRPr lang="ru-RU" sz="1400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2956" y="1583140"/>
            <a:ext cx="5373700" cy="4790364"/>
          </a:xfrm>
        </p:spPr>
        <p:txBody>
          <a:bodyPr anchor="t">
            <a:normAutofit/>
          </a:bodyPr>
          <a:lstStyle/>
          <a:p>
            <a:r>
              <a:rPr lang="ru-RU" sz="4800" b="1" dirty="0" smtClean="0"/>
              <a:t>«</a:t>
            </a:r>
            <a:r>
              <a:rPr lang="ru-RU" sz="4800" dirty="0" smtClean="0"/>
              <a:t>Презумпция негосударственного регулирования</a:t>
            </a:r>
            <a:r>
              <a:rPr lang="ru-RU" sz="4800" b="1" dirty="0" smtClean="0"/>
              <a:t>»</a:t>
            </a:r>
            <a:r>
              <a:rPr lang="ru-RU" sz="4800" dirty="0" smtClean="0"/>
              <a:t> – основной принцип административной реформы</a:t>
            </a:r>
            <a:endParaRPr lang="ru-RU" sz="4800" dirty="0"/>
          </a:p>
        </p:txBody>
      </p:sp>
      <p:sp>
        <p:nvSpPr>
          <p:cNvPr id="4" name="TextBox 3"/>
          <p:cNvSpPr txBox="1"/>
          <p:nvPr/>
        </p:nvSpPr>
        <p:spPr>
          <a:xfrm>
            <a:off x="586853" y="204715"/>
            <a:ext cx="10590664" cy="1077218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Роль и место саморегулирования в административной реформе Российской Федерации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569527" y="1555844"/>
            <a:ext cx="6222139" cy="5049671"/>
          </a:xfrm>
          <a:prstGeom prst="snip1Rect">
            <a:avLst/>
          </a:prstGeom>
          <a:solidFill>
            <a:srgbClr val="000099"/>
          </a:solidFill>
          <a:ln>
            <a:solidFill>
              <a:srgbClr val="00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Развитие системы </a:t>
            </a:r>
            <a:r>
              <a:rPr lang="ru-RU" sz="3600" b="1" dirty="0" err="1" smtClean="0"/>
              <a:t>саморегулируемых</a:t>
            </a:r>
            <a:r>
              <a:rPr lang="ru-RU" sz="3600" b="1" dirty="0" smtClean="0"/>
              <a:t> организаций в области экономики </a:t>
            </a:r>
            <a:r>
              <a:rPr lang="ru-RU" sz="3600" dirty="0" smtClean="0"/>
              <a:t>– одно из пяти приоритетных направлений  административной реформы в Российской Федерации</a:t>
            </a:r>
            <a:endParaRPr lang="ru-RU" sz="36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110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45770" y="2622884"/>
            <a:ext cx="6677526" cy="3947249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3600" b="1" dirty="0" smtClean="0"/>
              <a:t>«Стадии практической реализации достигла лишь относительно небольшая часть мероприятий административной реформы. По ряду приоритетных направлений работы еще не начаты</a:t>
            </a:r>
            <a:r>
              <a:rPr lang="ru-RU" sz="3600" b="1" i="1" dirty="0" smtClean="0"/>
              <a:t>»</a:t>
            </a:r>
            <a:endParaRPr lang="ru-RU" sz="3600" b="1" i="1" dirty="0"/>
          </a:p>
        </p:txBody>
      </p:sp>
      <p:sp>
        <p:nvSpPr>
          <p:cNvPr id="5" name="Пятиугольник 4"/>
          <p:cNvSpPr/>
          <p:nvPr/>
        </p:nvSpPr>
        <p:spPr>
          <a:xfrm>
            <a:off x="838200" y="3200399"/>
            <a:ext cx="4239126" cy="2658979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Негативный результат по ряду приоритетных направлений административной реформы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01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5089357" y="2370221"/>
            <a:ext cx="6769770" cy="437949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3200" b="1" dirty="0" smtClean="0"/>
              <a:t>«Требует оптимизации взаимодействие федеральных органов исполнительной власти, их территориальных органов с органами исполнительной власти субъектов Российской Федерации, </a:t>
            </a:r>
            <a:r>
              <a:rPr lang="ru-RU" sz="3200" b="1" dirty="0" smtClean="0">
                <a:solidFill>
                  <a:srgbClr val="FF0000"/>
                </a:solidFill>
              </a:rPr>
              <a:t>а также взаимодействие органов исполнительной власти с гражданским обществом</a:t>
            </a:r>
            <a:r>
              <a:rPr lang="ru-RU" sz="3200" b="1" i="1" dirty="0" smtClean="0">
                <a:solidFill>
                  <a:srgbClr val="FF0000"/>
                </a:solidFill>
              </a:rPr>
              <a:t>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70221"/>
            <a:ext cx="4872789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Недостаточный результат на субъектном уровне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92241" y="3573378"/>
            <a:ext cx="4888833" cy="3019927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dirty="0" smtClean="0"/>
              <a:t>«В основном административная реформа затронула федеральный уровень исполнительной власти. На региональном уровне она реализуется лишь </a:t>
            </a:r>
            <a:r>
              <a:rPr lang="ru-RU" b="1" u="sng" dirty="0" smtClean="0"/>
              <a:t>в виде экспериментов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22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60717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bg1"/>
                </a:solidFill>
              </a:rPr>
              <a:t>Концепция административной реформы в Российской Федерации в 2006 – 2010 годах </a:t>
            </a:r>
            <a:br>
              <a:rPr lang="ru-RU" sz="4000" b="1" dirty="0" smtClean="0">
                <a:solidFill>
                  <a:schemeClr val="bg1"/>
                </a:solidFill>
              </a:rPr>
            </a:br>
            <a:r>
              <a:rPr lang="ru-RU" sz="2700" dirty="0" smtClean="0">
                <a:solidFill>
                  <a:schemeClr val="bg1"/>
                </a:solidFill>
              </a:rPr>
              <a:t>(одобрена распоряжением Правительства РФ от 25.10.2005 № 1789-р)</a:t>
            </a:r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49705" y="3031957"/>
            <a:ext cx="11209422" cy="372979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b="1" dirty="0" smtClean="0"/>
              <a:t>Необходимо обеспечить:</a:t>
            </a:r>
          </a:p>
          <a:p>
            <a:pPr marL="541338" indent="0">
              <a:buFont typeface="Arial" panose="020B0604020202020204" pitchFamily="34" charset="0"/>
              <a:buNone/>
            </a:pPr>
            <a:r>
              <a:rPr lang="ru-RU" sz="2400" dirty="0" smtClean="0"/>
              <a:t>разработку ключевых измеримых показателей эффективности и результативности деятельности органов исполнительной власти по основным направлениям их деятельности в соответствии со стратегическими целями государства;</a:t>
            </a:r>
          </a:p>
          <a:p>
            <a:pPr marL="541338" indent="0">
              <a:buFont typeface="Arial" panose="020B0604020202020204" pitchFamily="34" charset="0"/>
              <a:buNone/>
            </a:pPr>
            <a:r>
              <a:rPr lang="ru-RU" sz="2400" dirty="0"/>
              <a:t>в</a:t>
            </a:r>
            <a:r>
              <a:rPr lang="ru-RU" sz="2400" dirty="0" smtClean="0"/>
              <a:t>недрение технологий и процедур целеполагания, обеспечивающих привязку целей к конкретным исполнителям, выработку показателей, позволяющих адекватно оценить степень достижения поставленных целей и действия исполнителей, предпринимаемые для достижения этих целей</a:t>
            </a:r>
            <a:endParaRPr lang="ru-RU" sz="2400" dirty="0"/>
          </a:p>
        </p:txBody>
      </p:sp>
      <p:sp>
        <p:nvSpPr>
          <p:cNvPr id="6" name="Пятиугольник 5"/>
          <p:cNvSpPr/>
          <p:nvPr/>
        </p:nvSpPr>
        <p:spPr>
          <a:xfrm>
            <a:off x="216568" y="2310063"/>
            <a:ext cx="4872789" cy="902368"/>
          </a:xfrm>
          <a:prstGeom prst="homePlate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Оценка результатов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33249-9C4C-4259-B3E7-0CD73C535C0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446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1113</TotalTime>
  <Words>2274</Words>
  <Application>Microsoft Office PowerPoint</Application>
  <PresentationFormat>Широкоэкранный</PresentationFormat>
  <Paragraphs>265</Paragraphs>
  <Slides>30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Миссия саморегулирования определена В.В. Путиным в программной статье  «Демократия и качество государства»</vt:lpstr>
      <vt:lpstr>Презентация PowerPoint</vt:lpstr>
      <vt:lpstr>Постановление Конституционного Суда РФ № 12-П от 19.12.2005 г.</vt:lpstr>
      <vt:lpstr>Презентация PowerPoint</vt:lpstr>
      <vt:lpstr>«Презумпция негосударственного регулирования» – основной принцип административной реформы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Концепция административной реформы в Российской Федерации в 2006 – 2010 годах  (одобрена распоряжением Правительства РФ от 25.10.2005 № 1789-р)</vt:lpstr>
      <vt:lpstr>Презентация PowerPoint</vt:lpstr>
      <vt:lpstr>ПОСТРОЕНИЕ  СИСТЕМЫ САМОРЕГУЛИРУЕМЫХ  ОРГАНИЗАЦИЙ –  ЭТО  ОБЩЕГОСУДАРСТВЕННАЯ  ЗАДАЧА.</vt:lpstr>
      <vt:lpstr>Идея конкуренции в сфере регулирования  подобна бредовой идее одновременного существования нескольких конкурирующих парламентов в одном государстве.</vt:lpstr>
      <vt:lpstr>Основные отличия СРО от Некоммерческих организаций</vt:lpstr>
      <vt:lpstr>часть 1 статьи 1 ФЗ № 315-ФЗ</vt:lpstr>
      <vt:lpstr>часть 1 статьи 2 ФЗ № 315-ФЗ</vt:lpstr>
      <vt:lpstr>Стандарты СРО:</vt:lpstr>
      <vt:lpstr>Основные функции СРО (ст.6 ФЗ № 315-ФЗ)</vt:lpstr>
      <vt:lpstr>Основные функции СРО (ст.6 ФЗ № 315-ФЗ)</vt:lpstr>
      <vt:lpstr>Федеральный закон от 13.07.2015 № 246-ФЗ «О защите прав юридических лиц и индивидуальных предпринимателей при осуществлении государственного контроля (надзора) и муниципального контроля»</vt:lpstr>
      <vt:lpstr>Федеральный закон от 13.07.2015 № 246-ФЗ «О защите прав юридических лиц и индивидуальных предпринимателей при осуществлении государственного контроля (надзора) и муниципального контроля»</vt:lpstr>
      <vt:lpstr>Федеральный закон от 13.07.2015 № 246-ФЗ «О защите прав юридических лиц и индивидуальных предпринимателей при осуществлении государственного контроля (надзора) и муниципального контроля»</vt:lpstr>
      <vt:lpstr>О ранжировании членов СРО строителей на основе риск-ориентированного подхода</vt:lpstr>
      <vt:lpstr>Количество СРО в отраслях с обязательным членством (по РФ)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Кристина</dc:creator>
  <cp:lastModifiedBy>Кристина</cp:lastModifiedBy>
  <cp:revision>158</cp:revision>
  <cp:lastPrinted>2017-05-10T00:49:33Z</cp:lastPrinted>
  <dcterms:created xsi:type="dcterms:W3CDTF">2017-05-03T05:00:57Z</dcterms:created>
  <dcterms:modified xsi:type="dcterms:W3CDTF">2017-05-11T03:28:08Z</dcterms:modified>
</cp:coreProperties>
</file>