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52" r:id="rId2"/>
    <p:sldId id="359" r:id="rId3"/>
    <p:sldId id="360" r:id="rId4"/>
    <p:sldId id="354" r:id="rId5"/>
    <p:sldId id="362" r:id="rId6"/>
    <p:sldId id="366" r:id="rId7"/>
    <p:sldId id="349" r:id="rId8"/>
    <p:sldId id="363" r:id="rId9"/>
    <p:sldId id="364" r:id="rId10"/>
    <p:sldId id="365" r:id="rId11"/>
    <p:sldId id="361" r:id="rId12"/>
  </p:sldIdLst>
  <p:sldSz cx="12192000" cy="6858000"/>
  <p:notesSz cx="6797675"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660"/>
  </p:normalViewPr>
  <p:slideViewPr>
    <p:cSldViewPr snapToGrid="0">
      <p:cViewPr varScale="1">
        <p:scale>
          <a:sx n="86" d="100"/>
          <a:sy n="86" d="100"/>
        </p:scale>
        <p:origin x="33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BCEFCC-CAEE-435C-A7C0-0D48BB43ABC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F5F88A73-82F6-4C50-9F5F-4BA7763C9F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E03B1736-BB14-4B22-BB58-D91DB4759116}"/>
              </a:ext>
            </a:extLst>
          </p:cNvPr>
          <p:cNvSpPr>
            <a:spLocks noGrp="1"/>
          </p:cNvSpPr>
          <p:nvPr>
            <p:ph type="dt" sz="half" idx="10"/>
          </p:nvPr>
        </p:nvSpPr>
        <p:spPr/>
        <p:txBody>
          <a:bodyPr/>
          <a:lstStyle/>
          <a:p>
            <a:fld id="{26E66C8B-9ED2-412F-87C6-A12B0E316A9E}"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A2264D7E-6CFB-4DA0-BE41-254A1AE414EF}"/>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A4903A36-2ABD-4D73-88E8-6ECF4F82A54F}"/>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1172354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A5315BD-1B9A-4E8E-8007-C838FDC1E060}"/>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EAE45DA8-A79E-4D54-A92F-DD82DA5D37D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38A68FC-729F-4ECC-9076-A9DBAA8FB58D}"/>
              </a:ext>
            </a:extLst>
          </p:cNvPr>
          <p:cNvSpPr>
            <a:spLocks noGrp="1"/>
          </p:cNvSpPr>
          <p:nvPr>
            <p:ph type="dt" sz="half" idx="10"/>
          </p:nvPr>
        </p:nvSpPr>
        <p:spPr/>
        <p:txBody>
          <a:bodyPr/>
          <a:lstStyle/>
          <a:p>
            <a:fld id="{2FECE455-4E61-401A-A873-721F2D96DCC1}"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75F2CBF8-9227-44A3-B6E9-37055E1374C1}"/>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69720D8F-8E8F-46BF-A4DB-5C9774091C24}"/>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251235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9DE27BB-0B53-49E8-A33F-74FCBBC703D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55C74AE2-26D2-4D85-9D13-9D7587B5CCA3}"/>
              </a:ext>
            </a:extLst>
          </p:cNvPr>
          <p:cNvSpPr>
            <a:spLocks noGrp="1"/>
          </p:cNvSpPr>
          <p:nvPr>
            <p:ph type="dt" sz="half" idx="10"/>
          </p:nvPr>
        </p:nvSpPr>
        <p:spPr/>
        <p:txBody>
          <a:bodyPr/>
          <a:lstStyle/>
          <a:p>
            <a:fld id="{10C296D1-62CE-4F63-924C-B47AD8E80706}" type="datetime1">
              <a:rPr lang="ru-RU" smtClean="0"/>
              <a:t>05.05.2022</a:t>
            </a:fld>
            <a:endParaRPr lang="ru-RU" dirty="0"/>
          </a:p>
        </p:txBody>
      </p:sp>
      <p:sp>
        <p:nvSpPr>
          <p:cNvPr id="4" name="Нижний колонтитул 3">
            <a:extLst>
              <a:ext uri="{FF2B5EF4-FFF2-40B4-BE49-F238E27FC236}">
                <a16:creationId xmlns:a16="http://schemas.microsoft.com/office/drawing/2014/main" id="{9878E3E6-BA51-4BA2-BF0C-9F97F5741F16}"/>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B4C7CB6B-6D52-4BD7-82F0-A12B0101CFA3}"/>
              </a:ext>
            </a:extLst>
          </p:cNvPr>
          <p:cNvSpPr>
            <a:spLocks noGrp="1"/>
          </p:cNvSpPr>
          <p:nvPr>
            <p:ph type="sldNum" sz="quarter" idx="12"/>
          </p:nvPr>
        </p:nvSpPr>
        <p:spPr/>
        <p:txBody>
          <a:bodyPr/>
          <a:lstStyle/>
          <a:p>
            <a:fld id="{52F403E6-0BCB-42BF-A3D3-19AAB27D5AB6}" type="slidenum">
              <a:rPr lang="ru-RU" smtClean="0"/>
              <a:t>‹#›</a:t>
            </a:fld>
            <a:endParaRPr lang="ru-RU" dirty="0"/>
          </a:p>
        </p:txBody>
      </p:sp>
      <p:pic>
        <p:nvPicPr>
          <p:cNvPr id="7" name="Рисунок 6">
            <a:extLst>
              <a:ext uri="{FF2B5EF4-FFF2-40B4-BE49-F238E27FC236}">
                <a16:creationId xmlns:a16="http://schemas.microsoft.com/office/drawing/2014/main" id="{856B1265-D963-45FD-BEF2-B7C0E55DDE3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7"/>
          <a:stretch/>
        </p:blipFill>
        <p:spPr>
          <a:xfrm>
            <a:off x="0" y="0"/>
            <a:ext cx="10424202" cy="6858000"/>
          </a:xfrm>
          <a:prstGeom prst="rect">
            <a:avLst/>
          </a:prstGeom>
        </p:spPr>
      </p:pic>
      <p:sp>
        <p:nvSpPr>
          <p:cNvPr id="9" name="Прямоугольник 8">
            <a:extLst>
              <a:ext uri="{FF2B5EF4-FFF2-40B4-BE49-F238E27FC236}">
                <a16:creationId xmlns:a16="http://schemas.microsoft.com/office/drawing/2014/main" id="{7006A763-8E71-4F65-A55E-28871905F7A1}"/>
              </a:ext>
            </a:extLst>
          </p:cNvPr>
          <p:cNvSpPr/>
          <p:nvPr userDrawn="1"/>
        </p:nvSpPr>
        <p:spPr>
          <a:xfrm>
            <a:off x="0" y="0"/>
            <a:ext cx="12192000" cy="685800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148874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bg>
      <p:bgPr>
        <a:solidFill>
          <a:schemeClr val="bg1"/>
        </a:solidFill>
        <a:effectLst/>
      </p:bgPr>
    </p:bg>
    <p:spTree>
      <p:nvGrpSpPr>
        <p:cNvPr id="1" name=""/>
        <p:cNvGrpSpPr/>
        <p:nvPr/>
      </p:nvGrpSpPr>
      <p:grpSpPr>
        <a:xfrm>
          <a:off x="0" y="0"/>
          <a:ext cx="0" cy="0"/>
          <a:chOff x="0" y="0"/>
          <a:chExt cx="0" cy="0"/>
        </a:xfrm>
      </p:grpSpPr>
      <p:sp>
        <p:nvSpPr>
          <p:cNvPr id="3" name="Дата 2">
            <a:extLst>
              <a:ext uri="{FF2B5EF4-FFF2-40B4-BE49-F238E27FC236}">
                <a16:creationId xmlns:a16="http://schemas.microsoft.com/office/drawing/2014/main" id="{55C74AE2-26D2-4D85-9D13-9D7587B5CCA3}"/>
              </a:ext>
            </a:extLst>
          </p:cNvPr>
          <p:cNvSpPr>
            <a:spLocks noGrp="1"/>
          </p:cNvSpPr>
          <p:nvPr>
            <p:ph type="dt" sz="half" idx="10"/>
          </p:nvPr>
        </p:nvSpPr>
        <p:spPr/>
        <p:txBody>
          <a:bodyPr/>
          <a:lstStyle/>
          <a:p>
            <a:fld id="{10C296D1-62CE-4F63-924C-B47AD8E80706}" type="datetime1">
              <a:rPr lang="ru-RU" smtClean="0"/>
              <a:t>05.05.2022</a:t>
            </a:fld>
            <a:endParaRPr lang="ru-RU" dirty="0"/>
          </a:p>
        </p:txBody>
      </p:sp>
      <p:sp>
        <p:nvSpPr>
          <p:cNvPr id="4" name="Нижний колонтитул 3">
            <a:extLst>
              <a:ext uri="{FF2B5EF4-FFF2-40B4-BE49-F238E27FC236}">
                <a16:creationId xmlns:a16="http://schemas.microsoft.com/office/drawing/2014/main" id="{9878E3E6-BA51-4BA2-BF0C-9F97F5741F16}"/>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B4C7CB6B-6D52-4BD7-82F0-A12B0101CFA3}"/>
              </a:ext>
            </a:extLst>
          </p:cNvPr>
          <p:cNvSpPr>
            <a:spLocks noGrp="1"/>
          </p:cNvSpPr>
          <p:nvPr>
            <p:ph type="sldNum" sz="quarter" idx="12"/>
          </p:nvPr>
        </p:nvSpPr>
        <p:spPr/>
        <p:txBody>
          <a:bodyPr/>
          <a:lstStyle/>
          <a:p>
            <a:fld id="{52F403E6-0BCB-42BF-A3D3-19AAB27D5AB6}" type="slidenum">
              <a:rPr lang="ru-RU" smtClean="0"/>
              <a:t>‹#›</a:t>
            </a:fld>
            <a:endParaRPr lang="ru-RU" dirty="0"/>
          </a:p>
        </p:txBody>
      </p:sp>
      <p:pic>
        <p:nvPicPr>
          <p:cNvPr id="7" name="Рисунок 6">
            <a:extLst>
              <a:ext uri="{FF2B5EF4-FFF2-40B4-BE49-F238E27FC236}">
                <a16:creationId xmlns:a16="http://schemas.microsoft.com/office/drawing/2014/main" id="{856B1265-D963-45FD-BEF2-B7C0E55DDE3B}"/>
              </a:ext>
            </a:extLst>
          </p:cNvPr>
          <p:cNvPicPr>
            <a:picLocks noChangeAspect="1"/>
          </p:cNvPicPr>
          <p:nvPr userDrawn="1"/>
        </p:nvPicPr>
        <p:blipFill rotWithShape="1">
          <a:blip r:embed="rId2">
            <a:duotone>
              <a:prstClr val="black"/>
              <a:schemeClr val="bg1">
                <a:tint val="45000"/>
                <a:satMod val="400000"/>
              </a:schemeClr>
            </a:duotone>
            <a:extLst>
              <a:ext uri="{BEBA8EAE-BF5A-486C-A8C5-ECC9F3942E4B}">
                <a14:imgProps xmlns:a14="http://schemas.microsoft.com/office/drawing/2010/main">
                  <a14:imgLayer r:embed="rId3">
                    <a14:imgEffect>
                      <a14:colorTemperature colorTemp="1500"/>
                    </a14:imgEffect>
                    <a14:imgEffect>
                      <a14:saturation sat="0"/>
                    </a14:imgEffect>
                    <a14:imgEffect>
                      <a14:brightnessContrast bright="40000" contrast="-20000"/>
                    </a14:imgEffect>
                  </a14:imgLayer>
                </a14:imgProps>
              </a:ext>
              <a:ext uri="{28A0092B-C50C-407E-A947-70E740481C1C}">
                <a14:useLocalDpi xmlns:a14="http://schemas.microsoft.com/office/drawing/2010/main" val="0"/>
              </a:ext>
            </a:extLst>
          </a:blip>
          <a:srcRect l="12307"/>
          <a:stretch/>
        </p:blipFill>
        <p:spPr>
          <a:xfrm>
            <a:off x="0" y="0"/>
            <a:ext cx="10424202" cy="6858000"/>
          </a:xfrm>
          <a:prstGeom prst="rect">
            <a:avLst/>
          </a:prstGeom>
        </p:spPr>
      </p:pic>
      <p:sp>
        <p:nvSpPr>
          <p:cNvPr id="9" name="Прямоугольник 8">
            <a:extLst>
              <a:ext uri="{FF2B5EF4-FFF2-40B4-BE49-F238E27FC236}">
                <a16:creationId xmlns:a16="http://schemas.microsoft.com/office/drawing/2014/main" id="{7006A763-8E71-4F65-A55E-28871905F7A1}"/>
              </a:ext>
            </a:extLst>
          </p:cNvPr>
          <p:cNvSpPr/>
          <p:nvPr userDrawn="1"/>
        </p:nvSpPr>
        <p:spPr>
          <a:xfrm>
            <a:off x="0" y="0"/>
            <a:ext cx="12192000" cy="6858000"/>
          </a:xfrm>
          <a:prstGeom prst="rect">
            <a:avLst/>
          </a:prstGeom>
          <a:solidFill>
            <a:schemeClr val="accent2">
              <a:lumMod val="20000"/>
              <a:lumOff val="8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Tree>
    <p:extLst>
      <p:ext uri="{BB962C8B-B14F-4D97-AF65-F5344CB8AC3E}">
        <p14:creationId xmlns:p14="http://schemas.microsoft.com/office/powerpoint/2010/main" val="29238841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13BF6C86-23C8-4DD8-A281-A666662B1954}"/>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DA90090C-BE22-47EA-B288-CBCB487D9BC1}"/>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D704973-EAD7-45DF-9631-96FDBA00CD29}"/>
              </a:ext>
            </a:extLst>
          </p:cNvPr>
          <p:cNvSpPr>
            <a:spLocks noGrp="1"/>
          </p:cNvSpPr>
          <p:nvPr>
            <p:ph type="dt" sz="half" idx="10"/>
          </p:nvPr>
        </p:nvSpPr>
        <p:spPr/>
        <p:txBody>
          <a:bodyPr/>
          <a:lstStyle/>
          <a:p>
            <a:fld id="{7C773D1F-BD9B-479E-A6CD-B13C19750DC7}"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832DEB1C-8A57-465C-BC27-BFF5C35BCA00}"/>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421A274A-F135-4212-8BF3-1A2ABF6E48B3}"/>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394560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5CA3DB-BC43-4522-A3C0-7EC4D5CE92B9}"/>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27CA752-8404-41F3-A38A-C2390608335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DDDDA60-0959-4DBF-ADCD-B016578596C4}"/>
              </a:ext>
            </a:extLst>
          </p:cNvPr>
          <p:cNvSpPr>
            <a:spLocks noGrp="1"/>
          </p:cNvSpPr>
          <p:nvPr>
            <p:ph type="dt" sz="half" idx="10"/>
          </p:nvPr>
        </p:nvSpPr>
        <p:spPr/>
        <p:txBody>
          <a:bodyPr/>
          <a:lstStyle/>
          <a:p>
            <a:fld id="{69E31F15-F3A9-4A31-ABBF-62BC0CA5A7B6}"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BE5685C9-63AC-4E6A-A060-098C5219FBAC}"/>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3BEAB708-4B04-4C2F-A4C4-9AC57BFEB5C9}"/>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228872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C2F63A-F5EB-494A-A550-3822D4C8B42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6E15900-619D-41E9-A90F-7A754E6483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14525242-298A-4017-B5DC-0F1760819943}"/>
              </a:ext>
            </a:extLst>
          </p:cNvPr>
          <p:cNvSpPr>
            <a:spLocks noGrp="1"/>
          </p:cNvSpPr>
          <p:nvPr>
            <p:ph type="dt" sz="half" idx="10"/>
          </p:nvPr>
        </p:nvSpPr>
        <p:spPr/>
        <p:txBody>
          <a:bodyPr/>
          <a:lstStyle/>
          <a:p>
            <a:fld id="{1A0ACB5D-46E1-4CE2-90B7-1CB508BE7016}"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E0F988C2-3D4D-4558-82EC-7134763B5C44}"/>
              </a:ext>
            </a:extLst>
          </p:cNvPr>
          <p:cNvSpPr>
            <a:spLocks noGrp="1"/>
          </p:cNvSpPr>
          <p:nvPr>
            <p:ph type="ftr" sz="quarter" idx="11"/>
          </p:nvPr>
        </p:nvSpPr>
        <p:spPr/>
        <p:txBody>
          <a:bodyPr/>
          <a:lstStyle/>
          <a:p>
            <a:endParaRPr lang="ru-RU" dirty="0"/>
          </a:p>
        </p:txBody>
      </p:sp>
      <p:sp>
        <p:nvSpPr>
          <p:cNvPr id="6" name="Номер слайда 5">
            <a:extLst>
              <a:ext uri="{FF2B5EF4-FFF2-40B4-BE49-F238E27FC236}">
                <a16:creationId xmlns:a16="http://schemas.microsoft.com/office/drawing/2014/main" id="{B34C3301-60CE-4467-8CC0-1B2B968011CE}"/>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4205057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31CDB4B-EC66-42EB-93C6-4915B9C564F6}"/>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C12908B-DBCA-4839-946C-ECC86649F29F}"/>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C26FA36C-5FCA-4F17-BE8D-E56A9EC2C69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B4304E54-7FD1-4B71-A6B7-5581D1983E26}"/>
              </a:ext>
            </a:extLst>
          </p:cNvPr>
          <p:cNvSpPr>
            <a:spLocks noGrp="1"/>
          </p:cNvSpPr>
          <p:nvPr>
            <p:ph type="dt" sz="half" idx="10"/>
          </p:nvPr>
        </p:nvSpPr>
        <p:spPr/>
        <p:txBody>
          <a:bodyPr/>
          <a:lstStyle/>
          <a:p>
            <a:fld id="{8CBCC605-EF05-40B4-926B-F34B88AAF306}" type="datetime1">
              <a:rPr lang="ru-RU" smtClean="0"/>
              <a:t>05.05.2022</a:t>
            </a:fld>
            <a:endParaRPr lang="ru-RU" dirty="0"/>
          </a:p>
        </p:txBody>
      </p:sp>
      <p:sp>
        <p:nvSpPr>
          <p:cNvPr id="6" name="Нижний колонтитул 5">
            <a:extLst>
              <a:ext uri="{FF2B5EF4-FFF2-40B4-BE49-F238E27FC236}">
                <a16:creationId xmlns:a16="http://schemas.microsoft.com/office/drawing/2014/main" id="{802E2D56-886C-47DE-889C-2F6A3FF2428D}"/>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7C8FC60D-D811-49CC-BC9F-DD84AF1C3632}"/>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148454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EC5EB5E-DC07-4848-B294-91DB3095D39D}"/>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7F356152-6D5F-4DE7-BAD8-FA5BDF3976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04A2A3D-2F77-43F6-AF31-D6D8260B07B0}"/>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30E0E76E-BF79-4970-AB39-00ACAFFBE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77008CC2-1E54-4FDF-AB6D-9A0E87FC40F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440C8D55-5719-46A7-A961-DED3032F4A3E}"/>
              </a:ext>
            </a:extLst>
          </p:cNvPr>
          <p:cNvSpPr>
            <a:spLocks noGrp="1"/>
          </p:cNvSpPr>
          <p:nvPr>
            <p:ph type="dt" sz="half" idx="10"/>
          </p:nvPr>
        </p:nvSpPr>
        <p:spPr/>
        <p:txBody>
          <a:bodyPr/>
          <a:lstStyle/>
          <a:p>
            <a:fld id="{333C99F9-8FE6-4B97-A4E3-20AFA91D6911}" type="datetime1">
              <a:rPr lang="ru-RU" smtClean="0"/>
              <a:t>05.05.2022</a:t>
            </a:fld>
            <a:endParaRPr lang="ru-RU" dirty="0"/>
          </a:p>
        </p:txBody>
      </p:sp>
      <p:sp>
        <p:nvSpPr>
          <p:cNvPr id="8" name="Нижний колонтитул 7">
            <a:extLst>
              <a:ext uri="{FF2B5EF4-FFF2-40B4-BE49-F238E27FC236}">
                <a16:creationId xmlns:a16="http://schemas.microsoft.com/office/drawing/2014/main" id="{83C6140E-0615-4756-820B-DB278062F1B2}"/>
              </a:ext>
            </a:extLst>
          </p:cNvPr>
          <p:cNvSpPr>
            <a:spLocks noGrp="1"/>
          </p:cNvSpPr>
          <p:nvPr>
            <p:ph type="ftr" sz="quarter" idx="11"/>
          </p:nvPr>
        </p:nvSpPr>
        <p:spPr/>
        <p:txBody>
          <a:bodyPr/>
          <a:lstStyle/>
          <a:p>
            <a:endParaRPr lang="ru-RU" dirty="0"/>
          </a:p>
        </p:txBody>
      </p:sp>
      <p:sp>
        <p:nvSpPr>
          <p:cNvPr id="9" name="Номер слайда 8">
            <a:extLst>
              <a:ext uri="{FF2B5EF4-FFF2-40B4-BE49-F238E27FC236}">
                <a16:creationId xmlns:a16="http://schemas.microsoft.com/office/drawing/2014/main" id="{B6B5B41D-E618-43C7-909C-523091F12E85}"/>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1592210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708B64C-1D65-4749-B220-403F83863FD3}"/>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8F26900D-E5D5-456C-B057-260BE36D46A8}"/>
              </a:ext>
            </a:extLst>
          </p:cNvPr>
          <p:cNvSpPr>
            <a:spLocks noGrp="1"/>
          </p:cNvSpPr>
          <p:nvPr>
            <p:ph type="dt" sz="half" idx="10"/>
          </p:nvPr>
        </p:nvSpPr>
        <p:spPr/>
        <p:txBody>
          <a:bodyPr/>
          <a:lstStyle/>
          <a:p>
            <a:fld id="{D2566D9D-E50A-47D5-94D0-32351E1F581A}" type="datetime1">
              <a:rPr lang="ru-RU" smtClean="0"/>
              <a:t>05.05.2022</a:t>
            </a:fld>
            <a:endParaRPr lang="ru-RU" dirty="0"/>
          </a:p>
        </p:txBody>
      </p:sp>
      <p:sp>
        <p:nvSpPr>
          <p:cNvPr id="4" name="Нижний колонтитул 3">
            <a:extLst>
              <a:ext uri="{FF2B5EF4-FFF2-40B4-BE49-F238E27FC236}">
                <a16:creationId xmlns:a16="http://schemas.microsoft.com/office/drawing/2014/main" id="{9D7CE0A7-44F1-4E63-B54E-36471BF95677}"/>
              </a:ext>
            </a:extLst>
          </p:cNvPr>
          <p:cNvSpPr>
            <a:spLocks noGrp="1"/>
          </p:cNvSpPr>
          <p:nvPr>
            <p:ph type="ftr" sz="quarter" idx="11"/>
          </p:nvPr>
        </p:nvSpPr>
        <p:spPr/>
        <p:txBody>
          <a:bodyPr/>
          <a:lstStyle/>
          <a:p>
            <a:endParaRPr lang="ru-RU" dirty="0"/>
          </a:p>
        </p:txBody>
      </p:sp>
      <p:sp>
        <p:nvSpPr>
          <p:cNvPr id="5" name="Номер слайда 4">
            <a:extLst>
              <a:ext uri="{FF2B5EF4-FFF2-40B4-BE49-F238E27FC236}">
                <a16:creationId xmlns:a16="http://schemas.microsoft.com/office/drawing/2014/main" id="{0044D35B-1370-4578-A298-F0864439859B}"/>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6834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D491B98-6594-4743-8C07-DE7723188885}"/>
              </a:ext>
            </a:extLst>
          </p:cNvPr>
          <p:cNvSpPr>
            <a:spLocks noGrp="1"/>
          </p:cNvSpPr>
          <p:nvPr>
            <p:ph type="dt" sz="half" idx="10"/>
          </p:nvPr>
        </p:nvSpPr>
        <p:spPr/>
        <p:txBody>
          <a:bodyPr/>
          <a:lstStyle/>
          <a:p>
            <a:fld id="{19C8C159-112C-4B27-9F3F-B41CB659C8FB}" type="datetime1">
              <a:rPr lang="ru-RU" smtClean="0"/>
              <a:t>05.05.2022</a:t>
            </a:fld>
            <a:endParaRPr lang="ru-RU" dirty="0"/>
          </a:p>
        </p:txBody>
      </p:sp>
      <p:sp>
        <p:nvSpPr>
          <p:cNvPr id="3" name="Нижний колонтитул 2">
            <a:extLst>
              <a:ext uri="{FF2B5EF4-FFF2-40B4-BE49-F238E27FC236}">
                <a16:creationId xmlns:a16="http://schemas.microsoft.com/office/drawing/2014/main" id="{2FDDDBC5-D4F2-4214-B654-A4B4A02A4C7B}"/>
              </a:ext>
            </a:extLst>
          </p:cNvPr>
          <p:cNvSpPr>
            <a:spLocks noGrp="1"/>
          </p:cNvSpPr>
          <p:nvPr>
            <p:ph type="ftr" sz="quarter" idx="11"/>
          </p:nvPr>
        </p:nvSpPr>
        <p:spPr/>
        <p:txBody>
          <a:bodyPr/>
          <a:lstStyle/>
          <a:p>
            <a:endParaRPr lang="ru-RU" dirty="0"/>
          </a:p>
        </p:txBody>
      </p:sp>
      <p:sp>
        <p:nvSpPr>
          <p:cNvPr id="4" name="Номер слайда 3">
            <a:extLst>
              <a:ext uri="{FF2B5EF4-FFF2-40B4-BE49-F238E27FC236}">
                <a16:creationId xmlns:a16="http://schemas.microsoft.com/office/drawing/2014/main" id="{5AAD4628-FCA2-4D5F-BF14-8093BBB1F5F5}"/>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347453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E402803-E583-4DC3-B182-BF60787A6A3F}"/>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A3F86B5F-C26B-4686-86DB-C9F973F727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784A14EA-BCE1-4C91-BE6D-6908DF1565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E97597C-DF5E-4706-BA9F-205F78139F5F}"/>
              </a:ext>
            </a:extLst>
          </p:cNvPr>
          <p:cNvSpPr>
            <a:spLocks noGrp="1"/>
          </p:cNvSpPr>
          <p:nvPr>
            <p:ph type="dt" sz="half" idx="10"/>
          </p:nvPr>
        </p:nvSpPr>
        <p:spPr/>
        <p:txBody>
          <a:bodyPr/>
          <a:lstStyle/>
          <a:p>
            <a:fld id="{98B2BF76-2934-4BD6-B70D-B1D84FE7C286}" type="datetime1">
              <a:rPr lang="ru-RU" smtClean="0"/>
              <a:t>05.05.2022</a:t>
            </a:fld>
            <a:endParaRPr lang="ru-RU" dirty="0"/>
          </a:p>
        </p:txBody>
      </p:sp>
      <p:sp>
        <p:nvSpPr>
          <p:cNvPr id="6" name="Нижний колонтитул 5">
            <a:extLst>
              <a:ext uri="{FF2B5EF4-FFF2-40B4-BE49-F238E27FC236}">
                <a16:creationId xmlns:a16="http://schemas.microsoft.com/office/drawing/2014/main" id="{9D80941E-3A5C-4761-8BC1-D45132F839E8}"/>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66E6026D-2676-43FB-901B-182705A743A5}"/>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2967506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A29FBE-2C79-4BF0-86BC-551F35AED343}"/>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9BF727A1-1DEE-4032-A3C1-5F467BBB7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a:extLst>
              <a:ext uri="{FF2B5EF4-FFF2-40B4-BE49-F238E27FC236}">
                <a16:creationId xmlns:a16="http://schemas.microsoft.com/office/drawing/2014/main" id="{10AA0039-6815-499E-95A1-2EF549E496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E0AC5CDA-32A8-4542-A4F8-06A21FED2765}"/>
              </a:ext>
            </a:extLst>
          </p:cNvPr>
          <p:cNvSpPr>
            <a:spLocks noGrp="1"/>
          </p:cNvSpPr>
          <p:nvPr>
            <p:ph type="dt" sz="half" idx="10"/>
          </p:nvPr>
        </p:nvSpPr>
        <p:spPr/>
        <p:txBody>
          <a:bodyPr/>
          <a:lstStyle/>
          <a:p>
            <a:fld id="{4FCC133A-7C42-4180-B8EA-A85069CBB77F}" type="datetime1">
              <a:rPr lang="ru-RU" smtClean="0"/>
              <a:t>05.05.2022</a:t>
            </a:fld>
            <a:endParaRPr lang="ru-RU" dirty="0"/>
          </a:p>
        </p:txBody>
      </p:sp>
      <p:sp>
        <p:nvSpPr>
          <p:cNvPr id="6" name="Нижний колонтитул 5">
            <a:extLst>
              <a:ext uri="{FF2B5EF4-FFF2-40B4-BE49-F238E27FC236}">
                <a16:creationId xmlns:a16="http://schemas.microsoft.com/office/drawing/2014/main" id="{7343A7D4-D6A3-453B-9BD2-38F149236662}"/>
              </a:ext>
            </a:extLst>
          </p:cNvPr>
          <p:cNvSpPr>
            <a:spLocks noGrp="1"/>
          </p:cNvSpPr>
          <p:nvPr>
            <p:ph type="ftr" sz="quarter" idx="11"/>
          </p:nvPr>
        </p:nvSpPr>
        <p:spPr/>
        <p:txBody>
          <a:bodyPr/>
          <a:lstStyle/>
          <a:p>
            <a:endParaRPr lang="ru-RU" dirty="0"/>
          </a:p>
        </p:txBody>
      </p:sp>
      <p:sp>
        <p:nvSpPr>
          <p:cNvPr id="7" name="Номер слайда 6">
            <a:extLst>
              <a:ext uri="{FF2B5EF4-FFF2-40B4-BE49-F238E27FC236}">
                <a16:creationId xmlns:a16="http://schemas.microsoft.com/office/drawing/2014/main" id="{9BD1DB34-7F18-4BC4-A17A-7DA47D37B5DF}"/>
              </a:ext>
            </a:extLst>
          </p:cNvPr>
          <p:cNvSpPr>
            <a:spLocks noGrp="1"/>
          </p:cNvSpPr>
          <p:nvPr>
            <p:ph type="sldNum" sz="quarter" idx="12"/>
          </p:nvPr>
        </p:nvSpPr>
        <p:spPr/>
        <p:txBody>
          <a:bodyPr/>
          <a:lstStyle/>
          <a:p>
            <a:fld id="{52F403E6-0BCB-42BF-A3D3-19AAB27D5AB6}" type="slidenum">
              <a:rPr lang="ru-RU" smtClean="0"/>
              <a:t>‹#›</a:t>
            </a:fld>
            <a:endParaRPr lang="ru-RU" dirty="0"/>
          </a:p>
        </p:txBody>
      </p:sp>
    </p:spTree>
    <p:extLst>
      <p:ext uri="{BB962C8B-B14F-4D97-AF65-F5344CB8AC3E}">
        <p14:creationId xmlns:p14="http://schemas.microsoft.com/office/powerpoint/2010/main" val="1438717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6F57C53-3EC6-4A6C-B9C0-3B71709680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7DC254D2-6CE8-4258-BA6D-4C61B39761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144BC188-A5EA-464F-8B59-78E340A534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7EF47-2646-44BD-BBC9-C0E5BA08EDBF}" type="datetime1">
              <a:rPr lang="ru-RU" smtClean="0"/>
              <a:t>05.05.2022</a:t>
            </a:fld>
            <a:endParaRPr lang="ru-RU" dirty="0"/>
          </a:p>
        </p:txBody>
      </p:sp>
      <p:sp>
        <p:nvSpPr>
          <p:cNvPr id="5" name="Нижний колонтитул 4">
            <a:extLst>
              <a:ext uri="{FF2B5EF4-FFF2-40B4-BE49-F238E27FC236}">
                <a16:creationId xmlns:a16="http://schemas.microsoft.com/office/drawing/2014/main" id="{32A0144D-0C0A-4E85-950F-C16D07FBF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a:extLst>
              <a:ext uri="{FF2B5EF4-FFF2-40B4-BE49-F238E27FC236}">
                <a16:creationId xmlns:a16="http://schemas.microsoft.com/office/drawing/2014/main" id="{001B9415-E4AC-4D0F-B3C0-C130CB318D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F403E6-0BCB-42BF-A3D3-19AAB27D5AB6}" type="slidenum">
              <a:rPr lang="ru-RU" smtClean="0"/>
              <a:t>‹#›</a:t>
            </a:fld>
            <a:endParaRPr lang="ru-RU" dirty="0"/>
          </a:p>
        </p:txBody>
      </p:sp>
    </p:spTree>
    <p:extLst>
      <p:ext uri="{BB962C8B-B14F-4D97-AF65-F5344CB8AC3E}">
        <p14:creationId xmlns:p14="http://schemas.microsoft.com/office/powerpoint/2010/main" val="19973858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consultantplus://offline/ref=2A883C9D9CD34CB52CA46B1F91C2491D0FD7CD5A9AC5165A6D7EE63B1351CC162B24B892474BA4E837365E0E06356ED1D3B77F0C1E713051l4b3W" TargetMode="Externa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335F1FCB-219A-4E5B-A786-B0767B8FFA59}"/>
              </a:ext>
            </a:extLst>
          </p:cNvPr>
          <p:cNvSpPr>
            <a:spLocks noGrp="1"/>
          </p:cNvSpPr>
          <p:nvPr>
            <p:ph type="sldNum" sz="quarter" idx="12"/>
          </p:nvPr>
        </p:nvSpPr>
        <p:spPr/>
        <p:txBody>
          <a:bodyPr/>
          <a:lstStyle/>
          <a:p>
            <a:fld id="{52F403E6-0BCB-42BF-A3D3-19AAB27D5AB6}" type="slidenum">
              <a:rPr lang="ru-RU" smtClean="0"/>
              <a:t>1</a:t>
            </a:fld>
            <a:endParaRPr lang="ru-RU" dirty="0"/>
          </a:p>
        </p:txBody>
      </p:sp>
      <p:sp>
        <p:nvSpPr>
          <p:cNvPr id="4" name="Заголовок 3">
            <a:extLst>
              <a:ext uri="{FF2B5EF4-FFF2-40B4-BE49-F238E27FC236}">
                <a16:creationId xmlns:a16="http://schemas.microsoft.com/office/drawing/2014/main" id="{873CF803-7378-4F39-B650-327A1F1DBFC8}"/>
              </a:ext>
            </a:extLst>
          </p:cNvPr>
          <p:cNvSpPr txBox="1">
            <a:spLocks/>
          </p:cNvSpPr>
          <p:nvPr/>
        </p:nvSpPr>
        <p:spPr>
          <a:xfrm rot="10800000" flipH="1" flipV="1">
            <a:off x="516612" y="-59086"/>
            <a:ext cx="10515600" cy="4258602"/>
          </a:xfrm>
          <a:prstGeom prst="rect">
            <a:avLst/>
          </a:prstGeom>
          <a:noFill/>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indent="-57150" algn="just">
              <a:lnSpc>
                <a:spcPct val="115000"/>
              </a:lnSpc>
              <a:spcAft>
                <a:spcPts val="800"/>
              </a:spcAft>
              <a:tabLst>
                <a:tab pos="581660" algn="l"/>
                <a:tab pos="1163320" algn="l"/>
                <a:tab pos="1744980" algn="l"/>
                <a:tab pos="2326640" algn="l"/>
                <a:tab pos="299339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3300" dirty="0">
                <a:solidFill>
                  <a:schemeClr val="accent1">
                    <a:lumMod val="75000"/>
                  </a:schemeClr>
                </a:solidFill>
                <a:latin typeface="Impact" panose="020B0806030902050204" pitchFamily="34" charset="0"/>
              </a:rPr>
              <a:t>Рабочая группа по достижению планируемых показателей Национального рейтинга состояния инвестиционного климата субъектов Российской Федерации «Эффективность процедур по выдаче </a:t>
            </a:r>
          </a:p>
          <a:p>
            <a:pPr indent="-57150" algn="just">
              <a:lnSpc>
                <a:spcPct val="115000"/>
              </a:lnSpc>
              <a:spcAft>
                <a:spcPts val="800"/>
              </a:spcAft>
              <a:tabLst>
                <a:tab pos="581660" algn="l"/>
                <a:tab pos="1163320" algn="l"/>
                <a:tab pos="1744980" algn="l"/>
                <a:tab pos="2326640" algn="l"/>
                <a:tab pos="2993390" algn="l"/>
                <a:tab pos="3489960" algn="l"/>
                <a:tab pos="4071620" algn="l"/>
                <a:tab pos="4653280" algn="l"/>
                <a:tab pos="5234940" algn="l"/>
                <a:tab pos="5816600" algn="l"/>
                <a:tab pos="6398260" algn="l"/>
                <a:tab pos="6979920" algn="l"/>
                <a:tab pos="7561580" algn="l"/>
                <a:tab pos="8143240" algn="l"/>
                <a:tab pos="8724900" algn="l"/>
                <a:tab pos="9306560" algn="l"/>
              </a:tabLst>
            </a:pPr>
            <a:r>
              <a:rPr lang="ru-RU" sz="3300" dirty="0">
                <a:solidFill>
                  <a:schemeClr val="accent1">
                    <a:lumMod val="75000"/>
                  </a:schemeClr>
                </a:solidFill>
                <a:latin typeface="Impact" panose="020B0806030902050204" pitchFamily="34" charset="0"/>
              </a:rPr>
              <a:t>разрешений на строительство» «Качество дорожных сетей» </a:t>
            </a:r>
          </a:p>
          <a:p>
            <a:pPr algn="ctr">
              <a:defRPr/>
            </a:pPr>
            <a:endParaRPr lang="ru-RU" sz="3300" dirty="0">
              <a:solidFill>
                <a:srgbClr val="0F1E57"/>
              </a:solidFill>
              <a:latin typeface="Impact" panose="020B0806030902050204" pitchFamily="34" charset="0"/>
              <a:ea typeface="+mn-ea"/>
              <a:cs typeface="+mn-cs"/>
            </a:endParaRPr>
          </a:p>
        </p:txBody>
      </p:sp>
      <p:pic>
        <p:nvPicPr>
          <p:cNvPr id="5" name="Рисунок 4">
            <a:extLst>
              <a:ext uri="{FF2B5EF4-FFF2-40B4-BE49-F238E27FC236}">
                <a16:creationId xmlns:a16="http://schemas.microsoft.com/office/drawing/2014/main" id="{D4A9305E-4EB0-4EF1-8F63-5F9B4D7A64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5102" y="4269229"/>
            <a:ext cx="1446127" cy="2364246"/>
          </a:xfrm>
          <a:prstGeom prst="rect">
            <a:avLst/>
          </a:prstGeom>
        </p:spPr>
      </p:pic>
      <p:sp>
        <p:nvSpPr>
          <p:cNvPr id="6" name="TextBox 5">
            <a:extLst>
              <a:ext uri="{FF2B5EF4-FFF2-40B4-BE49-F238E27FC236}">
                <a16:creationId xmlns:a16="http://schemas.microsoft.com/office/drawing/2014/main" id="{7898FFAF-AFB2-4B6E-BCDF-039852D535CE}"/>
              </a:ext>
            </a:extLst>
          </p:cNvPr>
          <p:cNvSpPr txBox="1"/>
          <p:nvPr/>
        </p:nvSpPr>
        <p:spPr>
          <a:xfrm>
            <a:off x="940771" y="4991354"/>
            <a:ext cx="5344387" cy="523220"/>
          </a:xfrm>
          <a:prstGeom prst="rect">
            <a:avLst/>
          </a:prstGeom>
          <a:noFill/>
        </p:spPr>
        <p:txBody>
          <a:bodyPr wrap="square" rtlCol="0">
            <a:spAutoFit/>
          </a:bodyPr>
          <a:lstStyle/>
          <a:p>
            <a:r>
              <a:rPr lang="ru-RU" sz="2800" dirty="0">
                <a:solidFill>
                  <a:srgbClr val="C00000"/>
                </a:solidFill>
                <a:latin typeface="Impact" panose="020B0806030902050204" pitchFamily="34" charset="0"/>
              </a:rPr>
              <a:t>МОЗОЛЕВСКИЙ Валерий Павлович</a:t>
            </a:r>
          </a:p>
        </p:txBody>
      </p:sp>
      <p:sp>
        <p:nvSpPr>
          <p:cNvPr id="7" name="TextBox 6">
            <a:extLst>
              <a:ext uri="{FF2B5EF4-FFF2-40B4-BE49-F238E27FC236}">
                <a16:creationId xmlns:a16="http://schemas.microsoft.com/office/drawing/2014/main" id="{88A6CF22-5ADB-402A-BF92-C1D2F72B682C}"/>
              </a:ext>
            </a:extLst>
          </p:cNvPr>
          <p:cNvSpPr txBox="1"/>
          <p:nvPr/>
        </p:nvSpPr>
        <p:spPr>
          <a:xfrm>
            <a:off x="989786" y="5575808"/>
            <a:ext cx="6565612" cy="369332"/>
          </a:xfrm>
          <a:prstGeom prst="rect">
            <a:avLst/>
          </a:prstGeom>
          <a:noFill/>
        </p:spPr>
        <p:txBody>
          <a:bodyPr wrap="square" rtlCol="0">
            <a:spAutoFit/>
          </a:bodyPr>
          <a:lstStyle/>
          <a:p>
            <a:r>
              <a:rPr lang="ru-RU" b="1" dirty="0">
                <a:solidFill>
                  <a:srgbClr val="0F1E57"/>
                </a:solidFill>
                <a:latin typeface="Verdana Pro Cond" panose="020B0606030504040204" pitchFamily="34" charset="0"/>
              </a:rPr>
              <a:t>Генеральный директор Ассоциации «Сахалинстрой»</a:t>
            </a:r>
          </a:p>
        </p:txBody>
      </p:sp>
      <p:sp>
        <p:nvSpPr>
          <p:cNvPr id="8" name="TextBox 7">
            <a:extLst>
              <a:ext uri="{FF2B5EF4-FFF2-40B4-BE49-F238E27FC236}">
                <a16:creationId xmlns:a16="http://schemas.microsoft.com/office/drawing/2014/main" id="{36ACABF0-DEE4-48E1-AC4E-6C5A93639E64}"/>
              </a:ext>
            </a:extLst>
          </p:cNvPr>
          <p:cNvSpPr txBox="1"/>
          <p:nvPr/>
        </p:nvSpPr>
        <p:spPr>
          <a:xfrm>
            <a:off x="4472609" y="6213021"/>
            <a:ext cx="2063937" cy="307777"/>
          </a:xfrm>
          <a:prstGeom prst="rect">
            <a:avLst/>
          </a:prstGeom>
          <a:noFill/>
        </p:spPr>
        <p:txBody>
          <a:bodyPr wrap="square" rtlCol="0">
            <a:spAutoFit/>
          </a:bodyPr>
          <a:lstStyle/>
          <a:p>
            <a:r>
              <a:rPr lang="ru-RU" sz="1400" b="1" dirty="0"/>
              <a:t>4 мая 2022 года</a:t>
            </a:r>
          </a:p>
        </p:txBody>
      </p:sp>
    </p:spTree>
    <p:extLst>
      <p:ext uri="{BB962C8B-B14F-4D97-AF65-F5344CB8AC3E}">
        <p14:creationId xmlns:p14="http://schemas.microsoft.com/office/powerpoint/2010/main" val="255781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117357-9608-4EFB-B4F0-9DFDB35D2714}"/>
              </a:ext>
            </a:extLst>
          </p:cNvPr>
          <p:cNvSpPr>
            <a:spLocks noGrp="1"/>
          </p:cNvSpPr>
          <p:nvPr>
            <p:ph type="title"/>
          </p:nvPr>
        </p:nvSpPr>
        <p:spPr>
          <a:xfrm>
            <a:off x="838200" y="365125"/>
            <a:ext cx="10515600" cy="6234458"/>
          </a:xfrm>
        </p:spPr>
        <p:txBody>
          <a:bodyPr>
            <a:normAutofit fontScale="90000"/>
          </a:bodyPr>
          <a:lstStyle/>
          <a:p>
            <a:pPr marL="90170" indent="450215">
              <a:lnSpc>
                <a:spcPct val="100000"/>
              </a:lnSpc>
            </a:pPr>
            <a:br>
              <a:rPr lang="ru-RU" sz="2600" b="1" dirty="0">
                <a:solidFill>
                  <a:srgbClr val="000000"/>
                </a:solidFill>
                <a:effectLst/>
                <a:latin typeface="Times New Roman" panose="02020603050405020304" pitchFamily="18" charset="0"/>
                <a:ea typeface="Times New Roman" panose="02020603050405020304" pitchFamily="18" charset="0"/>
              </a:rPr>
            </a:br>
            <a:br>
              <a:rPr lang="ru-RU" sz="2600" b="1" dirty="0">
                <a:solidFill>
                  <a:srgbClr val="000000"/>
                </a:solidFill>
                <a:effectLst/>
                <a:latin typeface="Times New Roman" panose="02020603050405020304" pitchFamily="18" charset="0"/>
                <a:ea typeface="Times New Roman" panose="02020603050405020304" pitchFamily="18" charset="0"/>
              </a:rPr>
            </a:br>
            <a:r>
              <a:rPr kumimoji="0" lang="ru-RU" sz="3200" b="0" i="0" u="none" strike="noStrike" kern="1200" cap="none" spc="0" normalizeH="0" baseline="0" noProof="0" dirty="0">
                <a:ln>
                  <a:noFill/>
                </a:ln>
                <a:solidFill>
                  <a:srgbClr val="4472C4">
                    <a:lumMod val="75000"/>
                  </a:srgbClr>
                </a:solidFill>
                <a:effectLst/>
                <a:uLnTx/>
                <a:uFillTx/>
                <a:latin typeface="Impact" panose="020B0806030902050204" pitchFamily="34" charset="0"/>
                <a:ea typeface="+mj-ea"/>
                <a:cs typeface="+mj-cs"/>
              </a:rPr>
              <a:t>ПРОЕКТ РЕШЕНИЯ:</a:t>
            </a:r>
            <a:br>
              <a:rPr kumimoji="0" lang="ru-RU" sz="4000" b="0" i="0" u="none" strike="noStrike" kern="1200" cap="none" spc="0" normalizeH="0" baseline="0" noProof="0" dirty="0">
                <a:ln>
                  <a:noFill/>
                </a:ln>
                <a:solidFill>
                  <a:srgbClr val="4472C4">
                    <a:lumMod val="75000"/>
                  </a:srgbClr>
                </a:solidFill>
                <a:effectLst/>
                <a:uLnTx/>
                <a:uFillTx/>
                <a:latin typeface="Impact" panose="020B0806030902050204" pitchFamily="34" charset="0"/>
                <a:ea typeface="+mj-ea"/>
                <a:cs typeface="+mj-cs"/>
              </a:rPr>
            </a:br>
            <a:r>
              <a:rPr lang="ru-RU" sz="2300" dirty="0">
                <a:solidFill>
                  <a:schemeClr val="accent1">
                    <a:lumMod val="75000"/>
                  </a:schemeClr>
                </a:solidFill>
                <a:latin typeface="Impact" panose="020B0806030902050204" pitchFamily="34" charset="0"/>
              </a:rPr>
              <a:t>Представить описание  структуры проектного управления строительством, реконструкцией и капитальным ремонтом объектов капитального строительства в Сахалинской области,  определение всех руководителей  и взаимодействие всех участников (государственного и муниципального заказчика, технических заказчиков, главных распорядителей бюджетных средств, подрядчиков – изыскателей, проектировщиков, строителей),  наделению  ролями Управляющих портфелей проектов, управляющих программами проектов, кураторов проектов, управляющих проектами, а также главных инженеров проектов  со стороны подрядчика, по направлениям).</a:t>
            </a:r>
            <a:br>
              <a:rPr lang="ru-RU" sz="2300" dirty="0">
                <a:solidFill>
                  <a:schemeClr val="accent1">
                    <a:lumMod val="75000"/>
                  </a:schemeClr>
                </a:solidFill>
                <a:latin typeface="Impact" panose="020B0806030902050204" pitchFamily="34" charset="0"/>
              </a:rPr>
            </a:br>
            <a:br>
              <a:rPr lang="ru-RU" sz="2300" dirty="0">
                <a:solidFill>
                  <a:schemeClr val="accent1">
                    <a:lumMod val="75000"/>
                  </a:schemeClr>
                </a:solidFill>
                <a:latin typeface="Impact" panose="020B0806030902050204" pitchFamily="34" charset="0"/>
              </a:rPr>
            </a:br>
            <a:r>
              <a:rPr lang="ru-RU" sz="2300" dirty="0">
                <a:solidFill>
                  <a:srgbClr val="FF0000"/>
                </a:solidFill>
                <a:latin typeface="Impact" panose="020B0806030902050204" pitchFamily="34" charset="0"/>
              </a:rPr>
              <a:t>Срок – до 20 мая 2022 года.</a:t>
            </a:r>
            <a:br>
              <a:rPr lang="ru-RU" sz="2300" dirty="0">
                <a:solidFill>
                  <a:srgbClr val="FF0000"/>
                </a:solidFill>
                <a:latin typeface="Impact" panose="020B0806030902050204" pitchFamily="34" charset="0"/>
              </a:rPr>
            </a:br>
            <a:br>
              <a:rPr lang="ru-RU" sz="2300" dirty="0">
                <a:solidFill>
                  <a:srgbClr val="FF0000"/>
                </a:solidFill>
                <a:latin typeface="Impact" panose="020B0806030902050204" pitchFamily="34" charset="0"/>
              </a:rPr>
            </a:br>
            <a:r>
              <a:rPr lang="ru-RU" sz="2300" dirty="0">
                <a:solidFill>
                  <a:schemeClr val="accent1">
                    <a:lumMod val="75000"/>
                  </a:schemeClr>
                </a:solidFill>
                <a:latin typeface="Impact" panose="020B0806030902050204" pitchFamily="34" charset="0"/>
              </a:rPr>
              <a:t>Соисполнители:</a:t>
            </a:r>
            <a:r>
              <a:rPr lang="ru-RU" sz="2900" b="1" dirty="0">
                <a:solidFill>
                  <a:srgbClr val="000000"/>
                </a:solidFill>
                <a:effectLst/>
                <a:latin typeface="Times New Roman" panose="02020603050405020304" pitchFamily="18" charset="0"/>
                <a:ea typeface="Times New Roman" panose="02020603050405020304" pitchFamily="18" charset="0"/>
              </a:rPr>
              <a:t> </a:t>
            </a:r>
            <a:r>
              <a:rPr lang="ru-RU" sz="2300" dirty="0">
                <a:solidFill>
                  <a:schemeClr val="accent1">
                    <a:lumMod val="75000"/>
                  </a:schemeClr>
                </a:solidFill>
                <a:latin typeface="Impact" panose="020B0806030902050204" pitchFamily="34" charset="0"/>
              </a:rPr>
              <a:t>Министерство государственного управления, </a:t>
            </a:r>
            <a:br>
              <a:rPr lang="ru-RU" sz="2300" dirty="0">
                <a:solidFill>
                  <a:schemeClr val="accent1">
                    <a:lumMod val="75000"/>
                  </a:schemeClr>
                </a:solidFill>
                <a:latin typeface="Impact" panose="020B0806030902050204" pitchFamily="34" charset="0"/>
              </a:rPr>
            </a:br>
            <a:r>
              <a:rPr lang="ru-RU" sz="2300" dirty="0">
                <a:solidFill>
                  <a:schemeClr val="accent1">
                    <a:lumMod val="75000"/>
                  </a:schemeClr>
                </a:solidFill>
                <a:latin typeface="Impact" panose="020B0806030902050204" pitchFamily="34" charset="0"/>
              </a:rPr>
              <a:t>Министерство строительства Сахалинской области</a:t>
            </a:r>
            <a:br>
              <a:rPr lang="ru-RU" sz="2900" dirty="0">
                <a:solidFill>
                  <a:srgbClr val="000000"/>
                </a:solidFill>
                <a:effectLst/>
                <a:latin typeface="Times New Roman" panose="02020603050405020304" pitchFamily="18" charset="0"/>
                <a:ea typeface="Times New Roman" panose="02020603050405020304" pitchFamily="18" charset="0"/>
              </a:rPr>
            </a:br>
            <a:endParaRPr lang="ru-RU" dirty="0"/>
          </a:p>
        </p:txBody>
      </p:sp>
      <p:sp>
        <p:nvSpPr>
          <p:cNvPr id="3" name="Номер слайда 2">
            <a:extLst>
              <a:ext uri="{FF2B5EF4-FFF2-40B4-BE49-F238E27FC236}">
                <a16:creationId xmlns:a16="http://schemas.microsoft.com/office/drawing/2014/main" id="{085171BF-C31F-4EC3-A09A-E65416759366}"/>
              </a:ext>
            </a:extLst>
          </p:cNvPr>
          <p:cNvSpPr>
            <a:spLocks noGrp="1"/>
          </p:cNvSpPr>
          <p:nvPr>
            <p:ph type="sldNum" sz="quarter" idx="12"/>
          </p:nvPr>
        </p:nvSpPr>
        <p:spPr/>
        <p:txBody>
          <a:bodyPr/>
          <a:lstStyle/>
          <a:p>
            <a:fld id="{52F403E6-0BCB-42BF-A3D3-19AAB27D5AB6}" type="slidenum">
              <a:rPr lang="ru-RU" smtClean="0"/>
              <a:t>10</a:t>
            </a:fld>
            <a:endParaRPr lang="ru-RU" dirty="0"/>
          </a:p>
        </p:txBody>
      </p:sp>
    </p:spTree>
    <p:extLst>
      <p:ext uri="{BB962C8B-B14F-4D97-AF65-F5344CB8AC3E}">
        <p14:creationId xmlns:p14="http://schemas.microsoft.com/office/powerpoint/2010/main" val="1397584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52F218-FB0E-4F86-A046-516F77F83AC8}"/>
              </a:ext>
            </a:extLst>
          </p:cNvPr>
          <p:cNvSpPr>
            <a:spLocks noGrp="1"/>
          </p:cNvSpPr>
          <p:nvPr>
            <p:ph type="title"/>
          </p:nvPr>
        </p:nvSpPr>
        <p:spPr>
          <a:xfrm>
            <a:off x="905522" y="365125"/>
            <a:ext cx="10448278" cy="1325563"/>
          </a:xfrm>
        </p:spPr>
        <p:txBody>
          <a:bodyPr/>
          <a:lstStyle/>
          <a:p>
            <a:pPr algn="ctr"/>
            <a:r>
              <a:rPr kumimoji="0" lang="ru-RU" sz="4000" b="0" i="0" u="none" strike="noStrike" kern="1200" cap="none" spc="0" normalizeH="0" baseline="0" noProof="0" dirty="0">
                <a:ln>
                  <a:noFill/>
                </a:ln>
                <a:solidFill>
                  <a:srgbClr val="4472C4">
                    <a:lumMod val="50000"/>
                  </a:srgbClr>
                </a:solidFill>
                <a:effectLst/>
                <a:uLnTx/>
                <a:uFillTx/>
                <a:latin typeface="Impact" panose="020B0806030902050204" pitchFamily="34" charset="0"/>
                <a:ea typeface="+mj-ea"/>
                <a:cs typeface="+mj-cs"/>
              </a:rPr>
              <a:t>СПАСИБО ЗА ВНИМАНИЕ!</a:t>
            </a:r>
            <a:endParaRPr lang="ru-RU" dirty="0"/>
          </a:p>
        </p:txBody>
      </p:sp>
      <p:sp>
        <p:nvSpPr>
          <p:cNvPr id="3" name="Номер слайда 2">
            <a:extLst>
              <a:ext uri="{FF2B5EF4-FFF2-40B4-BE49-F238E27FC236}">
                <a16:creationId xmlns:a16="http://schemas.microsoft.com/office/drawing/2014/main" id="{ED0A5FAA-09EA-44AF-BBC4-1930F0B8BDDE}"/>
              </a:ext>
            </a:extLst>
          </p:cNvPr>
          <p:cNvSpPr>
            <a:spLocks noGrp="1"/>
          </p:cNvSpPr>
          <p:nvPr>
            <p:ph type="sldNum" sz="quarter" idx="12"/>
          </p:nvPr>
        </p:nvSpPr>
        <p:spPr/>
        <p:txBody>
          <a:bodyPr/>
          <a:lstStyle/>
          <a:p>
            <a:fld id="{52F403E6-0BCB-42BF-A3D3-19AAB27D5AB6}" type="slidenum">
              <a:rPr lang="ru-RU" smtClean="0"/>
              <a:t>11</a:t>
            </a:fld>
            <a:endParaRPr lang="ru-RU" dirty="0"/>
          </a:p>
        </p:txBody>
      </p:sp>
    </p:spTree>
    <p:extLst>
      <p:ext uri="{BB962C8B-B14F-4D97-AF65-F5344CB8AC3E}">
        <p14:creationId xmlns:p14="http://schemas.microsoft.com/office/powerpoint/2010/main" val="135138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E9B592B3-328B-4F3B-A2ED-0EE02B906F5E}"/>
              </a:ext>
            </a:extLst>
          </p:cNvPr>
          <p:cNvSpPr>
            <a:spLocks noGrp="1"/>
          </p:cNvSpPr>
          <p:nvPr>
            <p:ph type="sldNum" sz="quarter" idx="12"/>
          </p:nvPr>
        </p:nvSpPr>
        <p:spPr/>
        <p:txBody>
          <a:bodyPr/>
          <a:lstStyle/>
          <a:p>
            <a:fld id="{52F403E6-0BCB-42BF-A3D3-19AAB27D5AB6}" type="slidenum">
              <a:rPr lang="ru-RU" smtClean="0"/>
              <a:t>2</a:t>
            </a:fld>
            <a:endParaRPr lang="ru-RU" dirty="0"/>
          </a:p>
        </p:txBody>
      </p:sp>
      <p:sp>
        <p:nvSpPr>
          <p:cNvPr id="9" name="TextBox 8">
            <a:extLst>
              <a:ext uri="{FF2B5EF4-FFF2-40B4-BE49-F238E27FC236}">
                <a16:creationId xmlns:a16="http://schemas.microsoft.com/office/drawing/2014/main" id="{398DE9C0-49B7-4DCC-97E8-81DC02DE1FCA}"/>
              </a:ext>
            </a:extLst>
          </p:cNvPr>
          <p:cNvSpPr txBox="1"/>
          <p:nvPr/>
        </p:nvSpPr>
        <p:spPr>
          <a:xfrm>
            <a:off x="89452" y="477078"/>
            <a:ext cx="11587235" cy="6970691"/>
          </a:xfrm>
          <a:prstGeom prst="rect">
            <a:avLst/>
          </a:prstGeom>
          <a:solidFill>
            <a:schemeClr val="bg1"/>
          </a:solidFill>
        </p:spPr>
        <p:txBody>
          <a:bodyPr wrap="square" rtlCol="0">
            <a:spAutoFit/>
          </a:bodyPr>
          <a:lstStyle/>
          <a:p>
            <a:pPr lvl="1" algn="just">
              <a:spcAft>
                <a:spcPts val="800"/>
              </a:spcAft>
            </a:pPr>
            <a:r>
              <a:rPr lang="ru-RU" sz="3300" dirty="0">
                <a:solidFill>
                  <a:schemeClr val="accent1">
                    <a:lumMod val="75000"/>
                  </a:schemeClr>
                </a:solidFill>
                <a:latin typeface="Impact" panose="020B0806030902050204" pitchFamily="34" charset="0"/>
                <a:ea typeface="+mj-ea"/>
                <a:cs typeface="+mj-cs"/>
              </a:rPr>
              <a:t>ВОПРОС: Сокращение сроков подписания форм КС-2 при представлении выполненных работ за отчетный период. Порядок приемки работ, оформление исполнительной документации в процессе производства работ. </a:t>
            </a:r>
          </a:p>
          <a:p>
            <a:pPr marL="90170" indent="450215" algn="just">
              <a:spcAft>
                <a:spcPts val="800"/>
              </a:spcAft>
            </a:pPr>
            <a:endParaRPr lang="ru-RU" sz="3300" dirty="0">
              <a:solidFill>
                <a:srgbClr val="FF0000"/>
              </a:solidFill>
              <a:latin typeface="Impact" panose="020B0806030902050204" pitchFamily="34" charset="0"/>
              <a:ea typeface="+mj-ea"/>
              <a:cs typeface="+mj-cs"/>
            </a:endParaRPr>
          </a:p>
          <a:p>
            <a:pPr marL="90170" indent="450215" algn="just">
              <a:spcAft>
                <a:spcPts val="800"/>
              </a:spcAft>
            </a:pPr>
            <a:r>
              <a:rPr lang="ru-RU" sz="3300" dirty="0">
                <a:solidFill>
                  <a:srgbClr val="FF0000"/>
                </a:solidFill>
                <a:latin typeface="Impact" panose="020B0806030902050204" pitchFamily="34" charset="0"/>
                <a:ea typeface="+mj-ea"/>
                <a:cs typeface="+mj-cs"/>
              </a:rPr>
              <a:t>Положением пункта а), части 1, статьи 1 Федерального </a:t>
            </a:r>
            <a:r>
              <a:rPr lang="ru-RU" sz="3300" dirty="0">
                <a:solidFill>
                  <a:srgbClr val="FF0000"/>
                </a:solidFill>
                <a:latin typeface="Impact" panose="020B0806030902050204" pitchFamily="34" charset="0"/>
                <a:ea typeface="+mj-ea"/>
                <a:cs typeface="+mj-cs"/>
                <a:hlinkClick r:id="rId2">
                  <a:extLst>
                    <a:ext uri="{A12FA001-AC4F-418D-AE19-62706E023703}">
                      <ahyp:hlinkClr xmlns:ahyp="http://schemas.microsoft.com/office/drawing/2018/hyperlinkcolor" val="tx"/>
                    </a:ext>
                  </a:extLst>
                </a:hlinkClick>
              </a:rPr>
              <a:t>закон</a:t>
            </a:r>
            <a:r>
              <a:rPr lang="ru-RU" sz="3300" dirty="0">
                <a:solidFill>
                  <a:srgbClr val="FF0000"/>
                </a:solidFill>
                <a:latin typeface="Impact" panose="020B0806030902050204" pitchFamily="34" charset="0"/>
                <a:ea typeface="+mj-ea"/>
                <a:cs typeface="+mj-cs"/>
              </a:rPr>
              <a:t>а от 16.04.2022 № 104-ФЗ принято решение о  сокращении сроков оплаты выполненных работ при исполнении подрядных договоров в строительной сфере деятельности </a:t>
            </a:r>
            <a:r>
              <a:rPr lang="ru-RU" sz="3300" dirty="0">
                <a:solidFill>
                  <a:schemeClr val="accent1">
                    <a:lumMod val="75000"/>
                  </a:schemeClr>
                </a:solidFill>
                <a:latin typeface="Impact" panose="020B0806030902050204" pitchFamily="34" charset="0"/>
                <a:ea typeface="+mj-ea"/>
                <a:cs typeface="+mj-cs"/>
              </a:rPr>
              <a:t>до 7 рабочих дней после подписания акта их приемки.</a:t>
            </a:r>
          </a:p>
          <a:p>
            <a:pPr marL="90170" indent="450215" algn="just">
              <a:lnSpc>
                <a:spcPct val="150000"/>
              </a:lnSpc>
              <a:spcAft>
                <a:spcPts val="800"/>
              </a:spcAft>
            </a:pPr>
            <a:endParaRPr lang="ru-RU" sz="2500" b="1" dirty="0">
              <a:solidFill>
                <a:srgbClr val="002060"/>
              </a:solidFill>
              <a:effectLst/>
              <a:latin typeface="Times New Roman" panose="02020603050405020304" pitchFamily="18" charset="0"/>
              <a:ea typeface="Times New Roman" panose="02020603050405020304" pitchFamily="18" charset="0"/>
            </a:endParaRPr>
          </a:p>
          <a:p>
            <a:pPr lvl="1" algn="just">
              <a:lnSpc>
                <a:spcPct val="150000"/>
              </a:lnSpc>
              <a:spcAft>
                <a:spcPts val="800"/>
              </a:spcAft>
            </a:pPr>
            <a:endParaRPr lang="ru-RU" sz="1500" dirty="0">
              <a:solidFill>
                <a:srgbClr val="00206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11299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F21E2D4-37E8-4191-9067-994D432056A7}"/>
              </a:ext>
            </a:extLst>
          </p:cNvPr>
          <p:cNvSpPr>
            <a:spLocks noGrp="1"/>
          </p:cNvSpPr>
          <p:nvPr>
            <p:ph type="title"/>
          </p:nvPr>
        </p:nvSpPr>
        <p:spPr>
          <a:xfrm>
            <a:off x="312176" y="136525"/>
            <a:ext cx="11545527" cy="6504038"/>
          </a:xfrm>
        </p:spPr>
        <p:txBody>
          <a:bodyPr>
            <a:noAutofit/>
          </a:bodyPr>
          <a:lstStyle/>
          <a:p>
            <a:pPr marL="90170" marR="0" lvl="0" indent="450215" defTabSz="914400" rtl="0" eaLnBrk="1" fontAlgn="auto" latinLnBrk="0" hangingPunct="1">
              <a:lnSpc>
                <a:spcPct val="150000"/>
              </a:lnSpc>
              <a:spcBef>
                <a:spcPts val="0"/>
              </a:spcBef>
              <a:spcAft>
                <a:spcPts val="800"/>
              </a:spcAft>
              <a:tabLst/>
              <a:defRPr/>
            </a:pPr>
            <a:r>
              <a:rPr lang="ru-RU" sz="3300" dirty="0">
                <a:solidFill>
                  <a:schemeClr val="accent1">
                    <a:lumMod val="75000"/>
                  </a:schemeClr>
                </a:solidFill>
                <a:latin typeface="Impact" panose="020B0806030902050204" pitchFamily="34" charset="0"/>
              </a:rPr>
              <a:t>По нашему мнению, изменения сроков оплаты не будут ощутимы для бизнеса, так как до настоящего времени не урегулированы </a:t>
            </a:r>
            <a:r>
              <a:rPr lang="ru-RU" sz="3300" dirty="0">
                <a:solidFill>
                  <a:srgbClr val="FF0000"/>
                </a:solidFill>
                <a:latin typeface="Impact" panose="020B0806030902050204" pitchFamily="34" charset="0"/>
              </a:rPr>
              <a:t>процессы выполнения и приемки работ в течении отчётного периода с подписанием всех необходимых документов </a:t>
            </a:r>
            <a:r>
              <a:rPr lang="ru-RU" sz="3300" dirty="0">
                <a:solidFill>
                  <a:schemeClr val="accent1">
                    <a:lumMod val="75000"/>
                  </a:schemeClr>
                </a:solidFill>
                <a:latin typeface="Impact" panose="020B0806030902050204" pitchFamily="34" charset="0"/>
              </a:rPr>
              <a:t>и представлением необходимых дополнительных материалов для приёмки каждого из видов (этапов) работ в процессе исполнения контрактов.</a:t>
            </a:r>
            <a:br>
              <a:rPr lang="ru-RU" sz="3300" dirty="0">
                <a:solidFill>
                  <a:schemeClr val="accent1">
                    <a:lumMod val="75000"/>
                  </a:schemeClr>
                </a:solidFill>
                <a:latin typeface="Impact" panose="020B0806030902050204" pitchFamily="34" charset="0"/>
              </a:rPr>
            </a:br>
            <a:endParaRPr lang="ru-RU" sz="3300" dirty="0">
              <a:solidFill>
                <a:schemeClr val="accent1">
                  <a:lumMod val="75000"/>
                </a:schemeClr>
              </a:solidFill>
              <a:latin typeface="Impact" panose="020B0806030902050204" pitchFamily="34" charset="0"/>
            </a:endParaRPr>
          </a:p>
        </p:txBody>
      </p:sp>
      <p:sp>
        <p:nvSpPr>
          <p:cNvPr id="3" name="Номер слайда 2">
            <a:extLst>
              <a:ext uri="{FF2B5EF4-FFF2-40B4-BE49-F238E27FC236}">
                <a16:creationId xmlns:a16="http://schemas.microsoft.com/office/drawing/2014/main" id="{FBFA2FD8-953C-471D-971D-EE210D3CFA41}"/>
              </a:ext>
            </a:extLst>
          </p:cNvPr>
          <p:cNvSpPr>
            <a:spLocks noGrp="1"/>
          </p:cNvSpPr>
          <p:nvPr>
            <p:ph type="sldNum" sz="quarter" idx="12"/>
          </p:nvPr>
        </p:nvSpPr>
        <p:spPr/>
        <p:txBody>
          <a:bodyPr/>
          <a:lstStyle/>
          <a:p>
            <a:fld id="{52F403E6-0BCB-42BF-A3D3-19AAB27D5AB6}" type="slidenum">
              <a:rPr lang="ru-RU" smtClean="0"/>
              <a:t>3</a:t>
            </a:fld>
            <a:endParaRPr lang="ru-RU" dirty="0"/>
          </a:p>
        </p:txBody>
      </p:sp>
    </p:spTree>
    <p:extLst>
      <p:ext uri="{BB962C8B-B14F-4D97-AF65-F5344CB8AC3E}">
        <p14:creationId xmlns:p14="http://schemas.microsoft.com/office/powerpoint/2010/main" val="1440650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4B2CE8C-8A29-4952-8166-0828EE0BF90E}"/>
              </a:ext>
            </a:extLst>
          </p:cNvPr>
          <p:cNvSpPr>
            <a:spLocks noGrp="1"/>
          </p:cNvSpPr>
          <p:nvPr>
            <p:ph type="title"/>
          </p:nvPr>
        </p:nvSpPr>
        <p:spPr>
          <a:xfrm>
            <a:off x="431347" y="559535"/>
            <a:ext cx="11094518" cy="5796815"/>
          </a:xfrm>
        </p:spPr>
        <p:txBody>
          <a:bodyPr>
            <a:noAutofit/>
          </a:bodyPr>
          <a:lstStyle/>
          <a:p>
            <a:pPr algn="just"/>
            <a:r>
              <a:rPr lang="ru-RU" sz="3500" dirty="0">
                <a:solidFill>
                  <a:srgbClr val="FF0000"/>
                </a:solidFill>
                <a:latin typeface="Impact" panose="020B0806030902050204" pitchFamily="34" charset="0"/>
              </a:rPr>
              <a:t>В настоящее время заказчики, как правило, игнорируют требования нормативных документов, касательно порядка приёмки и оформления документов на строительной площадке на протяжении всего времени выполнения работ. </a:t>
            </a:r>
            <a:r>
              <a:rPr lang="ru-RU" sz="3500" dirty="0">
                <a:solidFill>
                  <a:schemeClr val="accent1">
                    <a:lumMod val="75000"/>
                  </a:schemeClr>
                </a:solidFill>
                <a:latin typeface="Impact" panose="020B0806030902050204" pitchFamily="34" charset="0"/>
              </a:rPr>
              <a:t>Продолжают требовать представления исполнительной документации только при окончательной приемке </a:t>
            </a:r>
            <a:r>
              <a:rPr lang="ru-RU" sz="3500" dirty="0">
                <a:solidFill>
                  <a:srgbClr val="FF0000"/>
                </a:solidFill>
                <a:latin typeface="Impact" panose="020B0806030902050204" pitchFamily="34" charset="0"/>
              </a:rPr>
              <a:t>выполненных работ за отчётный период. </a:t>
            </a:r>
            <a:r>
              <a:rPr lang="ru-RU" sz="3500" dirty="0">
                <a:solidFill>
                  <a:schemeClr val="accent1">
                    <a:lumMod val="75000"/>
                  </a:schemeClr>
                </a:solidFill>
                <a:latin typeface="Impact" panose="020B0806030902050204" pitchFamily="34" charset="0"/>
              </a:rPr>
              <a:t>Часто технические заказчики просто выдумывают, какую  ещё бы истребовать от подрядчика исполнительную документацию.</a:t>
            </a:r>
          </a:p>
        </p:txBody>
      </p:sp>
      <p:sp>
        <p:nvSpPr>
          <p:cNvPr id="3" name="Номер слайда 2">
            <a:extLst>
              <a:ext uri="{FF2B5EF4-FFF2-40B4-BE49-F238E27FC236}">
                <a16:creationId xmlns:a16="http://schemas.microsoft.com/office/drawing/2014/main" id="{04FF77DE-A17A-433B-A18C-6A3BA3370836}"/>
              </a:ext>
            </a:extLst>
          </p:cNvPr>
          <p:cNvSpPr>
            <a:spLocks noGrp="1"/>
          </p:cNvSpPr>
          <p:nvPr>
            <p:ph type="sldNum" sz="quarter" idx="12"/>
          </p:nvPr>
        </p:nvSpPr>
        <p:spPr/>
        <p:txBody>
          <a:bodyPr/>
          <a:lstStyle/>
          <a:p>
            <a:fld id="{52F403E6-0BCB-42BF-A3D3-19AAB27D5AB6}" type="slidenum">
              <a:rPr lang="ru-RU" smtClean="0"/>
              <a:t>4</a:t>
            </a:fld>
            <a:endParaRPr lang="ru-RU" dirty="0"/>
          </a:p>
        </p:txBody>
      </p:sp>
    </p:spTree>
    <p:extLst>
      <p:ext uri="{BB962C8B-B14F-4D97-AF65-F5344CB8AC3E}">
        <p14:creationId xmlns:p14="http://schemas.microsoft.com/office/powerpoint/2010/main" val="293861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17A7810-15FB-474E-9E4F-FDC1776EF4BC}"/>
              </a:ext>
            </a:extLst>
          </p:cNvPr>
          <p:cNvSpPr>
            <a:spLocks noGrp="1"/>
          </p:cNvSpPr>
          <p:nvPr>
            <p:ph type="title"/>
          </p:nvPr>
        </p:nvSpPr>
        <p:spPr>
          <a:xfrm>
            <a:off x="771939" y="265733"/>
            <a:ext cx="10515600" cy="1325563"/>
          </a:xfrm>
        </p:spPr>
        <p:txBody>
          <a:bodyPr/>
          <a:lstStyle/>
          <a:p>
            <a:pPr algn="ctr"/>
            <a:r>
              <a:rPr lang="ru-RU" sz="3300" dirty="0">
                <a:solidFill>
                  <a:schemeClr val="accent1">
                    <a:lumMod val="75000"/>
                  </a:schemeClr>
                </a:solidFill>
                <a:latin typeface="Impact" panose="020B0806030902050204" pitchFamily="34" charset="0"/>
              </a:rPr>
              <a:t>Исполнительная документация должна оформляться и подписываться сторонами в момент выполнения работ</a:t>
            </a:r>
          </a:p>
        </p:txBody>
      </p:sp>
      <p:sp>
        <p:nvSpPr>
          <p:cNvPr id="3" name="Номер слайда 2">
            <a:extLst>
              <a:ext uri="{FF2B5EF4-FFF2-40B4-BE49-F238E27FC236}">
                <a16:creationId xmlns:a16="http://schemas.microsoft.com/office/drawing/2014/main" id="{64E91E87-A6B8-4F5F-AE83-512C2E17D834}"/>
              </a:ext>
            </a:extLst>
          </p:cNvPr>
          <p:cNvSpPr>
            <a:spLocks noGrp="1"/>
          </p:cNvSpPr>
          <p:nvPr>
            <p:ph type="sldNum" sz="quarter" idx="12"/>
          </p:nvPr>
        </p:nvSpPr>
        <p:spPr/>
        <p:txBody>
          <a:bodyPr/>
          <a:lstStyle/>
          <a:p>
            <a:fld id="{52F403E6-0BCB-42BF-A3D3-19AAB27D5AB6}" type="slidenum">
              <a:rPr lang="ru-RU" smtClean="0"/>
              <a:t>5</a:t>
            </a:fld>
            <a:endParaRPr lang="ru-RU" dirty="0"/>
          </a:p>
        </p:txBody>
      </p:sp>
      <p:pic>
        <p:nvPicPr>
          <p:cNvPr id="4" name="Рисунок 4">
            <a:extLst>
              <a:ext uri="{FF2B5EF4-FFF2-40B4-BE49-F238E27FC236}">
                <a16:creationId xmlns:a16="http://schemas.microsoft.com/office/drawing/2014/main" id="{D9EFC740-D4C5-467B-8782-853E2666765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87337" y="1840706"/>
            <a:ext cx="8213725"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27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8266E0-E7A2-46A3-B119-FFBFE7A6E749}"/>
              </a:ext>
            </a:extLst>
          </p:cNvPr>
          <p:cNvSpPr>
            <a:spLocks noGrp="1"/>
          </p:cNvSpPr>
          <p:nvPr>
            <p:ph type="title"/>
          </p:nvPr>
        </p:nvSpPr>
        <p:spPr>
          <a:xfrm>
            <a:off x="718976" y="261041"/>
            <a:ext cx="10018642" cy="253172"/>
          </a:xfrm>
        </p:spPr>
        <p:txBody>
          <a:bodyPr>
            <a:noAutofit/>
          </a:bodyPr>
          <a:lstStyle/>
          <a:p>
            <a:pPr>
              <a:lnSpc>
                <a:spcPct val="150000"/>
              </a:lnSpc>
            </a:pPr>
            <a:r>
              <a:rPr lang="ru-RU" sz="1600" dirty="0">
                <a:solidFill>
                  <a:srgbClr val="FF0000"/>
                </a:solidFill>
                <a:latin typeface="Impact" panose="020B0806030902050204" pitchFamily="34" charset="0"/>
              </a:rPr>
              <a:t>Ассоциация «</a:t>
            </a:r>
            <a:r>
              <a:rPr lang="ru-RU" sz="1600" dirty="0" err="1">
                <a:solidFill>
                  <a:srgbClr val="FF0000"/>
                </a:solidFill>
                <a:latin typeface="Impact" panose="020B0806030902050204" pitchFamily="34" charset="0"/>
              </a:rPr>
              <a:t>Сахалинстрой</a:t>
            </a:r>
            <a:r>
              <a:rPr lang="ru-RU" sz="1600" dirty="0">
                <a:solidFill>
                  <a:srgbClr val="FF0000"/>
                </a:solidFill>
                <a:latin typeface="Impact" panose="020B0806030902050204" pitchFamily="34" charset="0"/>
              </a:rPr>
              <a:t>» обратилась в Правительство Российской Федерации по данному вопросу</a:t>
            </a:r>
          </a:p>
        </p:txBody>
      </p:sp>
      <p:sp>
        <p:nvSpPr>
          <p:cNvPr id="3" name="Номер слайда 2">
            <a:extLst>
              <a:ext uri="{FF2B5EF4-FFF2-40B4-BE49-F238E27FC236}">
                <a16:creationId xmlns:a16="http://schemas.microsoft.com/office/drawing/2014/main" id="{98574926-4483-47C9-A472-AC3BAFFCCB71}"/>
              </a:ext>
            </a:extLst>
          </p:cNvPr>
          <p:cNvSpPr>
            <a:spLocks noGrp="1"/>
          </p:cNvSpPr>
          <p:nvPr>
            <p:ph type="sldNum" sz="quarter" idx="12"/>
          </p:nvPr>
        </p:nvSpPr>
        <p:spPr/>
        <p:txBody>
          <a:bodyPr/>
          <a:lstStyle/>
          <a:p>
            <a:fld id="{52F403E6-0BCB-42BF-A3D3-19AAB27D5AB6}" type="slidenum">
              <a:rPr lang="ru-RU" smtClean="0"/>
              <a:t>6</a:t>
            </a:fld>
            <a:endParaRPr lang="ru-RU" dirty="0"/>
          </a:p>
        </p:txBody>
      </p:sp>
      <p:pic>
        <p:nvPicPr>
          <p:cNvPr id="5" name="Рисунок 4">
            <a:extLst>
              <a:ext uri="{FF2B5EF4-FFF2-40B4-BE49-F238E27FC236}">
                <a16:creationId xmlns:a16="http://schemas.microsoft.com/office/drawing/2014/main" id="{0804946D-6E23-4B95-A0CB-4E9DB5CDBC81}"/>
              </a:ext>
            </a:extLst>
          </p:cNvPr>
          <p:cNvPicPr>
            <a:picLocks noChangeAspect="1"/>
          </p:cNvPicPr>
          <p:nvPr/>
        </p:nvPicPr>
        <p:blipFill>
          <a:blip r:embed="rId2"/>
          <a:stretch>
            <a:fillRect/>
          </a:stretch>
        </p:blipFill>
        <p:spPr>
          <a:xfrm>
            <a:off x="540026" y="1110560"/>
            <a:ext cx="4846228" cy="5747440"/>
          </a:xfrm>
          <a:prstGeom prst="rect">
            <a:avLst/>
          </a:prstGeom>
        </p:spPr>
      </p:pic>
      <p:pic>
        <p:nvPicPr>
          <p:cNvPr id="7" name="Рисунок 6">
            <a:extLst>
              <a:ext uri="{FF2B5EF4-FFF2-40B4-BE49-F238E27FC236}">
                <a16:creationId xmlns:a16="http://schemas.microsoft.com/office/drawing/2014/main" id="{9C84B6AB-AF21-483B-A944-E992A82F7D19}"/>
              </a:ext>
            </a:extLst>
          </p:cNvPr>
          <p:cNvPicPr>
            <a:picLocks noChangeAspect="1"/>
          </p:cNvPicPr>
          <p:nvPr/>
        </p:nvPicPr>
        <p:blipFill>
          <a:blip r:embed="rId3"/>
          <a:stretch>
            <a:fillRect/>
          </a:stretch>
        </p:blipFill>
        <p:spPr>
          <a:xfrm>
            <a:off x="5891390" y="955192"/>
            <a:ext cx="4846228" cy="5766283"/>
          </a:xfrm>
          <a:prstGeom prst="rect">
            <a:avLst/>
          </a:prstGeom>
        </p:spPr>
      </p:pic>
    </p:spTree>
    <p:extLst>
      <p:ext uri="{BB962C8B-B14F-4D97-AF65-F5344CB8AC3E}">
        <p14:creationId xmlns:p14="http://schemas.microsoft.com/office/powerpoint/2010/main" val="952550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45D4ACF-7586-4D97-A7C2-A86BCC916E86}"/>
              </a:ext>
            </a:extLst>
          </p:cNvPr>
          <p:cNvSpPr>
            <a:spLocks noGrp="1"/>
          </p:cNvSpPr>
          <p:nvPr>
            <p:ph type="sldNum" sz="quarter" idx="12"/>
          </p:nvPr>
        </p:nvSpPr>
        <p:spPr/>
        <p:txBody>
          <a:bodyPr/>
          <a:lstStyle/>
          <a:p>
            <a:fld id="{52F403E6-0BCB-42BF-A3D3-19AAB27D5AB6}" type="slidenum">
              <a:rPr lang="ru-RU" smtClean="0"/>
              <a:t>7</a:t>
            </a:fld>
            <a:endParaRPr lang="ru-RU" dirty="0"/>
          </a:p>
        </p:txBody>
      </p:sp>
      <p:sp>
        <p:nvSpPr>
          <p:cNvPr id="6" name="Заголовок 5">
            <a:extLst>
              <a:ext uri="{FF2B5EF4-FFF2-40B4-BE49-F238E27FC236}">
                <a16:creationId xmlns:a16="http://schemas.microsoft.com/office/drawing/2014/main" id="{24A0AF29-FB8D-4FC7-9616-28DE40046B40}"/>
              </a:ext>
            </a:extLst>
          </p:cNvPr>
          <p:cNvSpPr>
            <a:spLocks noGrp="1"/>
          </p:cNvSpPr>
          <p:nvPr>
            <p:ph type="title"/>
          </p:nvPr>
        </p:nvSpPr>
        <p:spPr>
          <a:xfrm>
            <a:off x="405493" y="365125"/>
            <a:ext cx="11381014" cy="6356350"/>
          </a:xfrm>
        </p:spPr>
        <p:txBody>
          <a:bodyPr>
            <a:normAutofit fontScale="90000"/>
          </a:bodyPr>
          <a:lstStyle/>
          <a:p>
            <a:br>
              <a:rPr lang="ru-RU" sz="3200" dirty="0">
                <a:solidFill>
                  <a:schemeClr val="accent1">
                    <a:lumMod val="50000"/>
                  </a:schemeClr>
                </a:solidFill>
                <a:latin typeface="Impact" panose="020B0806030902050204" pitchFamily="34" charset="0"/>
              </a:rPr>
            </a:br>
            <a:r>
              <a:rPr lang="ru-RU" sz="3200" dirty="0">
                <a:solidFill>
                  <a:schemeClr val="accent1">
                    <a:lumMod val="75000"/>
                  </a:schemeClr>
                </a:solidFill>
                <a:latin typeface="Impact" panose="020B0806030902050204" pitchFamily="34" charset="0"/>
              </a:rPr>
              <a:t>ПРОЕКТ РЕШЕНИЯ:</a:t>
            </a:r>
            <a:br>
              <a:rPr lang="ru-RU" sz="4000" dirty="0">
                <a:solidFill>
                  <a:schemeClr val="accent1">
                    <a:lumMod val="75000"/>
                  </a:schemeClr>
                </a:solidFill>
                <a:latin typeface="Impact" panose="020B0806030902050204" pitchFamily="34" charset="0"/>
              </a:rPr>
            </a:br>
            <a:r>
              <a:rPr lang="ru-RU" sz="2800" dirty="0">
                <a:solidFill>
                  <a:srgbClr val="FF0000"/>
                </a:solidFill>
                <a:latin typeface="Impact" panose="020B0806030902050204" pitchFamily="34" charset="0"/>
              </a:rPr>
              <a:t>Разработать и утвердить приказом Министерства строительства Сахалинской области регламент приёмки (промежуточных и окончательной) выполненных строительных работ при исполнении подрядного договора, при этом установить:</a:t>
            </a:r>
            <a:br>
              <a:rPr lang="ru-RU" sz="2800" dirty="0">
                <a:solidFill>
                  <a:srgbClr val="FF0000"/>
                </a:solidFill>
                <a:latin typeface="Impact" panose="020B0806030902050204" pitchFamily="34" charset="0"/>
              </a:rPr>
            </a:br>
            <a:br>
              <a:rPr lang="ru-RU" sz="2800" dirty="0">
                <a:solidFill>
                  <a:schemeClr val="accent1">
                    <a:lumMod val="50000"/>
                  </a:schemeClr>
                </a:solidFill>
                <a:latin typeface="Impact" panose="020B0806030902050204" pitchFamily="34" charset="0"/>
              </a:rPr>
            </a:br>
            <a:r>
              <a:rPr lang="ru-RU" sz="2800" dirty="0">
                <a:solidFill>
                  <a:schemeClr val="accent1">
                    <a:lumMod val="75000"/>
                  </a:schemeClr>
                </a:solidFill>
                <a:latin typeface="Impact" panose="020B0806030902050204" pitchFamily="34" charset="0"/>
              </a:rPr>
              <a:t>А). обязанность заказчика формировать </a:t>
            </a:r>
            <a:r>
              <a:rPr lang="ru-RU" sz="2800" dirty="0">
                <a:solidFill>
                  <a:srgbClr val="FF0000"/>
                </a:solidFill>
                <a:latin typeface="Impact" panose="020B0806030902050204" pitchFamily="34" charset="0"/>
              </a:rPr>
              <a:t>перечень (Реестр) видов строительных и монтажных работ, ответственных конструкций, участков сетей инженерно-технического обеспечения, подлежащих освидетельствованию в соответствии с проектной документацией </a:t>
            </a:r>
            <a:r>
              <a:rPr lang="ru-RU" sz="2800" dirty="0">
                <a:solidFill>
                  <a:schemeClr val="accent1">
                    <a:lumMod val="75000"/>
                  </a:schemeClr>
                </a:solidFill>
                <a:latin typeface="Impact" panose="020B0806030902050204" pitchFamily="34" charset="0"/>
              </a:rPr>
              <a:t>(приказ РД № 1128 от 26.12.2006) в проектной документации;</a:t>
            </a:r>
            <a:br>
              <a:rPr lang="ru-RU" sz="2800" dirty="0">
                <a:solidFill>
                  <a:schemeClr val="accent1">
                    <a:lumMod val="50000"/>
                  </a:schemeClr>
                </a:solidFill>
                <a:latin typeface="Impact" panose="020B0806030902050204" pitchFamily="34" charset="0"/>
              </a:rPr>
            </a:br>
            <a:br>
              <a:rPr lang="ru-RU" sz="2800" dirty="0">
                <a:solidFill>
                  <a:schemeClr val="accent1">
                    <a:lumMod val="50000"/>
                  </a:schemeClr>
                </a:solidFill>
                <a:latin typeface="Impact" panose="020B0806030902050204" pitchFamily="34" charset="0"/>
              </a:rPr>
            </a:br>
            <a:r>
              <a:rPr lang="ru-RU" sz="2800" dirty="0">
                <a:solidFill>
                  <a:schemeClr val="accent1">
                    <a:lumMod val="75000"/>
                  </a:schemeClr>
                </a:solidFill>
                <a:latin typeface="Impact" panose="020B0806030902050204" pitchFamily="34" charset="0"/>
              </a:rPr>
              <a:t>Б). обязанность технического заказчика </a:t>
            </a:r>
            <a:r>
              <a:rPr lang="ru-RU" sz="2800" dirty="0">
                <a:solidFill>
                  <a:srgbClr val="FF0000"/>
                </a:solidFill>
                <a:latin typeface="Impact" panose="020B0806030902050204" pitchFamily="34" charset="0"/>
              </a:rPr>
              <a:t>постоянно вести (наполнять)   реестр исполнительной документации </a:t>
            </a:r>
            <a:r>
              <a:rPr lang="ru-RU" sz="2800" dirty="0">
                <a:solidFill>
                  <a:schemeClr val="accent1">
                    <a:lumMod val="75000"/>
                  </a:schemeClr>
                </a:solidFill>
                <a:latin typeface="Impact" panose="020B0806030902050204" pitchFamily="34" charset="0"/>
              </a:rPr>
              <a:t>на протяжении всего срока выполнения работ по контракту и принимать исполнительную документацию по ходу выполнения работ подрядчиком с фотофиксацией фактов подготовленных работ для приёмки;</a:t>
            </a:r>
            <a:br>
              <a:rPr lang="ru-RU" sz="2800" dirty="0">
                <a:solidFill>
                  <a:schemeClr val="accent1">
                    <a:lumMod val="75000"/>
                  </a:schemeClr>
                </a:solidFill>
                <a:latin typeface="Impact" panose="020B0806030902050204" pitchFamily="34" charset="0"/>
              </a:rPr>
            </a:br>
            <a:br>
              <a:rPr lang="ru-RU" sz="4000" dirty="0">
                <a:solidFill>
                  <a:schemeClr val="accent1">
                    <a:lumMod val="50000"/>
                  </a:schemeClr>
                </a:solidFill>
                <a:latin typeface="Impact" panose="020B0806030902050204" pitchFamily="34" charset="0"/>
              </a:rPr>
            </a:br>
            <a:endParaRPr lang="ru-RU" sz="2400" dirty="0">
              <a:solidFill>
                <a:srgbClr val="0070C0"/>
              </a:solidFill>
              <a:latin typeface="Impact" panose="020B0806030902050204" pitchFamily="34" charset="0"/>
            </a:endParaRPr>
          </a:p>
        </p:txBody>
      </p:sp>
    </p:spTree>
    <p:extLst>
      <p:ext uri="{BB962C8B-B14F-4D97-AF65-F5344CB8AC3E}">
        <p14:creationId xmlns:p14="http://schemas.microsoft.com/office/powerpoint/2010/main" val="12009136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A45D4ACF-7586-4D97-A7C2-A86BCC916E86}"/>
              </a:ext>
            </a:extLst>
          </p:cNvPr>
          <p:cNvSpPr>
            <a:spLocks noGrp="1"/>
          </p:cNvSpPr>
          <p:nvPr>
            <p:ph type="sldNum" sz="quarter" idx="12"/>
          </p:nvPr>
        </p:nvSpPr>
        <p:spPr/>
        <p:txBody>
          <a:bodyPr/>
          <a:lstStyle/>
          <a:p>
            <a:fld id="{52F403E6-0BCB-42BF-A3D3-19AAB27D5AB6}" type="slidenum">
              <a:rPr lang="ru-RU" smtClean="0"/>
              <a:t>8</a:t>
            </a:fld>
            <a:endParaRPr lang="ru-RU" dirty="0"/>
          </a:p>
        </p:txBody>
      </p:sp>
      <p:sp>
        <p:nvSpPr>
          <p:cNvPr id="6" name="Заголовок 5">
            <a:extLst>
              <a:ext uri="{FF2B5EF4-FFF2-40B4-BE49-F238E27FC236}">
                <a16:creationId xmlns:a16="http://schemas.microsoft.com/office/drawing/2014/main" id="{24A0AF29-FB8D-4FC7-9616-28DE40046B40}"/>
              </a:ext>
            </a:extLst>
          </p:cNvPr>
          <p:cNvSpPr>
            <a:spLocks noGrp="1"/>
          </p:cNvSpPr>
          <p:nvPr>
            <p:ph type="title"/>
          </p:nvPr>
        </p:nvSpPr>
        <p:spPr>
          <a:xfrm>
            <a:off x="473529" y="365125"/>
            <a:ext cx="11381014" cy="6356350"/>
          </a:xfrm>
        </p:spPr>
        <p:txBody>
          <a:bodyPr>
            <a:normAutofit fontScale="90000"/>
          </a:bodyPr>
          <a:lstStyle/>
          <a:p>
            <a:r>
              <a:rPr lang="ru-RU" sz="3200" dirty="0">
                <a:solidFill>
                  <a:schemeClr val="accent1">
                    <a:lumMod val="75000"/>
                  </a:schemeClr>
                </a:solidFill>
                <a:latin typeface="Impact" panose="020B0806030902050204" pitchFamily="34" charset="0"/>
              </a:rPr>
              <a:t>   ПРОЕКТ РЕШЕНИЯ:</a:t>
            </a:r>
            <a:br>
              <a:rPr lang="ru-RU" sz="4000" dirty="0">
                <a:solidFill>
                  <a:schemeClr val="accent1">
                    <a:lumMod val="75000"/>
                  </a:schemeClr>
                </a:solidFill>
                <a:latin typeface="Impact" panose="020B0806030902050204" pitchFamily="34" charset="0"/>
              </a:rPr>
            </a:br>
            <a:br>
              <a:rPr lang="ru-RU" sz="2800" dirty="0">
                <a:solidFill>
                  <a:schemeClr val="accent1">
                    <a:lumMod val="75000"/>
                  </a:schemeClr>
                </a:solidFill>
                <a:latin typeface="Impact" panose="020B0806030902050204" pitchFamily="34" charset="0"/>
              </a:rPr>
            </a:br>
            <a:r>
              <a:rPr lang="ru-RU" sz="2800" dirty="0">
                <a:solidFill>
                  <a:schemeClr val="accent1">
                    <a:lumMod val="75000"/>
                  </a:schemeClr>
                </a:solidFill>
                <a:latin typeface="Impact" panose="020B0806030902050204" pitchFamily="34" charset="0"/>
              </a:rPr>
              <a:t>В). оформление и подписание заказчиком и подрядчиком актов на скрытые работы при непосредственном их выполнении, в противном случае - </a:t>
            </a:r>
            <a:r>
              <a:rPr lang="ru-RU" sz="2800" dirty="0">
                <a:solidFill>
                  <a:srgbClr val="FF0000"/>
                </a:solidFill>
                <a:latin typeface="Impact" panose="020B0806030902050204" pitchFamily="34" charset="0"/>
              </a:rPr>
              <a:t>внесение заказчиком записи в журнал производства работ о запрете выполнения последующих работ</a:t>
            </a:r>
            <a:r>
              <a:rPr lang="ru-RU" sz="2800" dirty="0">
                <a:solidFill>
                  <a:schemeClr val="accent1">
                    <a:lumMod val="75000"/>
                  </a:schemeClr>
                </a:solidFill>
                <a:latin typeface="Impact" panose="020B0806030902050204" pitchFamily="34" charset="0"/>
              </a:rPr>
              <a:t>, обеспечив тем самым формирование всего пакета документов исполнительной документации на момент приемки предыдущих работ;</a:t>
            </a:r>
            <a:br>
              <a:rPr lang="ru-RU" sz="2800" dirty="0">
                <a:solidFill>
                  <a:schemeClr val="accent1">
                    <a:lumMod val="75000"/>
                  </a:schemeClr>
                </a:solidFill>
                <a:latin typeface="Impact" panose="020B0806030902050204" pitchFamily="34" charset="0"/>
              </a:rPr>
            </a:br>
            <a:br>
              <a:rPr lang="ru-RU" sz="2800" dirty="0">
                <a:solidFill>
                  <a:schemeClr val="accent1">
                    <a:lumMod val="75000"/>
                  </a:schemeClr>
                </a:solidFill>
                <a:latin typeface="Impact" panose="020B0806030902050204" pitchFamily="34" charset="0"/>
              </a:rPr>
            </a:br>
            <a:r>
              <a:rPr lang="ru-RU" sz="2800" dirty="0">
                <a:solidFill>
                  <a:schemeClr val="accent1">
                    <a:lumMod val="75000"/>
                  </a:schemeClr>
                </a:solidFill>
                <a:latin typeface="Impact" panose="020B0806030902050204" pitchFamily="34" charset="0"/>
              </a:rPr>
              <a:t>Г). максимальный срок на приёмку работ за отчётный период </a:t>
            </a:r>
            <a:r>
              <a:rPr lang="ru-RU" sz="2800" dirty="0">
                <a:solidFill>
                  <a:srgbClr val="FF0000"/>
                </a:solidFill>
                <a:latin typeface="Impact" panose="020B0806030902050204" pitchFamily="34" charset="0"/>
              </a:rPr>
              <a:t>- 3 дня с момента получения заказчиком приглашения от подрядчика на приёмку объёмов выполненных работ.</a:t>
            </a:r>
            <a:br>
              <a:rPr lang="ru-RU" sz="2800" dirty="0">
                <a:solidFill>
                  <a:srgbClr val="FF0000"/>
                </a:solidFill>
                <a:latin typeface="Impact" panose="020B0806030902050204" pitchFamily="34" charset="0"/>
              </a:rPr>
            </a:br>
            <a:br>
              <a:rPr lang="ru-RU" sz="2800" dirty="0">
                <a:solidFill>
                  <a:srgbClr val="FF0000"/>
                </a:solidFill>
                <a:latin typeface="Impact" panose="020B0806030902050204" pitchFamily="34" charset="0"/>
              </a:rPr>
            </a:br>
            <a:r>
              <a:rPr kumimoji="0" lang="ru-RU" sz="2600" b="0" i="0" u="none" strike="noStrike" kern="1200" cap="none" spc="0" normalizeH="0" baseline="0" noProof="0">
                <a:ln>
                  <a:noFill/>
                </a:ln>
                <a:solidFill>
                  <a:srgbClr val="4472C4">
                    <a:lumMod val="75000"/>
                  </a:srgbClr>
                </a:solidFill>
                <a:effectLst/>
                <a:uLnTx/>
                <a:uFillTx/>
                <a:latin typeface="Impact" panose="020B0806030902050204" pitchFamily="34" charset="0"/>
                <a:ea typeface="+mj-ea"/>
                <a:cs typeface="+mj-cs"/>
              </a:rPr>
              <a:t>Срок – до 10 мая 2022 года.</a:t>
            </a:r>
            <a:br>
              <a:rPr kumimoji="0" lang="ru-RU" sz="3600" b="0" i="0" u="none" strike="noStrike" kern="1200" cap="none" spc="0" normalizeH="0" baseline="0" noProof="0">
                <a:ln>
                  <a:noFill/>
                </a:ln>
                <a:solidFill>
                  <a:srgbClr val="4472C4">
                    <a:lumMod val="75000"/>
                  </a:srgbClr>
                </a:solidFill>
                <a:effectLst/>
                <a:uLnTx/>
                <a:uFillTx/>
                <a:latin typeface="Impact" panose="020B0806030902050204" pitchFamily="34" charset="0"/>
                <a:ea typeface="+mj-ea"/>
                <a:cs typeface="+mj-cs"/>
              </a:rPr>
            </a:br>
            <a:br>
              <a:rPr lang="ru-RU" sz="2800" dirty="0">
                <a:solidFill>
                  <a:srgbClr val="FF0000"/>
                </a:solidFill>
                <a:latin typeface="Impact" panose="020B0806030902050204" pitchFamily="34" charset="0"/>
              </a:rPr>
            </a:br>
            <a:r>
              <a:rPr lang="ru-RU" sz="2800" dirty="0">
                <a:solidFill>
                  <a:srgbClr val="FF0000"/>
                </a:solidFill>
                <a:latin typeface="Impact" panose="020B0806030902050204" pitchFamily="34" charset="0"/>
              </a:rPr>
              <a:t>Принять меры по переходу на электронный документооборот и оформлению всех документов по приемке в среде общих данных.</a:t>
            </a:r>
            <a:br>
              <a:rPr lang="ru-RU" sz="2800" dirty="0">
                <a:solidFill>
                  <a:schemeClr val="accent1">
                    <a:lumMod val="75000"/>
                  </a:schemeClr>
                </a:solidFill>
                <a:latin typeface="Impact" panose="020B0806030902050204" pitchFamily="34" charset="0"/>
              </a:rPr>
            </a:br>
            <a:br>
              <a:rPr lang="ru-RU" sz="2800" dirty="0">
                <a:solidFill>
                  <a:schemeClr val="accent1">
                    <a:lumMod val="75000"/>
                  </a:schemeClr>
                </a:solidFill>
                <a:latin typeface="Impact" panose="020B0806030902050204" pitchFamily="34" charset="0"/>
              </a:rPr>
            </a:br>
            <a:endParaRPr lang="ru-RU" sz="2400" dirty="0">
              <a:solidFill>
                <a:srgbClr val="0070C0"/>
              </a:solidFill>
              <a:latin typeface="Impact" panose="020B0806030902050204" pitchFamily="34" charset="0"/>
            </a:endParaRPr>
          </a:p>
        </p:txBody>
      </p:sp>
    </p:spTree>
    <p:extLst>
      <p:ext uri="{BB962C8B-B14F-4D97-AF65-F5344CB8AC3E}">
        <p14:creationId xmlns:p14="http://schemas.microsoft.com/office/powerpoint/2010/main" val="1863231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D2D42C-3AC6-411E-ADF4-CC502AB41F47}"/>
              </a:ext>
            </a:extLst>
          </p:cNvPr>
          <p:cNvSpPr>
            <a:spLocks noGrp="1"/>
          </p:cNvSpPr>
          <p:nvPr>
            <p:ph type="title"/>
          </p:nvPr>
        </p:nvSpPr>
        <p:spPr>
          <a:xfrm>
            <a:off x="838200" y="365124"/>
            <a:ext cx="10515600" cy="3272598"/>
          </a:xfrm>
        </p:spPr>
        <p:txBody>
          <a:bodyPr>
            <a:normAutofit fontScale="90000"/>
          </a:bodyPr>
          <a:lstStyle/>
          <a:p>
            <a:pPr marL="457200" indent="450215" algn="ctr">
              <a:lnSpc>
                <a:spcPct val="150000"/>
              </a:lnSpc>
              <a:spcAft>
                <a:spcPts val="800"/>
              </a:spcAft>
            </a:pPr>
            <a:r>
              <a:rPr lang="ru-RU" sz="2500" dirty="0">
                <a:solidFill>
                  <a:schemeClr val="accent1">
                    <a:lumMod val="75000"/>
                  </a:schemeClr>
                </a:solidFill>
                <a:latin typeface="Impact" panose="020B0806030902050204" pitchFamily="34" charset="0"/>
              </a:rPr>
              <a:t>ЛЮБЫЕ ВОПРОСЫ КАЧЕСТВЕННОГО ИСПОЛНЕНИЯ ГОСУДАРСТВЕННЫХ </a:t>
            </a:r>
            <a:br>
              <a:rPr lang="ru-RU" sz="2500" dirty="0">
                <a:solidFill>
                  <a:schemeClr val="accent1">
                    <a:lumMod val="75000"/>
                  </a:schemeClr>
                </a:solidFill>
                <a:latin typeface="Impact" panose="020B0806030902050204" pitchFamily="34" charset="0"/>
              </a:rPr>
            </a:br>
            <a:r>
              <a:rPr lang="ru-RU" sz="2500" dirty="0">
                <a:solidFill>
                  <a:schemeClr val="accent1">
                    <a:lumMod val="75000"/>
                  </a:schemeClr>
                </a:solidFill>
                <a:latin typeface="Impact" panose="020B0806030902050204" pitchFamily="34" charset="0"/>
              </a:rPr>
              <a:t>ИЛИ МУНИЦИПАЛЬНЫХ КОНТРАКТОВ ПО РЕАЛИЗАЦИИ ПРОЕКТОВ СТРОИТЕЛЬСТВА, РЕКОНСТРУКЦИИ, КАПИТАЛЬНОГО РЕМОНТА ОБЪЕКТОВ КАПИТАЛЬНОГО СТРОИТЕЛЬСТВА ДОЛЖНЫ ОРГАНИЗОВЫВАТЬСЯ ПОСРЕДСТВОМ ПРОЕКТНОГО УПРАВЛЕНИЯ В СТРОИТЕЛЬСТВЕ. </a:t>
            </a:r>
            <a:br>
              <a:rPr lang="ru-RU" sz="1400" b="1" dirty="0">
                <a:solidFill>
                  <a:srgbClr val="000000"/>
                </a:solidFill>
                <a:effectLst/>
                <a:latin typeface="Times New Roman" panose="02020603050405020304" pitchFamily="18" charset="0"/>
                <a:ea typeface="Times New Roman" panose="02020603050405020304" pitchFamily="18" charset="0"/>
              </a:rPr>
            </a:br>
            <a:endParaRPr lang="ru-RU" dirty="0"/>
          </a:p>
        </p:txBody>
      </p:sp>
      <p:sp>
        <p:nvSpPr>
          <p:cNvPr id="3" name="Номер слайда 2">
            <a:extLst>
              <a:ext uri="{FF2B5EF4-FFF2-40B4-BE49-F238E27FC236}">
                <a16:creationId xmlns:a16="http://schemas.microsoft.com/office/drawing/2014/main" id="{293ED68A-3FCD-407B-9E6B-AD15B90C8EE6}"/>
              </a:ext>
            </a:extLst>
          </p:cNvPr>
          <p:cNvSpPr>
            <a:spLocks noGrp="1"/>
          </p:cNvSpPr>
          <p:nvPr>
            <p:ph type="sldNum" sz="quarter" idx="12"/>
          </p:nvPr>
        </p:nvSpPr>
        <p:spPr/>
        <p:txBody>
          <a:bodyPr/>
          <a:lstStyle/>
          <a:p>
            <a:fld id="{52F403E6-0BCB-42BF-A3D3-19AAB27D5AB6}" type="slidenum">
              <a:rPr lang="ru-RU" smtClean="0"/>
              <a:t>9</a:t>
            </a:fld>
            <a:endParaRPr lang="ru-RU" dirty="0"/>
          </a:p>
        </p:txBody>
      </p:sp>
      <p:pic>
        <p:nvPicPr>
          <p:cNvPr id="4" name="Рисунок 2">
            <a:extLst>
              <a:ext uri="{FF2B5EF4-FFF2-40B4-BE49-F238E27FC236}">
                <a16:creationId xmlns:a16="http://schemas.microsoft.com/office/drawing/2014/main" id="{AF629EBE-9833-41B7-9DBB-152585095C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6972" y="3091139"/>
            <a:ext cx="9187898" cy="3401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701986"/>
      </p:ext>
    </p:extLst>
  </p:cSld>
  <p:clrMapOvr>
    <a:masterClrMapping/>
  </p:clrMapOvr>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2203</TotalTime>
  <Words>628</Words>
  <Application>Microsoft Office PowerPoint</Application>
  <PresentationFormat>Широкоэкранный</PresentationFormat>
  <Paragraphs>28</Paragraphs>
  <Slides>11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11</vt:i4>
      </vt:variant>
    </vt:vector>
  </HeadingPairs>
  <TitlesOfParts>
    <vt:vector size="18" baseType="lpstr">
      <vt:lpstr>Arial</vt:lpstr>
      <vt:lpstr>Calibri</vt:lpstr>
      <vt:lpstr>Calibri Light</vt:lpstr>
      <vt:lpstr>Impact</vt:lpstr>
      <vt:lpstr>Times New Roman</vt:lpstr>
      <vt:lpstr>Verdana Pro Cond</vt:lpstr>
      <vt:lpstr>1_Тема Office</vt:lpstr>
      <vt:lpstr>Презентация PowerPoint</vt:lpstr>
      <vt:lpstr>Презентация PowerPoint</vt:lpstr>
      <vt:lpstr>По нашему мнению, изменения сроков оплаты не будут ощутимы для бизнеса, так как до настоящего времени не урегулированы процессы выполнения и приемки работ в течении отчётного периода с подписанием всех необходимых документов и представлением необходимых дополнительных материалов для приёмки каждого из видов (этапов) работ в процессе исполнения контрактов. </vt:lpstr>
      <vt:lpstr>В настоящее время заказчики, как правило, игнорируют требования нормативных документов, касательно порядка приёмки и оформления документов на строительной площадке на протяжении всего времени выполнения работ. Продолжают требовать представления исполнительной документации только при окончательной приемке выполненных работ за отчётный период. Часто технические заказчики просто выдумывают, какую  ещё бы истребовать от подрядчика исполнительную документацию.</vt:lpstr>
      <vt:lpstr>Исполнительная документация должна оформляться и подписываться сторонами в момент выполнения работ</vt:lpstr>
      <vt:lpstr>Ассоциация «Сахалинстрой» обратилась в Правительство Российской Федерации по данному вопросу</vt:lpstr>
      <vt:lpstr> ПРОЕКТ РЕШЕНИЯ: Разработать и утвердить приказом Министерства строительства Сахалинской области регламент приёмки (промежуточных и окончательной) выполненных строительных работ при исполнении подрядного договора, при этом установить:  А). обязанность заказчика формировать перечень (Реестр) видов строительных и монтажных работ, ответственных конструкций, участков сетей инженерно-технического обеспечения, подлежащих освидетельствованию в соответствии с проектной документацией (приказ РД № 1128 от 26.12.2006) в проектной документации;  Б). обязанность технического заказчика постоянно вести (наполнять)   реестр исполнительной документации на протяжении всего срока выполнения работ по контракту и принимать исполнительную документацию по ходу выполнения работ подрядчиком с фотофиксацией фактов подготовленных работ для приёмки;  </vt:lpstr>
      <vt:lpstr>   ПРОЕКТ РЕШЕНИЯ:  В). оформление и подписание заказчиком и подрядчиком актов на скрытые работы при непосредственном их выполнении, в противном случае - внесение заказчиком записи в журнал производства работ о запрете выполнения последующих работ, обеспечив тем самым формирование всего пакета документов исполнительной документации на момент приемки предыдущих работ;  Г). максимальный срок на приёмку работ за отчётный период - 3 дня с момента получения заказчиком приглашения от подрядчика на приёмку объёмов выполненных работ.  Срок – до 10 мая 2022 года.  Принять меры по переходу на электронный документооборот и оформлению всех документов по приемке в среде общих данных.  </vt:lpstr>
      <vt:lpstr>ЛЮБЫЕ ВОПРОСЫ КАЧЕСТВЕННОГО ИСПОЛНЕНИЯ ГОСУДАРСТВЕННЫХ  ИЛИ МУНИЦИПАЛЬНЫХ КОНТРАКТОВ ПО РЕАЛИЗАЦИИ ПРОЕКТОВ СТРОИТЕЛЬСТВА, РЕКОНСТРУКЦИИ, КАПИТАЛЬНОГО РЕМОНТА ОБЪЕКТОВ КАПИТАЛЬНОГО СТРОИТЕЛЬСТВА ДОЛЖНЫ ОРГАНИЗОВЫВАТЬСЯ ПОСРЕДСТВОМ ПРОЕКТНОГО УПРАВЛЕНИЯ В СТРОИТЕЛЬСТВЕ.  </vt:lpstr>
      <vt:lpstr>  ПРОЕКТ РЕШЕНИЯ: Представить описание  структуры проектного управления строительством, реконструкцией и капитальным ремонтом объектов капитального строительства в Сахалинской области,  определение всех руководителей  и взаимодействие всех участников (государственного и муниципального заказчика, технических заказчиков, главных распорядителей бюджетных средств, подрядчиков – изыскателей, проектировщиков, строителей),  наделению  ролями Управляющих портфелей проектов, управляющих программами проектов, кураторов проектов, управляющих проектами, а также главных инженеров проектов  со стороны подрядчика, по направлениям).  Срок – до 20 мая 2022 года.  Соисполнители: Министерство государственного управления,  Министерство строительства Сахалинской области </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Анастасия Артюхина</dc:creator>
  <cp:lastModifiedBy>Ольга Бендяк</cp:lastModifiedBy>
  <cp:revision>63</cp:revision>
  <cp:lastPrinted>2021-06-29T02:05:18Z</cp:lastPrinted>
  <dcterms:created xsi:type="dcterms:W3CDTF">2021-06-22T05:56:39Z</dcterms:created>
  <dcterms:modified xsi:type="dcterms:W3CDTF">2022-05-04T22:51:35Z</dcterms:modified>
</cp:coreProperties>
</file>