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509" r:id="rId2"/>
    <p:sldId id="577" r:id="rId3"/>
    <p:sldId id="553" r:id="rId4"/>
    <p:sldId id="550" r:id="rId5"/>
    <p:sldId id="584" r:id="rId6"/>
    <p:sldId id="587" r:id="rId7"/>
    <p:sldId id="588" r:id="rId8"/>
    <p:sldId id="555" r:id="rId9"/>
    <p:sldId id="589" r:id="rId10"/>
    <p:sldId id="527" r:id="rId11"/>
    <p:sldId id="557" r:id="rId12"/>
    <p:sldId id="578" r:id="rId13"/>
    <p:sldId id="573" r:id="rId14"/>
    <p:sldId id="574" r:id="rId15"/>
    <p:sldId id="559" r:id="rId16"/>
    <p:sldId id="575" r:id="rId17"/>
    <p:sldId id="595" r:id="rId18"/>
    <p:sldId id="511" r:id="rId19"/>
    <p:sldId id="502" r:id="rId20"/>
    <p:sldId id="569" r:id="rId21"/>
    <p:sldId id="570" r:id="rId22"/>
    <p:sldId id="571" r:id="rId23"/>
    <p:sldId id="480" r:id="rId24"/>
    <p:sldId id="464" r:id="rId25"/>
    <p:sldId id="586" r:id="rId26"/>
    <p:sldId id="591" r:id="rId27"/>
    <p:sldId id="596" r:id="rId28"/>
    <p:sldId id="306" r:id="rId2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D1F"/>
    <a:srgbClr val="996633"/>
    <a:srgbClr val="F7FAD4"/>
    <a:srgbClr val="FF0000"/>
    <a:srgbClr val="CC0000"/>
    <a:srgbClr val="F2A492"/>
    <a:srgbClr val="EB4747"/>
    <a:srgbClr val="EED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76598" autoAdjust="0"/>
  </p:normalViewPr>
  <p:slideViewPr>
    <p:cSldViewPr>
      <p:cViewPr>
        <p:scale>
          <a:sx n="90" d="100"/>
          <a:sy n="90" d="100"/>
        </p:scale>
        <p:origin x="134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/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/>
        </a:p>
      </dgm:t>
    </dgm:pt>
    <dgm:pt modelId="{492BA6B9-F35F-4749-8364-0F1CDA1A9A4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входного контроля проектной документации;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/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/>
        </a:p>
      </dgm:t>
    </dgm:pt>
    <dgm:pt modelId="{06584DDA-2CF5-4204-8685-9B21ACBC40C6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/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/>
        </a:p>
      </dgm:t>
    </dgm:pt>
    <dgm:pt modelId="{DF634C0D-500D-4CED-A454-C4BDF7BCAB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оперативное планирование, координация, организация и проведение строительного контроля;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/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/>
        </a:p>
      </dgm:t>
    </dgm:pt>
    <dgm:pt modelId="{F49650C7-25BB-4895-9171-E167187D96BA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/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/>
        </a:p>
      </dgm:t>
    </dgm:pt>
    <dgm:pt modelId="{C90A8CC9-ADD8-4E7A-8068-1693683E5D4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800" b="0" dirty="0" smtClean="0">
              <a:latin typeface="Arial" panose="020B0604020202020204" pitchFamily="34" charset="0"/>
              <a:cs typeface="Arial" panose="020B0604020202020204" pitchFamily="34" charset="0"/>
            </a:rPr>
            <a:t>приемка законченных видов и отдельных этапов работ по строительству с правом подписи соответствующих документов;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/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/>
        </a:p>
      </dgm:t>
    </dgm:pt>
    <dgm:pt modelId="{A260BE17-66C6-49D6-9B15-621E27BB8AA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000" b="0" dirty="0" smtClean="0">
              <a:latin typeface="Arial" panose="020B0604020202020204" pitchFamily="34" charset="0"/>
              <a:cs typeface="Arial" panose="020B0604020202020204" pitchFamily="34" charset="0"/>
            </a:rPr>
            <a:t>подписание следующих документов: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78FC71-8FD4-4256-A9BA-ED6F38142615}" type="parTrans" cxnId="{D282B277-128F-4458-B252-B83F9F6B07D0}">
      <dgm:prSet/>
      <dgm:spPr/>
      <dgm:t>
        <a:bodyPr/>
        <a:lstStyle/>
        <a:p>
          <a:endParaRPr lang="ru-RU"/>
        </a:p>
      </dgm:t>
    </dgm:pt>
    <dgm:pt modelId="{938EDE7F-CA4F-4FF4-B6EA-5848C5E06BAA}" type="sibTrans" cxnId="{D282B277-128F-4458-B252-B83F9F6B07D0}">
      <dgm:prSet/>
      <dgm:spPr/>
      <dgm:t>
        <a:bodyPr/>
        <a:lstStyle/>
        <a:p>
          <a:endParaRPr lang="ru-RU"/>
        </a:p>
      </dgm:t>
    </dgm:pt>
    <dgm:pt modelId="{8826E27E-344F-43EF-B773-787B463B2B49}">
      <dgm:prSet phldrT="[Текст]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5B7E867-8727-4C5B-B6C3-B074F74049BB}" type="parTrans" cxnId="{79B77798-6D70-41D4-ABCF-735018B36739}">
      <dgm:prSet/>
      <dgm:spPr/>
      <dgm:t>
        <a:bodyPr/>
        <a:lstStyle/>
        <a:p>
          <a:endParaRPr lang="ru-RU"/>
        </a:p>
      </dgm:t>
    </dgm:pt>
    <dgm:pt modelId="{10BB08FA-B2CB-4276-B4A1-8E36FB7F9CAA}" type="sibTrans" cxnId="{79B77798-6D70-41D4-ABCF-735018B36739}">
      <dgm:prSet/>
      <dgm:spPr/>
      <dgm:t>
        <a:bodyPr/>
        <a:lstStyle/>
        <a:p>
          <a:endParaRPr lang="ru-RU"/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4" custLinFactNeighborX="-228" custLinFactNeighborY="-1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DD953B3E-1880-482C-BCFA-CD44EBB856E1}" type="pres">
      <dgm:prSet presAssocID="{8826E27E-344F-43EF-B773-787B463B2B49}" presName="composite" presStyleCnt="0"/>
      <dgm:spPr/>
    </dgm:pt>
    <dgm:pt modelId="{A23EC147-C44E-43A2-B9C6-E87BDE80DF58}" type="pres">
      <dgm:prSet presAssocID="{8826E27E-344F-43EF-B773-787B463B2B49}" presName="parentText" presStyleLbl="alignNode1" presStyleIdx="3" presStyleCnt="4" custLinFactNeighborX="-8978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D279-CFDE-4521-B72D-A62EE86563F6}" type="pres">
      <dgm:prSet presAssocID="{8826E27E-344F-43EF-B773-787B463B2B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F535E-723E-4EF9-AFAB-0E080D18F4A2}" type="presOf" srcId="{27CA51D4-465F-4F7A-AD22-2DEBD4EA2EC1}" destId="{7453849F-C955-4245-A5CB-1C1CB84C7FBF}" srcOrd="0" destOrd="0" presId="urn:microsoft.com/office/officeart/2005/8/layout/chevron2"/>
    <dgm:cxn modelId="{CEFC60BD-8B16-4F25-A9CE-59BA3805E5EB}" type="presOf" srcId="{A260BE17-66C6-49D6-9B15-621E27BB8AA8}" destId="{64FED279-CFDE-4521-B72D-A62EE86563F6}" srcOrd="0" destOrd="0" presId="urn:microsoft.com/office/officeart/2005/8/layout/chevron2"/>
    <dgm:cxn modelId="{410BA349-F953-493E-B30D-7804208103C3}" type="presOf" srcId="{F3732164-5C4B-4FAB-9DCB-9B3906713856}" destId="{560290B6-6B83-4DE4-A89E-5CD3CB687AB9}" srcOrd="0" destOrd="0" presId="urn:microsoft.com/office/officeart/2005/8/layout/chevron2"/>
    <dgm:cxn modelId="{E5660F53-169D-4D3F-96CB-0B90FB6B3508}" type="presOf" srcId="{F49650C7-25BB-4895-9171-E167187D96BA}" destId="{7C36CB5A-38E3-42D4-8FE8-569DD73B728E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D282B277-128F-4458-B252-B83F9F6B07D0}" srcId="{8826E27E-344F-43EF-B773-787B463B2B49}" destId="{A260BE17-66C6-49D6-9B15-621E27BB8AA8}" srcOrd="0" destOrd="0" parTransId="{1078FC71-8FD4-4256-A9BA-ED6F38142615}" sibTransId="{938EDE7F-CA4F-4FF4-B6EA-5848C5E06BAA}"/>
    <dgm:cxn modelId="{79B77798-6D70-41D4-ABCF-735018B36739}" srcId="{27CA51D4-465F-4F7A-AD22-2DEBD4EA2EC1}" destId="{8826E27E-344F-43EF-B773-787B463B2B49}" srcOrd="3" destOrd="0" parTransId="{35B7E867-8727-4C5B-B6C3-B074F74049BB}" sibTransId="{10BB08FA-B2CB-4276-B4A1-8E36FB7F9CAA}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47459233-2CAB-4C35-B8E3-3DD2E62A3656}" type="presOf" srcId="{DF634C0D-500D-4CED-A454-C4BDF7BCAB71}" destId="{C9A388CF-2E91-4392-AEA0-05BE04FF36A1}" srcOrd="0" destOrd="0" presId="urn:microsoft.com/office/officeart/2005/8/layout/chevron2"/>
    <dgm:cxn modelId="{310FF850-B521-445F-8475-74CCC461424D}" type="presOf" srcId="{8826E27E-344F-43EF-B773-787B463B2B49}" destId="{A23EC147-C44E-43A2-B9C6-E87BDE80DF58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06FCEC8F-6EC5-41B4-938C-F6603DD1926B}" type="presOf" srcId="{C90A8CC9-ADD8-4E7A-8068-1693683E5D43}" destId="{8C8F7837-1E3A-4905-8608-36809E0B2A79}" srcOrd="0" destOrd="0" presId="urn:microsoft.com/office/officeart/2005/8/layout/chevron2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5A9831D0-8C50-4493-9B16-DE7DBF03DD8B}" type="presOf" srcId="{06584DDA-2CF5-4204-8685-9B21ACBC40C6}" destId="{68E1EA8D-B99A-4E0F-9DCB-8D07706F38F6}" srcOrd="0" destOrd="0" presId="urn:microsoft.com/office/officeart/2005/8/layout/chevron2"/>
    <dgm:cxn modelId="{B525AD8C-873C-49B7-8477-42D0B693C3A4}" type="presOf" srcId="{492BA6B9-F35F-4749-8364-0F1CDA1A9A40}" destId="{02842844-2E50-483D-A5A2-E97785C60DC6}" srcOrd="0" destOrd="0" presId="urn:microsoft.com/office/officeart/2005/8/layout/chevron2"/>
    <dgm:cxn modelId="{D58E494F-ACB5-4A64-924D-8DE70A8FB9FF}" type="presParOf" srcId="{7453849F-C955-4245-A5CB-1C1CB84C7FBF}" destId="{7231E4E3-88F0-4A44-91A8-6D496F93623C}" srcOrd="0" destOrd="0" presId="urn:microsoft.com/office/officeart/2005/8/layout/chevron2"/>
    <dgm:cxn modelId="{13A152F0-3C32-4301-8971-267428269EDA}" type="presParOf" srcId="{7231E4E3-88F0-4A44-91A8-6D496F93623C}" destId="{560290B6-6B83-4DE4-A89E-5CD3CB687AB9}" srcOrd="0" destOrd="0" presId="urn:microsoft.com/office/officeart/2005/8/layout/chevron2"/>
    <dgm:cxn modelId="{8B61A7E4-8C22-45F9-9811-E0C09A579086}" type="presParOf" srcId="{7231E4E3-88F0-4A44-91A8-6D496F93623C}" destId="{02842844-2E50-483D-A5A2-E97785C60DC6}" srcOrd="1" destOrd="0" presId="urn:microsoft.com/office/officeart/2005/8/layout/chevron2"/>
    <dgm:cxn modelId="{D47A4654-0540-449C-BD6F-E3840046362E}" type="presParOf" srcId="{7453849F-C955-4245-A5CB-1C1CB84C7FBF}" destId="{FDF011F1-204D-43E3-AC41-D3D87DDB8B7C}" srcOrd="1" destOrd="0" presId="urn:microsoft.com/office/officeart/2005/8/layout/chevron2"/>
    <dgm:cxn modelId="{1A0501D3-FC1C-4A53-B111-D533C2B7DB37}" type="presParOf" srcId="{7453849F-C955-4245-A5CB-1C1CB84C7FBF}" destId="{7808D10E-FECF-4D7C-897A-0B57914051C5}" srcOrd="2" destOrd="0" presId="urn:microsoft.com/office/officeart/2005/8/layout/chevron2"/>
    <dgm:cxn modelId="{A7B2C54C-2685-4554-9893-D13ECB12B957}" type="presParOf" srcId="{7808D10E-FECF-4D7C-897A-0B57914051C5}" destId="{68E1EA8D-B99A-4E0F-9DCB-8D07706F38F6}" srcOrd="0" destOrd="0" presId="urn:microsoft.com/office/officeart/2005/8/layout/chevron2"/>
    <dgm:cxn modelId="{0B34AD52-82D5-4588-8217-B6085466B52D}" type="presParOf" srcId="{7808D10E-FECF-4D7C-897A-0B57914051C5}" destId="{C9A388CF-2E91-4392-AEA0-05BE04FF36A1}" srcOrd="1" destOrd="0" presId="urn:microsoft.com/office/officeart/2005/8/layout/chevron2"/>
    <dgm:cxn modelId="{E89669F8-024E-4951-B02A-288880377EB2}" type="presParOf" srcId="{7453849F-C955-4245-A5CB-1C1CB84C7FBF}" destId="{D96B4D19-898E-42AC-A21D-393E52CC9AC6}" srcOrd="3" destOrd="0" presId="urn:microsoft.com/office/officeart/2005/8/layout/chevron2"/>
    <dgm:cxn modelId="{3658317C-1FC3-42BA-9B5D-C8245EA1D84B}" type="presParOf" srcId="{7453849F-C955-4245-A5CB-1C1CB84C7FBF}" destId="{A0A0FED7-8ECB-42F2-AD3C-F7AFA10E5483}" srcOrd="4" destOrd="0" presId="urn:microsoft.com/office/officeart/2005/8/layout/chevron2"/>
    <dgm:cxn modelId="{9D74D23E-7727-4576-8FE5-E9241ADD1AE1}" type="presParOf" srcId="{A0A0FED7-8ECB-42F2-AD3C-F7AFA10E5483}" destId="{7C36CB5A-38E3-42D4-8FE8-569DD73B728E}" srcOrd="0" destOrd="0" presId="urn:microsoft.com/office/officeart/2005/8/layout/chevron2"/>
    <dgm:cxn modelId="{2903D011-F838-4ED9-91E4-4585657AF00F}" type="presParOf" srcId="{A0A0FED7-8ECB-42F2-AD3C-F7AFA10E5483}" destId="{8C8F7837-1E3A-4905-8608-36809E0B2A79}" srcOrd="1" destOrd="0" presId="urn:microsoft.com/office/officeart/2005/8/layout/chevron2"/>
    <dgm:cxn modelId="{AEA2E27B-E858-452F-BDFC-0880AB903F7F}" type="presParOf" srcId="{7453849F-C955-4245-A5CB-1C1CB84C7FBF}" destId="{2E409694-C2FA-4515-8AB5-61C5F31B8F09}" srcOrd="5" destOrd="0" presId="urn:microsoft.com/office/officeart/2005/8/layout/chevron2"/>
    <dgm:cxn modelId="{3E8F2B21-3229-4565-B125-A6A2635C3996}" type="presParOf" srcId="{7453849F-C955-4245-A5CB-1C1CB84C7FBF}" destId="{DD953B3E-1880-482C-BCFA-CD44EBB856E1}" srcOrd="6" destOrd="0" presId="urn:microsoft.com/office/officeart/2005/8/layout/chevron2"/>
    <dgm:cxn modelId="{241BD0D6-9360-4359-A546-677BD62F8C5F}" type="presParOf" srcId="{DD953B3E-1880-482C-BCFA-CD44EBB856E1}" destId="{A23EC147-C44E-43A2-B9C6-E87BDE80DF58}" srcOrd="0" destOrd="0" presId="urn:microsoft.com/office/officeart/2005/8/layout/chevron2"/>
    <dgm:cxn modelId="{3728E5E8-5A20-4AC7-8034-DACB823735E0}" type="presParOf" srcId="{DD953B3E-1880-482C-BCFA-CD44EBB856E1}" destId="{64FED279-CFDE-4521-B72D-A62EE865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41196" y="143108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31370"/>
        <a:ext cx="658915" cy="282392"/>
      </dsp:txXfrm>
    </dsp:sp>
    <dsp:sp modelId="{02842844-2E50-483D-A5A2-E97785C60DC6}">
      <dsp:nvSpPr>
        <dsp:cNvPr id="0" name=""/>
        <dsp:cNvSpPr/>
      </dsp:nvSpPr>
      <dsp:spPr>
        <a:xfrm rot="5400000">
          <a:off x="4343986" y="-3703353"/>
          <a:ext cx="611850" cy="8018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организация входного контроля проектной документации;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40633" y="29868"/>
        <a:ext cx="7988688" cy="552114"/>
      </dsp:txXfrm>
    </dsp:sp>
    <dsp:sp modelId="{68E1EA8D-B99A-4E0F-9DCB-8D07706F38F6}">
      <dsp:nvSpPr>
        <dsp:cNvPr id="0" name=""/>
        <dsp:cNvSpPr/>
      </dsp:nvSpPr>
      <dsp:spPr>
        <a:xfrm rot="5400000">
          <a:off x="-141196" y="932187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120449"/>
        <a:ext cx="658915" cy="282392"/>
      </dsp:txXfrm>
    </dsp:sp>
    <dsp:sp modelId="{C9A388CF-2E91-4392-AEA0-05BE04FF36A1}">
      <dsp:nvSpPr>
        <dsp:cNvPr id="0" name=""/>
        <dsp:cNvSpPr/>
      </dsp:nvSpPr>
      <dsp:spPr>
        <a:xfrm rot="5400000">
          <a:off x="4362268" y="-2912362"/>
          <a:ext cx="611850" cy="8018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оперативное планирование, координация, организация и проведение строительного контроля;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820859"/>
        <a:ext cx="7988688" cy="552114"/>
      </dsp:txXfrm>
    </dsp:sp>
    <dsp:sp modelId="{7C36CB5A-38E3-42D4-8FE8-569DD73B728E}">
      <dsp:nvSpPr>
        <dsp:cNvPr id="0" name=""/>
        <dsp:cNvSpPr/>
      </dsp:nvSpPr>
      <dsp:spPr>
        <a:xfrm rot="5400000">
          <a:off x="-141196" y="1721265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909527"/>
        <a:ext cx="658915" cy="282392"/>
      </dsp:txXfrm>
    </dsp:sp>
    <dsp:sp modelId="{8C8F7837-1E3A-4905-8608-36809E0B2A79}">
      <dsp:nvSpPr>
        <dsp:cNvPr id="0" name=""/>
        <dsp:cNvSpPr/>
      </dsp:nvSpPr>
      <dsp:spPr>
        <a:xfrm rot="5400000">
          <a:off x="4362268" y="-2123283"/>
          <a:ext cx="611850" cy="8018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приемка законченных видов и отдельных этапов работ по строительству с правом подписи соответствующих документов;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1609938"/>
        <a:ext cx="7988688" cy="552114"/>
      </dsp:txXfrm>
    </dsp:sp>
    <dsp:sp modelId="{A23EC147-C44E-43A2-B9C6-E87BDE80DF58}">
      <dsp:nvSpPr>
        <dsp:cNvPr id="0" name=""/>
        <dsp:cNvSpPr/>
      </dsp:nvSpPr>
      <dsp:spPr>
        <a:xfrm rot="5400000">
          <a:off x="-141196" y="2512256"/>
          <a:ext cx="941307" cy="65891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700518"/>
        <a:ext cx="658915" cy="282392"/>
      </dsp:txXfrm>
    </dsp:sp>
    <dsp:sp modelId="{64FED279-CFDE-4521-B72D-A62EE86563F6}">
      <dsp:nvSpPr>
        <dsp:cNvPr id="0" name=""/>
        <dsp:cNvSpPr/>
      </dsp:nvSpPr>
      <dsp:spPr>
        <a:xfrm rot="5400000">
          <a:off x="4362268" y="-1334205"/>
          <a:ext cx="611850" cy="8018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подписание следующих документов: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58915" y="2399016"/>
        <a:ext cx="7988688" cy="55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3686-63DB-44D5-9343-BF33D920C50F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1472-C1F1-45DB-9404-E82C2056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2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3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0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6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0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ного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915"/>
            <a:ext cx="9143999" cy="6092381"/>
          </a:xfrm>
          <a:custGeom>
            <a:avLst/>
            <a:gdLst>
              <a:gd name="T0" fmla="*/ 0 w 2976"/>
              <a:gd name="T1" fmla="*/ 2975 h 2975"/>
              <a:gd name="T2" fmla="*/ 0 w 2976"/>
              <a:gd name="T3" fmla="*/ 2975 h 2975"/>
              <a:gd name="T4" fmla="*/ 2976 w 2976"/>
              <a:gd name="T5" fmla="*/ 2975 h 2975"/>
              <a:gd name="T6" fmla="*/ 2976 w 2976"/>
              <a:gd name="T7" fmla="*/ 0 h 2975"/>
              <a:gd name="T8" fmla="*/ 0 w 2976"/>
              <a:gd name="T9" fmla="*/ 0 h 2975"/>
              <a:gd name="T10" fmla="*/ 0 w 2976"/>
              <a:gd name="T11" fmla="*/ 2975 h 2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76" h="2975">
                <a:moveTo>
                  <a:pt x="0" y="2975"/>
                </a:moveTo>
                <a:lnTo>
                  <a:pt x="0" y="2975"/>
                </a:lnTo>
                <a:lnTo>
                  <a:pt x="2976" y="2975"/>
                </a:lnTo>
                <a:lnTo>
                  <a:pt x="2976" y="0"/>
                </a:lnTo>
                <a:lnTo>
                  <a:pt x="0" y="0"/>
                </a:lnTo>
                <a:lnTo>
                  <a:pt x="0" y="297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u="sng"/>
          </a:p>
        </p:txBody>
      </p:sp>
    </p:spTree>
    <p:extLst>
      <p:ext uri="{BB962C8B-B14F-4D97-AF65-F5344CB8AC3E}">
        <p14:creationId xmlns:p14="http://schemas.microsoft.com/office/powerpoint/2010/main" val="320999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mailto:v.krishtal@nostroy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8" y="-99392"/>
            <a:ext cx="9569340" cy="76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2" descr="C:\Users\Кришталь_ВВ\AppData\Local\Microsoft\Windows\Temporary Internet Files\Content.Outlook\7W7ZSSH2\Logo_NOSTROY - GIF (2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4779"/>
            <a:ext cx="1512168" cy="11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5724128" y="7101408"/>
            <a:ext cx="39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Кришталь Владислав Викторович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1043608" y="2852738"/>
            <a:ext cx="7605323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специалистам строительных организаций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специалистов строительной отрасли. </a:t>
            </a:r>
          </a:p>
          <a:p>
            <a:pPr algn="ctr">
              <a:buNone/>
            </a:pP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1594" y="6488668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Кришталь Владислав Викторович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37" y="5541450"/>
            <a:ext cx="3115326" cy="1215411"/>
          </a:xfrm>
          <a:prstGeom prst="rect">
            <a:avLst/>
          </a:prstGeom>
          <a:ln w="12700">
            <a:solidFill>
              <a:schemeClr val="dk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9" y="4463640"/>
            <a:ext cx="3119934" cy="981584"/>
          </a:xfrm>
          <a:prstGeom prst="rect">
            <a:avLst/>
          </a:prstGeom>
          <a:ln w="12700">
            <a:solidFill>
              <a:schemeClr val="dk1"/>
            </a:solidFill>
          </a:ln>
        </p:spPr>
      </p:pic>
      <p:sp>
        <p:nvSpPr>
          <p:cNvPr id="43" name="Прямоугольник 42"/>
          <p:cNvSpPr/>
          <p:nvPr/>
        </p:nvSpPr>
        <p:spPr>
          <a:xfrm>
            <a:off x="227929" y="3335806"/>
            <a:ext cx="3119935" cy="1037247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27930" y="1888667"/>
            <a:ext cx="3119934" cy="132168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27929" y="827976"/>
            <a:ext cx="3119935" cy="93437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52867" y="2237158"/>
            <a:ext cx="2733625" cy="3003577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7929" y="17485"/>
            <a:ext cx="8771513" cy="647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полномочий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1" y="3402179"/>
            <a:ext cx="1311420" cy="9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rcRect l="34721" r="38525" b="45396"/>
          <a:stretch>
            <a:fillRect/>
          </a:stretch>
        </p:blipFill>
        <p:spPr bwMode="auto">
          <a:xfrm>
            <a:off x="302752" y="1996373"/>
            <a:ext cx="1196427" cy="9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54732" y="903243"/>
            <a:ext cx="2244710" cy="738664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01.07.2017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НРС должен быть сформирован </a:t>
            </a:r>
            <a:b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 должны быть утверждены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velotur.iptv.by/uploads/posts/2012-03/1332244111_1331028513_im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68" y="375600"/>
            <a:ext cx="729791" cy="6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sroportal.ru/media/nopriz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72" y="1979870"/>
            <a:ext cx="1307077" cy="9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e.halilova\Desktop\Логотипы\миснстр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5" y="921467"/>
            <a:ext cx="1785809" cy="74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929" y="2810928"/>
            <a:ext cx="317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объединения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30747" y="568749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организации строительства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34302" y="4348148"/>
            <a:ext cx="256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реестр специалистов (НРС)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2" y="4516238"/>
            <a:ext cx="1593944" cy="8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614172" y="4594404"/>
            <a:ext cx="164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– член СРО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11205" y="4537069"/>
            <a:ext cx="2473295" cy="80325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не менее 2 специалистов по организации строительства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95626" y="830443"/>
            <a:ext cx="2801359" cy="93190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Порядок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НРС,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сведений о специалистах, включенных в НРС 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в области строительства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11205" y="1888667"/>
            <a:ext cx="2473295" cy="1321685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 НРС, разрабатывают</a:t>
            </a:r>
          </a:p>
          <a:p>
            <a:pPr lvl="0"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«Регламент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ведения НРС», 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приема документов от физических лиц по внесению информации в НРС»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06640" y="3335807"/>
            <a:ext cx="2488874" cy="102458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квалификационные стандарты (КС), дифференцированные в зависимости от направления деятельности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495626" y="5541450"/>
            <a:ext cx="5140439" cy="121541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внесению в НРС: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в области строительства;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строительстве  на инженерных должностях не менее чем 3 года;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 в строительстве  не менее чем 10 лет;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специалиста не реже 1 раза в 5 лет;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на работу (для иностранных граждан)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787896" y="5270073"/>
            <a:ext cx="1462357" cy="46033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КС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791470" y="4138737"/>
            <a:ext cx="1462357" cy="46033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КС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>
            <a:off x="1598254" y="4230676"/>
            <a:ext cx="298442" cy="335547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7" name="Стрелка вниз 56"/>
          <p:cNvSpPr/>
          <p:nvPr/>
        </p:nvSpPr>
        <p:spPr>
          <a:xfrm>
            <a:off x="1553600" y="5340328"/>
            <a:ext cx="298442" cy="335547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40" name="Прямая соединительная линия 39"/>
          <p:cNvCxnSpPr>
            <a:stCxn id="41" idx="3"/>
            <a:endCxn id="49" idx="1"/>
          </p:cNvCxnSpPr>
          <p:nvPr/>
        </p:nvCxnSpPr>
        <p:spPr>
          <a:xfrm>
            <a:off x="3347864" y="1295161"/>
            <a:ext cx="147762" cy="12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42" idx="3"/>
            <a:endCxn id="50" idx="1"/>
          </p:cNvCxnSpPr>
          <p:nvPr/>
        </p:nvCxnSpPr>
        <p:spPr>
          <a:xfrm>
            <a:off x="3347864" y="2549510"/>
            <a:ext cx="1633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3347863" y="4941168"/>
            <a:ext cx="1633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347864" y="3861048"/>
            <a:ext cx="1633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336249" y="6114724"/>
            <a:ext cx="1633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15" idx="2"/>
          </p:cNvCxnSpPr>
          <p:nvPr/>
        </p:nvCxnSpPr>
        <p:spPr>
          <a:xfrm flipV="1">
            <a:off x="7618342" y="5240735"/>
            <a:ext cx="1338" cy="300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50" idx="3"/>
          </p:cNvCxnSpPr>
          <p:nvPr/>
        </p:nvCxnSpPr>
        <p:spPr>
          <a:xfrm flipV="1">
            <a:off x="5984500" y="2548642"/>
            <a:ext cx="268366" cy="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49" idx="3"/>
          </p:cNvCxnSpPr>
          <p:nvPr/>
        </p:nvCxnSpPr>
        <p:spPr>
          <a:xfrm>
            <a:off x="6296985" y="1296395"/>
            <a:ext cx="723287" cy="940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6" name="Picture 2" descr="http://gigados.ru/wp-content/uploads/2015/06/nste.ru_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0177" r="7923"/>
          <a:stretch/>
        </p:blipFill>
        <p:spPr bwMode="auto">
          <a:xfrm>
            <a:off x="466604" y="5567826"/>
            <a:ext cx="831607" cy="11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6208" y="2362182"/>
            <a:ext cx="2466975" cy="1847850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951769" cy="68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227040"/>
            <a:ext cx="1396065" cy="1045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5083"/>
            <a:ext cx="7886700" cy="586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программного обеспечения  НРС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309320"/>
            <a:ext cx="803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может занять от 3 до 6 месяцев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389844"/>
              </p:ext>
            </p:extLst>
          </p:nvPr>
        </p:nvGraphicFramePr>
        <p:xfrm>
          <a:off x="192141" y="2420167"/>
          <a:ext cx="8677777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158"/>
                <a:gridCol w="3648172"/>
                <a:gridCol w="452644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Закрытая часть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Персонифицирующие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данные (дата рождения, СНИЛС)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осуществляемых работ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 образовании, повышении квалификации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принятия решения о включении (исключении)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НРС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таж работы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Иная информация, в соответствии с регламентом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Специальный стаж работы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разрешения на работу (для иностранных граждан)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работодателе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фактах привлечения к ответственности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063" y="1078539"/>
            <a:ext cx="748928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Прежде всего необходима разработка ТЗ к программному обеспечению НРС</a:t>
            </a:r>
          </a:p>
          <a:p>
            <a:pPr algn="ctr">
              <a:lnSpc>
                <a:spcPct val="115000"/>
              </a:lnSpc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требования к программному продукту должны включать в себя:</a:t>
            </a:r>
          </a:p>
          <a:p>
            <a:pPr marL="257175" indent="-257175">
              <a:lnSpc>
                <a:spcPct val="115000"/>
              </a:lnSpc>
              <a:buFont typeface="+mj-lt"/>
              <a:buAutoNum type="arabicParenR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Требования к интерфейсу продукта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57175" indent="-257175">
              <a:lnSpc>
                <a:spcPct val="115000"/>
              </a:lnSpc>
              <a:buFont typeface="+mj-lt"/>
              <a:buAutoNum type="arabicParenR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содержания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(открытая часть, закрытая часть)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713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обязанности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по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0992" y="6198852"/>
            <a:ext cx="427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Основание: п.5 ст. 55.5-1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61844255"/>
              </p:ext>
            </p:extLst>
          </p:nvPr>
        </p:nvGraphicFramePr>
        <p:xfrm>
          <a:off x="287016" y="1196752"/>
          <a:ext cx="867747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429309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акта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приемки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объекта капитального строительства;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объекта требованиям технических регламентов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параметров объекта проектной документации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требованиям энергетической эффективности и требованиям оснащенности объекта приборами учета используемых энергетических ресурсов;</a:t>
            </a:r>
          </a:p>
          <a:p>
            <a:pPr algn="just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объекта техническим условиям подключения к сетям</a:t>
            </a: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1648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инженер строитель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32" y="2465458"/>
            <a:ext cx="3438591" cy="41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16632"/>
            <a:ext cx="6842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предприниматель,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юридического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самостоятельно организующий строительство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1919" y="169542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Требования к членам саморегулируемой организации,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устанавливаются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стандартах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внутренних документах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СРО, т.е.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КВАЛИФИКАЦИОННЫХ СТАНДАРТАХ </a:t>
            </a:r>
          </a:p>
          <a:p>
            <a:pPr algn="ctr"/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919" y="4829652"/>
            <a:ext cx="8146567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высшего образования в области строительства, допускается прохождение профессиональной переподготовки </a:t>
            </a:r>
          </a:p>
          <a:p>
            <a:pPr lvl="0"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919" y="3559367"/>
            <a:ext cx="325002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высшего образования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77820" y="3559367"/>
            <a:ext cx="330066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стаж работы по специальности не менее чем 5 лет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2659" y="306024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6045" y="309014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Стаж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690" y="2542940"/>
            <a:ext cx="815033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Основание: п.4-6 ст. 55.5-1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РФ (вступает в силу с 01.07.2017)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2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4742" y="49347"/>
            <a:ext cx="713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организации 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3831" y="500197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включения сведений о специалисте в области строительства в Национальный реестр специалистов необходимо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53213"/>
              </p:ext>
            </p:extLst>
          </p:nvPr>
        </p:nvGraphicFramePr>
        <p:xfrm>
          <a:off x="235855" y="1150848"/>
          <a:ext cx="8568952" cy="515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6768752"/>
                <a:gridCol w="144016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Предоставляемый документ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Заявление на включение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Национальный реестр специалистов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50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  <a:defRPr/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Заверенная копия Диплома о высшем образовании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профессии, специальности или направлению подготовки в области строительства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80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Заверенная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выписка из трудовой книжки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подтверждающая: 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наличие стажа работы соответственно в организациях, выполняющих инженерные изыскания, осуществляющих подготовку проектной документации, строительство, реконструкцию, капитальный ремонт объектов капитального строительства на инженерных должностях не менее чем 3 года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1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наличие общего трудового стажа по профессии, специальности или направлению подготовки в области строительства не менее чем десять лет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Заверенная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копия </a:t>
                      </a:r>
                      <a:r>
                        <a:rPr lang="ru-RU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достоверения о повышение квалификации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 по направлению подготовки в области строительства не реже одного раза в 5 лет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работу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/патент (для иностранных граждан)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Должностные инструкции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 в области строительства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п.5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Скан-копия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трудового договора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 в области строительства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п.1 ст.55.5-1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41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Согласие на обработку персональных данных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ст. 3  Федерального закона № 152-ФЗ «О персональных данных» от 27.07.06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 об отсутствии у физического лица непогашенной или неснятой судимости за совершение умышленного преступления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п.8 ст.55.5-1 </a:t>
                      </a:r>
                      <a:r>
                        <a:rPr lang="ru-RU" sz="10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ГрКРФ</a:t>
                      </a:r>
                      <a:endParaRPr lang="ru-RU" sz="10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244767" y="6309320"/>
            <a:ext cx="970554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направлений подготовки в области строительства готовит Минстрой России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397" y="1524679"/>
            <a:ext cx="684087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Основание: п.6, 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ст. 55.5-1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  <a:p>
            <a:pPr algn="just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 высшем образовании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профессии, специальности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направлению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в области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строительства (;</a:t>
            </a:r>
          </a:p>
          <a:p>
            <a:pPr algn="just"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Заверенная выписка из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трудовой книжки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подтверждающая стаж (10 лет в строительстве и 3 года на инженерных должностях)</a:t>
            </a:r>
          </a:p>
          <a:p>
            <a:pPr algn="just"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Удостоверение о повышение квалификации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подготовки в области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реже одного раза в 5 лет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Разрешение на работу (для иностранных граждан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defRPr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 Справка об отсутствии у физического лица непогашенной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неснятой судимости за совершение умышленного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преступления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6632"/>
            <a:ext cx="713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необходимо обратить внимание при рассмотрении документов?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4" descr="Картинки по запросу диплом о высшем образовании в строительст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73" y="1145002"/>
            <a:ext cx="1820052" cy="12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удостоверение о повышении квалифик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92" y="3453534"/>
            <a:ext cx="1828384" cy="12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трудовая книж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83" y="2255788"/>
            <a:ext cx="9820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азрешение на работу для иностранных гражд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72998"/>
            <a:ext cx="1827218" cy="12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справка об отсутствии судим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2" y="4990765"/>
            <a:ext cx="1867319" cy="16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16779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07803" y="60162"/>
            <a:ext cx="7272808" cy="5866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Перечни направлений подготовки высшего образования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части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«Инженерное дело, технологии и технические науки», которая имеет отношение к архитектуре 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строительству: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01445"/>
              </p:ext>
            </p:extLst>
          </p:nvPr>
        </p:nvGraphicFramePr>
        <p:xfrm>
          <a:off x="221875" y="1752519"/>
          <a:ext cx="8744755" cy="48648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7111"/>
                <a:gridCol w="206130"/>
                <a:gridCol w="5249248"/>
                <a:gridCol w="215930"/>
                <a:gridCol w="1096336"/>
              </a:tblGrid>
              <a:tr h="528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Коды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направлений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подготовки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укрупненных групп направлений подготовки.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Наименования направлений подготовки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/>
                </a:tc>
              </a:tr>
              <a:tr h="1371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07.00.00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07.03.01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687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и реставрация архитектурного наследия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архитектурной среды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07.03.04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Градостроительство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444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08.03.01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002060"/>
                    </a:solidFill>
                  </a:tcPr>
                </a:tc>
              </a:tr>
              <a:tr h="1371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Магистратура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07.00.00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665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и реставрация архитектурного наследия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07.04.03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архитектурной среды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37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07.04.04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Градостроительство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926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2064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08.04.01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rgbClr val="C00000"/>
                    </a:solidFill>
                  </a:tcPr>
                </a:tc>
              </a:tr>
              <a:tr h="1371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Специалитет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5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08.00.00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 И ТЕХНОЛОГИИ СТРОИТЕЛЬСТВА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уникальных зданий и сооружений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Инженер-строитель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14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Строительство, эксплуатация, восстановление и техническое прикрытие автомобильных дорог, мостов и тоннелей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60" marR="480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8112" y="1366294"/>
            <a:ext cx="9029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России от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12.09.13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№1061)</a:t>
            </a:r>
          </a:p>
        </p:txBody>
      </p:sp>
    </p:spTree>
    <p:extLst>
      <p:ext uri="{BB962C8B-B14F-4D97-AF65-F5344CB8AC3E}">
        <p14:creationId xmlns:p14="http://schemas.microsoft.com/office/powerpoint/2010/main" val="16184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128792" cy="1206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наименованиями специальностей, направлениями подготовки для специалистов по организации 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628800"/>
            <a:ext cx="8728633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сентября 2016 года в Ассоциации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состоялось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рабочее совещание, на котором выработана консолидированная позиция по вопросу определения и закрепления специализаций (направлений деятельности) для организаторов строительного производства, подлежащих внесению в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НРС: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Утвержден алгоритм действий: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9313" y="2745772"/>
            <a:ext cx="7401159" cy="733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Актуализация 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отраслевой рамки квалификаций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(ОРК) для инженерно-технических работников в сфере строительства, с учетом специализации организаторов строительства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8982" y="3598581"/>
            <a:ext cx="7401490" cy="5924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типового квалификационного стандарта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5468" y="4316730"/>
            <a:ext cx="7415004" cy="629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профессиональных стандартов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«Организатор строительства» в соответствии с актуализированной ОРК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2903" y="5054512"/>
            <a:ext cx="7400662" cy="570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квалификационных стандартов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соответствии с разработанными профессиональными стандартами «Организатор строительства»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10942" y="5752083"/>
            <a:ext cx="7416741" cy="6629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комплектов оценочных средств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оценки соответствия профессиональным и квалификационным 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стандартам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839" y="2814979"/>
            <a:ext cx="1402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01.12.2016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46" y="3531739"/>
            <a:ext cx="1402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30.12.2016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4" y="4272119"/>
            <a:ext cx="1402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01.03.2017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5570" y="5026303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01.04.2017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9637" y="5841642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01.05.2017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993299" y="3478413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низ 17"/>
          <p:cNvSpPr/>
          <p:nvPr/>
        </p:nvSpPr>
        <p:spPr>
          <a:xfrm>
            <a:off x="4985259" y="4189818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низ 18"/>
          <p:cNvSpPr/>
          <p:nvPr/>
        </p:nvSpPr>
        <p:spPr>
          <a:xfrm>
            <a:off x="4993299" y="4938104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трелка вниз 19"/>
          <p:cNvSpPr/>
          <p:nvPr/>
        </p:nvSpPr>
        <p:spPr>
          <a:xfrm>
            <a:off x="4993299" y="5629554"/>
            <a:ext cx="252028" cy="245058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344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827584" y="2204864"/>
            <a:ext cx="7739794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2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квалификаций, профессиональные стандарты</a:t>
            </a:r>
          </a:p>
        </p:txBody>
      </p:sp>
    </p:spTree>
    <p:extLst>
      <p:ext uri="{BB962C8B-B14F-4D97-AF65-F5344CB8AC3E}">
        <p14:creationId xmlns:p14="http://schemas.microsoft.com/office/powerpoint/2010/main" val="14189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0" y="3143161"/>
            <a:ext cx="6303944" cy="11597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xtLst/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47893" y="182547"/>
            <a:ext cx="7920880" cy="8984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квалификаций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AFF85C-736D-4045-8C4C-A763FC94F6FC}" type="slidenum">
              <a:rPr lang="en-US" altLang="ru-RU" smtClean="0"/>
              <a:pPr/>
              <a:t>19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99400" y="3142308"/>
            <a:ext cx="7193080" cy="11512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совет при Президенте Российской Федерации по профессиональным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квалификациям </a:t>
            </a:r>
          </a:p>
          <a:p>
            <a:pPr algn="ctr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(Создан Указом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от 16 апреля 2014 г. №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249)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695" y="4797152"/>
            <a:ext cx="2536113" cy="1368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квалификациям в строительстве </a:t>
            </a:r>
          </a:p>
          <a:p>
            <a:pPr algn="ctr">
              <a:defRPr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(создан 29.07.2014 на базе НОСТРОЙ)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0133" y="4806579"/>
            <a:ext cx="1684469" cy="136815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квалификациям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16688" y="4804303"/>
            <a:ext cx="1603312" cy="13704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Совет по профессиональным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квалификациям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242204" y="1214327"/>
            <a:ext cx="7650276" cy="14596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Комплексный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разработке профессиональных стандартов, их независимой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профессионально-общественной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применению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2014 - 2016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(Утвержден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Распоряжением Правительства РФ от 31.03.2014 N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487-р)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008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24180" y="1214327"/>
            <a:ext cx="1297325" cy="14585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1" y="1309918"/>
            <a:ext cx="993048" cy="10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трелка вправо 59"/>
          <p:cNvSpPr/>
          <p:nvPr/>
        </p:nvSpPr>
        <p:spPr>
          <a:xfrm rot="5400000">
            <a:off x="4141573" y="2691327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 rot="5400000">
            <a:off x="1424092" y="4302104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5400000">
            <a:off x="4170007" y="4297717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5400000">
            <a:off x="6562934" y="4306818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854503" y="2708920"/>
            <a:ext cx="7739794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специалистам 372-ФЗ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63688" y="139899"/>
            <a:ext cx="73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760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ртинки по запросу президент путин подписыв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президент путин подписыва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6" y="1278513"/>
            <a:ext cx="26143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24" y="3246099"/>
            <a:ext cx="367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июля 2016 года Президент России подписал Федеральный закон № 238-ФЗ «О независимой оценке квалификации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(вступает в силу с 01.01.2017г.)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5059719"/>
            <a:ext cx="8315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с участием советов по профессиональным квалификациям разрабатывается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пакет подзаконных нормативных правовых актов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регламентирующих организацию и проведение независимой оценки квалификаций (в том числе: положение о сдаче профессионального экзамена, требования к центрам оценки квалификации, положение о реестре, положение о разработке контрольно-оценочных средств).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7904" y="1278513"/>
            <a:ext cx="5112567" cy="3444914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подтверждения соответствия квалификации соискателя положениям профессионального стандарта или квалификационным требованиям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установленным федеральными законами и иными нормативными правовыми актами Российской Федерации (далее - требования к квалификации), проведенная центром оценки квалификаций в соответствии с настоящим Федеральным законом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(п.2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3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238-ФЗ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независимой оценке квалификации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«)</a:t>
            </a:r>
          </a:p>
        </p:txBody>
      </p:sp>
    </p:spTree>
    <p:extLst>
      <p:ext uri="{BB962C8B-B14F-4D97-AF65-F5344CB8AC3E}">
        <p14:creationId xmlns:p14="http://schemas.microsoft.com/office/powerpoint/2010/main" val="35026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63688" y="235481"/>
            <a:ext cx="73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полномочий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760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Картинки по запросу совет по профессиональным квалификаци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4209"/>
            <a:ext cx="4792278" cy="1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0424" y="2440412"/>
            <a:ext cx="4904873" cy="121041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Советы </a:t>
            </a:r>
          </a:p>
          <a:p>
            <a:pPr algn="ctr"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по профессиональным</a:t>
            </a:r>
          </a:p>
          <a:p>
            <a:pPr algn="ctr"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квалификациям</a:t>
            </a: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9874" y="1227090"/>
            <a:ext cx="3034386" cy="93445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 системы Независимой оценки квалификаций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64601" y="2440412"/>
            <a:ext cx="3029659" cy="12104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отбор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лиц для проведения оценки квалификации (центры оценки квалификации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0424" y="3993756"/>
            <a:ext cx="4904873" cy="10685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оценки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квалификации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9874" y="3993757"/>
            <a:ext cx="3034386" cy="106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оценку квалификации в форме профессионального экзамена и оформляют ее результаты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64601" y="5405224"/>
            <a:ext cx="3029659" cy="12496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и осуществляет ведение информационно-справочного ресурса «Реестр независимой оценки квалификаций»</a:t>
            </a:r>
          </a:p>
        </p:txBody>
      </p:sp>
      <p:pic>
        <p:nvPicPr>
          <p:cNvPr id="4100" name="Picture 4" descr="Картинки по запросу национальное агентство развития квалификац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4" y="5405223"/>
            <a:ext cx="4872952" cy="12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оце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" y="4067519"/>
            <a:ext cx="1407604" cy="9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комисс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3623"/>
            <a:ext cx="1360884" cy="10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трелка вправо 21"/>
          <p:cNvSpPr/>
          <p:nvPr/>
        </p:nvSpPr>
        <p:spPr>
          <a:xfrm>
            <a:off x="5221404" y="1542666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250990" y="5685951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235297" y="2821860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250990" y="4274484"/>
            <a:ext cx="464719" cy="4841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6951671" y="2158142"/>
            <a:ext cx="392074" cy="3988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6893447" y="5083646"/>
            <a:ext cx="392074" cy="3988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6904627" y="3647418"/>
            <a:ext cx="392074" cy="3988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405" y="1191659"/>
            <a:ext cx="8229600" cy="5361459"/>
          </a:xfrm>
        </p:spPr>
        <p:txBody>
          <a:bodyPr/>
          <a:lstStyle/>
          <a:p>
            <a:pPr marL="0" indent="0">
              <a:buNone/>
              <a:tabLst>
                <a:tab pos="88900" algn="l"/>
              </a:tabLst>
            </a:pPr>
            <a:endParaRPr lang="ru-RU" sz="1400" dirty="0" smtClean="0"/>
          </a:p>
          <a:p>
            <a:pPr marL="0" indent="0">
              <a:buNone/>
              <a:tabLst>
                <a:tab pos="88900" algn="l"/>
              </a:tabLst>
            </a:pPr>
            <a:endParaRPr lang="ru-RU" sz="14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2F5A0-B2B0-4724-A9C1-93EFF48FF68F}" type="slidenum">
              <a:rPr lang="en-US" altLang="ru-RU" smtClean="0"/>
              <a:pPr>
                <a:defRPr/>
              </a:pPr>
              <a:t>22</a:t>
            </a:fld>
            <a:endParaRPr lang="en-US" alt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664" y="46514"/>
            <a:ext cx="7059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Промежуточные результаты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01.10.16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созданию </a:t>
            </a:r>
            <a:r>
              <a:rPr lang="ru-RU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ЦОКов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upload.wikimedia.org/wikipedia/commons/thumb/d/db/Map_of_Russian_districts,_2014-03-21.svg/698px-Map_of_Russian_districts,_2014-03-2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" y="2440325"/>
            <a:ext cx="8712968" cy="43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25847" y="6368687"/>
            <a:ext cx="1012825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Махачкала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5058" y="4059752"/>
            <a:ext cx="1457325" cy="21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5700283"/>
            <a:ext cx="93610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763" y="5229181"/>
            <a:ext cx="1489584" cy="232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323528" y="1243720"/>
            <a:ext cx="87129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в строительстве принято решение о создании 15 </a:t>
            </a:r>
            <a:r>
              <a:rPr lang="ru-RU" alt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ЦОКов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Москве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Санкт-Петербурге, Астрахани, Махачкале, Владимире, Ижевске, Нижнем Новгороде, Казани, Самаре, Уфе, Кемерово, Красноярске и Якутске. 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68378" y="5687472"/>
            <a:ext cx="1457325" cy="212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Красноярск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4410157"/>
            <a:ext cx="864096" cy="182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Якутск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505" y="4972693"/>
            <a:ext cx="794684" cy="239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8507" y="5474028"/>
            <a:ext cx="648072" cy="210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Уфа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6040069"/>
            <a:ext cx="864096" cy="182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Кемерово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2244" y="6016531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Астрахань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40625" y="4732465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50785" y="4989287"/>
            <a:ext cx="1123517" cy="204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Ижевск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61968" y="5453034"/>
            <a:ext cx="840403" cy="239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Казань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1489362" y="139096"/>
            <a:ext cx="7410188" cy="7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51919" y="1340768"/>
            <a:ext cx="4896545" cy="43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стандартов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области строительства, проектирования, изысканий, кадастрового учета)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разработке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профессиональных стандартов.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стадии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обсуждения</a:t>
            </a:r>
            <a:endParaRPr lang="ru-RU" alt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первом этапе из</a:t>
            </a:r>
            <a:r>
              <a:rPr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стандартов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сформированы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профессиональных квалификаций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целей независимой оценки квалификаций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sroarmo.ru/sites/default/files/field/image/photodune-12320136-red-ring-binder-with-inscription-new-instructions-xs-pro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7" y="1935389"/>
            <a:ext cx="2973373" cy="31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3790"/>
            <a:ext cx="7067128" cy="938945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Комплекты оценочных средств (КОС)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8" y="2420888"/>
            <a:ext cx="8955800" cy="43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5750"/>
            <a:ext cx="2712955" cy="3859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74" y="2921698"/>
            <a:ext cx="2719052" cy="3834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328" y="2937943"/>
            <a:ext cx="2682472" cy="3834716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1229128"/>
            <a:ext cx="8229600" cy="4897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рамках выполнения Комплекса мероприятий по реализации в 2016 году субсидии из бюджета ФСС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специалистами СПК в строительстве проводится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оценочных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средств.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01.09.2016 завершена разработка КОС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квалификациям</a:t>
            </a:r>
          </a:p>
          <a:p>
            <a:pPr marL="0" indent="0" algn="ctr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Заголовок 1"/>
          <p:cNvSpPr txBox="1">
            <a:spLocks/>
          </p:cNvSpPr>
          <p:nvPr/>
        </p:nvSpPr>
        <p:spPr bwMode="auto">
          <a:xfrm>
            <a:off x="1489362" y="139096"/>
            <a:ext cx="7410188" cy="7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вычеты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851920" y="1340768"/>
            <a:ext cx="4896545" cy="17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01.01.2017 физические и юридические лица могут получить налоговый вычет при оплате независимой оценки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3" y="1365134"/>
            <a:ext cx="3384376" cy="2012017"/>
          </a:xfrm>
          <a:prstGeom prst="rect">
            <a:avLst/>
          </a:prstGeom>
        </p:spPr>
      </p:pic>
      <p:sp>
        <p:nvSpPr>
          <p:cNvPr id="4" name="AutoShape 4" descr="Картинки по запросу налоговый выч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налоговый выче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375" y="3456947"/>
            <a:ext cx="8000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Физлица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получают социальный вычет по НДФЛ (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6 п. 1 ст. 219 НК РФ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Лица 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получают право учесть в прочих расходах при определении налоговой базы по налогу на прибыль затраты на прохождение его работниками независимой оценки квалификации на соответствие требованиям к квалификации работников (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23 п. 1 ст. 264 НК РФ) </a:t>
            </a:r>
          </a:p>
        </p:txBody>
      </p:sp>
    </p:spTree>
    <p:extLst>
      <p:ext uri="{BB962C8B-B14F-4D97-AF65-F5344CB8AC3E}">
        <p14:creationId xmlns:p14="http://schemas.microsoft.com/office/powerpoint/2010/main" val="13382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299644" y="316458"/>
            <a:ext cx="8771513" cy="647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547664" y="192143"/>
            <a:ext cx="7394308" cy="1542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профессионально-общественной аккредитации, независимой оценки квалификаций и национального реестра специалистов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www.guardinfo.ru/netcat_files/522/346/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6" y="2158180"/>
            <a:ext cx="1640299" cy="19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9645" y="1772817"/>
            <a:ext cx="2400148" cy="2808312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54" y="2076506"/>
            <a:ext cx="2211091" cy="1656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679" y="3864522"/>
            <a:ext cx="256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реестр специалистов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6055" y="1772817"/>
            <a:ext cx="2602648" cy="2808312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5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Профессионально- общественная аккредитация</a:t>
            </a:r>
            <a:endParaRPr lang="ru-RU" sz="2000" b="1" dirty="0">
              <a:solidFill>
                <a:srgbClr val="0058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762603" y="2939371"/>
            <a:ext cx="459202" cy="65331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5961513" y="2943082"/>
            <a:ext cx="459202" cy="65331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9644" y="4912719"/>
            <a:ext cx="2400149" cy="125666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по повышению квалификации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41822" y="4934287"/>
            <a:ext cx="2400149" cy="125666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Сдача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экзамена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04634" y="4912719"/>
            <a:ext cx="2594069" cy="1256665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программ дополнительного профессионального образования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355702" y="4573198"/>
            <a:ext cx="288032" cy="36889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638410" y="4581129"/>
            <a:ext cx="288032" cy="36889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512854" y="4573198"/>
            <a:ext cx="288032" cy="368891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8" y="221789"/>
            <a:ext cx="116779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2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64535" y="1336635"/>
            <a:ext cx="3552276" cy="20334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98" y="2243762"/>
            <a:ext cx="1309300" cy="1095020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99644" y="316458"/>
            <a:ext cx="8771513" cy="647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567442" y="370756"/>
            <a:ext cx="7524328" cy="834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области профессионально-общественной аккредитации профессиональных образовательных программ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384" y="3501007"/>
            <a:ext cx="4167592" cy="28785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НОСТРОЙ, ОМОР РСС, НОПРИЗ как объединениям работодателей, в сотрудничестве с АСВ, объединили усилия по профессионально-общественной аккредитации.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28.09.2016 Президенты НОСТРОЙ, ОМОР РСС, НОПРИЗ и АСВ подписали Соглашение о сотрудничестве в этой сфере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045" y="1453832"/>
            <a:ext cx="909369" cy="909369"/>
          </a:xfrm>
          <a:prstGeom prst="rect">
            <a:avLst/>
          </a:prstGeom>
        </p:spPr>
      </p:pic>
      <p:pic>
        <p:nvPicPr>
          <p:cNvPr id="13" name="Picture 2" descr="http://www101.mgsu.ru/images/stories/LOGOTIPY_MGSU/ASV-logo-110x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9" y="2660132"/>
            <a:ext cx="658748" cy="6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люс 19"/>
          <p:cNvSpPr/>
          <p:nvPr/>
        </p:nvSpPr>
        <p:spPr>
          <a:xfrm>
            <a:off x="1680633" y="2085817"/>
            <a:ext cx="360040" cy="350447"/>
          </a:xfrm>
          <a:prstGeom prst="mathPlus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68" y="1621604"/>
            <a:ext cx="4321706" cy="5188344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7" y="1432474"/>
            <a:ext cx="1230027" cy="93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16779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3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916832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Владислав Викторович Кришталь – заместитель директора департамента профессионального образования НОСТРОЙ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v.krishtal@nostroy.ru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8(495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987-31-50 (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</a:t>
            </a:r>
            <a:r>
              <a:rPr lang="en-US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r>
              <a:rPr lang="en-US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10800000" flipV="1">
            <a:off x="3470053" y="4448421"/>
            <a:ext cx="5386763" cy="2121695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3.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отрасли отмечается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острый дефицит квалифицированных рабочих и инженерно-технических специалистов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строительство объектов привлекаются сезонные рабочие, с низкой квалификацией, что ведет к ухудшению качества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9057" y="3287393"/>
            <a:ext cx="5377759" cy="974030"/>
          </a:xfrm>
          <a:prstGeom prst="roundRect">
            <a:avLst>
              <a:gd name="adj" fmla="val 10000"/>
            </a:avLst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2.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в строительстве за 2015 год составила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0053" y="1380934"/>
            <a:ext cx="5386763" cy="171946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1.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Минстроя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в строительной отрасли трудятся более 1,78 млн. человек, а это 2,46 % от общей численности занятого населения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1" y="15297"/>
            <a:ext cx="7216775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кадровом обеспечении отрасли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88913"/>
            <a:ext cx="133191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Картинки по запросу кадры персон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4" y="1782676"/>
            <a:ext cx="2949593" cy="40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станд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0" y="5323161"/>
            <a:ext cx="2659354" cy="15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76" y="1049012"/>
            <a:ext cx="4781426" cy="70317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81157" y="798628"/>
            <a:ext cx="7322924" cy="3213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задачи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372-ФЗ в области кадрового обеспечения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3951" y="1619980"/>
            <a:ext cx="3367389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Проверить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квалифицированных кадров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конкретных строительных организаций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776" y="1632625"/>
            <a:ext cx="3454202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характеристики квалификаций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необходимые работникам для осуществления трудовых функций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3951" y="4144296"/>
            <a:ext cx="3361308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ведение Национального реестра специалистов в области строительства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84" y="4106276"/>
            <a:ext cx="3510594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утверждение квалификационных стандартов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67540" y="3632873"/>
            <a:ext cx="30428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390588" y="3645307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851" y="5561370"/>
            <a:ext cx="1399507" cy="1048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4427" y="36949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1" y="3138158"/>
            <a:ext cx="345638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"Статья 55.5.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Стандарты и внутренние документы саморегулируемой организации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0162"/>
            <a:ext cx="6715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документ, регулирующий квалификационные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4556" y="1432018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03.07.2016 № 372-ФЗ «О внесении изменений в Градостроительный кодекс Российской Федерации и отдельные законодательные акты Российской Федерации»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0408" y="3133702"/>
            <a:ext cx="352839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55.5-1. «Специалисты по организации инженерных изысканий, специалисты по организации архитектурно-строительного проектирования,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специалисты по организации строительства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Картинки по запросу стандар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36" y="5614335"/>
            <a:ext cx="2138015" cy="122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851" y="5561370"/>
            <a:ext cx="1399507" cy="1048280"/>
          </a:xfrm>
          <a:prstGeom prst="rect">
            <a:avLst/>
          </a:prstGeom>
        </p:spPr>
      </p:pic>
      <p:pic>
        <p:nvPicPr>
          <p:cNvPr id="1026" name="Picture 2" descr="Картинки по запросу федеральный зако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6" y="1236367"/>
            <a:ext cx="1788840" cy="17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0789" y="1683533"/>
            <a:ext cx="3397716" cy="19082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Трудовой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кодекс Российской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Федерации ст. 195.1 - 195.3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(вводит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понятия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 стандарта и порядок его применения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3161" y="63836"/>
            <a:ext cx="756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нормативные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регулирующие квалификационные требования к специалистам строительных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0789" y="4145384"/>
            <a:ext cx="3422570" cy="206210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от 03.07.2016 N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238-ФЗ «О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независимой оценке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квалификации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2459" y="1683533"/>
            <a:ext cx="3397716" cy="1938992"/>
          </a:xfrm>
          <a:prstGeom prst="rect">
            <a:avLst/>
          </a:prstGeom>
          <a:solidFill>
            <a:srgbClr val="1D7D1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 «Организатор строительного производства»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(утвержден приказом Минтруда России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930н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21.11.2014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Aft>
                <a:spcPts val="0"/>
              </a:spcAft>
            </a:pP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149080"/>
            <a:ext cx="3422570" cy="206210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03.07.2016 N 251-ФЗ "О внесении изменений в часть вторую Налогового кодекса Российской Федерации в связи с принятием Федерального закона "О независимой оценке квалификации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311466" y="2366098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311466" y="4981775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780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92852"/>
            <a:ext cx="756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Квалификационный и профессиональный стандарты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530" y="5445224"/>
            <a:ext cx="846094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организации строительства должны соответствовать квалификационным стандартам (стандарты СРО и внутренние документы СРО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обязательными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всех ее членов, их специалистов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иных работников.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 10 ст. 55.5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РФ, согласно 372-ФЗ).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520915"/>
            <a:ext cx="345420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функции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3909" y="2520915"/>
            <a:ext cx="345420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 необходимой работнику для осуществлений трудовых функций, дифференцированная от вида трудовой деятельности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184" y="1356944"/>
            <a:ext cx="3510594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5141" y="1356944"/>
            <a:ext cx="3510594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Квалификационный стандарт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0083" y="4946302"/>
            <a:ext cx="238879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п. 5 ст. 55.5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57110" y="4946302"/>
            <a:ext cx="4572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ст. 195.1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338443" y="1536238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4338443" y="3416351"/>
            <a:ext cx="288032" cy="38932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410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536" y="185067"/>
            <a:ext cx="8907236" cy="5866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подготовке документов для Национального реестра специалистов (НРС)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97556"/>
              </p:ext>
            </p:extLst>
          </p:nvPr>
        </p:nvGraphicFramePr>
        <p:xfrm>
          <a:off x="235855" y="1020986"/>
          <a:ext cx="8784977" cy="5773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757"/>
                <a:gridCol w="5396875"/>
                <a:gridCol w="1320706"/>
                <a:gridCol w="1775639"/>
              </a:tblGrid>
              <a:tr h="2736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13338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Порядка ведения НРС, порядка изменения сведений о специалистах, включенных в НРС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Порядка включения сведений о физическом лице в НРС и их исключения из НРС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Перечня направлений подготовки в области строительства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2017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Минстрой России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НОПРИЗ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687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Регламентов Национальных Объединений</a:t>
                      </a:r>
                      <a:r>
                        <a:rPr lang="ru-RU" sz="1400" b="1" u="none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u="none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«Регламент ведения НРС», «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Регламент приема документов от физических лиц по внесению информации в НРС»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15.11.2016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НОПРИЗ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480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программного обеспечения НРС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30.04.2017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НОПРИЗ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405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Разработать типовые квалификационные стандарты СРО, дифференцированные по направлениям деятельности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30.12.2016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НОПРИЗ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4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Актуализация профессионального стандарта «Организатор строительного производства», Разработка профессиональных стандартов «Организатор строительного производства», Разработка комплектов оценочных средств по профессиональным стандартам «Организатор строительства» по направлениям подготовки утверждённым Минстроем России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квартал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</a:tr>
              <a:tr h="2736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 квалификационных стандартов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01.07.2017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9960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заявлений о включении в НРС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01.07.2017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Физ. лица – специалисты по организации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строительства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167793" cy="8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481301" y="511012"/>
            <a:ext cx="7886700" cy="75774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к содержанию регламентирующих документов, разрабатываемых Минстрой России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1801" y="1412712"/>
          <a:ext cx="8614610" cy="513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3515"/>
                <a:gridCol w="2989562"/>
                <a:gridCol w="2761533"/>
              </a:tblGrid>
              <a:tr h="617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документов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документов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Предусмотреть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  <a:tr h="308610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Перечень направлений подготовки в области строительства;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Порядок ведения НРС;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Порядок изменения сведений о специалистах, включенных в НРС;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Порядок включения сведений о физическом лице в НРС и их исключения из НРС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Заявление на включение в НРС;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Выписка из НРС;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о включении сведений в НРС;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об отказе о включении в НРС;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Заявление о внесении изменений данных в НРС,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об исключении из НРС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Нац.объединений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внесение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доп.информации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НРС;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Определить сроки регламентных процедур;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Порядок обжалования действий;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Порядок внесения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данных об иностранных гражданах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5" y="60162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</TotalTime>
  <Words>2302</Words>
  <Application>Microsoft Office PowerPoint</Application>
  <PresentationFormat>Экран (4:3)</PresentationFormat>
  <Paragraphs>395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О кадровом обеспечении отрасли</vt:lpstr>
      <vt:lpstr> </vt:lpstr>
      <vt:lpstr>Презентация PowerPoint</vt:lpstr>
      <vt:lpstr>Презентация PowerPoint</vt:lpstr>
      <vt:lpstr>Презентация PowerPoint</vt:lpstr>
      <vt:lpstr>Дорожная карта по подготовке документов для Национального реестра специалистов (НРС)</vt:lpstr>
      <vt:lpstr>Презентация PowerPoint</vt:lpstr>
      <vt:lpstr>Презентация PowerPoint</vt:lpstr>
      <vt:lpstr>Разработка программного обеспечения  НРС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с наименованиями специальностей, направлениями подготовки для специалистов по организации строительства</vt:lpstr>
      <vt:lpstr>Презентация PowerPoint</vt:lpstr>
      <vt:lpstr>Национальная система квалификаций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Комплекты оценочных средств (КОС)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Кришталь Владислав Викторович</cp:lastModifiedBy>
  <cp:revision>307</cp:revision>
  <cp:lastPrinted>2016-10-10T09:57:44Z</cp:lastPrinted>
  <dcterms:created xsi:type="dcterms:W3CDTF">2015-04-01T11:10:58Z</dcterms:created>
  <dcterms:modified xsi:type="dcterms:W3CDTF">2016-10-10T10:06:43Z</dcterms:modified>
</cp:coreProperties>
</file>