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82" r:id="rId4"/>
    <p:sldId id="268" r:id="rId5"/>
    <p:sldId id="265" r:id="rId6"/>
    <p:sldId id="267" r:id="rId7"/>
    <p:sldId id="270" r:id="rId8"/>
    <p:sldId id="286" r:id="rId9"/>
    <p:sldId id="287" r:id="rId10"/>
    <p:sldId id="279" r:id="rId11"/>
    <p:sldId id="272" r:id="rId12"/>
    <p:sldId id="276" r:id="rId13"/>
    <p:sldId id="278" r:id="rId14"/>
    <p:sldId id="271" r:id="rId15"/>
    <p:sldId id="288" r:id="rId16"/>
    <p:sldId id="289" r:id="rId17"/>
    <p:sldId id="258" r:id="rId18"/>
    <p:sldId id="262" r:id="rId19"/>
    <p:sldId id="283" r:id="rId20"/>
    <p:sldId id="260" r:id="rId21"/>
    <p:sldId id="285" r:id="rId22"/>
    <p:sldId id="261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FF99"/>
    <a:srgbClr val="FFCCFF"/>
    <a:srgbClr val="FF0000"/>
    <a:srgbClr val="0000CC"/>
    <a:srgbClr val="CCFFFF"/>
    <a:srgbClr val="0033CC"/>
    <a:srgbClr val="C10909"/>
    <a:srgbClr val="99CCFF"/>
    <a:srgbClr val="6600FF"/>
    <a:srgbClr val="FF66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>
        <p:scale>
          <a:sx n="60" d="100"/>
          <a:sy n="60" d="100"/>
        </p:scale>
        <p:origin x="-1572" y="-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2181EC-7760-4003-9357-DE4B3D9D93D7}" type="doc">
      <dgm:prSet loTypeId="urn:microsoft.com/office/officeart/2005/8/layout/list1" loCatId="list" qsTypeId="urn:microsoft.com/office/officeart/2005/8/quickstyle/simple5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86B85BD6-EDB8-450C-A58C-4C11EE543120}">
      <dgm:prSet phldrT="[Текст]" custT="1"/>
      <dgm:spPr/>
      <dgm:t>
        <a:bodyPr anchor="ctr"/>
        <a:lstStyle/>
        <a:p>
          <a:r>
            <a: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Указа Президента РФ № 824 </a:t>
          </a:r>
          <a:r>
            <a:rPr lang="ru-RU" sz="2400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«О мерах по проведению административной реформы…»</a:t>
          </a:r>
          <a:endParaRPr lang="ru-RU" sz="2400" i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5AE9C4C-6172-4BAE-8378-5ABC622BB31A}" type="parTrans" cxnId="{6170925A-4173-4D38-ACBB-E3C48F7741D5}">
      <dgm:prSet/>
      <dgm:spPr/>
      <dgm:t>
        <a:bodyPr/>
        <a:lstStyle/>
        <a:p>
          <a:endParaRPr lang="ru-RU"/>
        </a:p>
      </dgm:t>
    </dgm:pt>
    <dgm:pt modelId="{FF4707D9-29CD-4B1B-9087-188579B57EE7}" type="sibTrans" cxnId="{6170925A-4173-4D38-ACBB-E3C48F7741D5}">
      <dgm:prSet/>
      <dgm:spPr/>
      <dgm:t>
        <a:bodyPr/>
        <a:lstStyle/>
        <a:p>
          <a:endParaRPr lang="ru-RU"/>
        </a:p>
      </dgm:t>
    </dgm:pt>
    <dgm:pt modelId="{B449B9DC-851F-4838-BE8B-35D58CA168C5}">
      <dgm:prSet phldrT="[Текст]" custT="1"/>
      <dgm:spPr/>
      <dgm:t>
        <a:bodyPr anchor="ctr"/>
        <a:lstStyle/>
        <a:p>
          <a:r>
            <a: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Программной статьи В.В. Путина 2012 г. «Демократия и качество государства»</a:t>
          </a:r>
          <a:endParaRPr lang="ru-RU" sz="24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71DC3FB-29AD-422A-9F89-AB28C24AD842}" type="parTrans" cxnId="{98127637-63DE-4A6B-978E-7DB5A7E2FAA0}">
      <dgm:prSet/>
      <dgm:spPr/>
      <dgm:t>
        <a:bodyPr/>
        <a:lstStyle/>
        <a:p>
          <a:endParaRPr lang="ru-RU"/>
        </a:p>
      </dgm:t>
    </dgm:pt>
    <dgm:pt modelId="{ED4CD1D4-E892-48B2-86E6-877203B05FE6}" type="sibTrans" cxnId="{98127637-63DE-4A6B-978E-7DB5A7E2FAA0}">
      <dgm:prSet/>
      <dgm:spPr/>
      <dgm:t>
        <a:bodyPr/>
        <a:lstStyle/>
        <a:p>
          <a:endParaRPr lang="ru-RU"/>
        </a:p>
      </dgm:t>
    </dgm:pt>
    <dgm:pt modelId="{205266CB-AD18-4CFD-8442-43407D749000}">
      <dgm:prSet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Развитие системы саморегулируемых организаций в области экономики – одно  из приоритетных направлений  административной реформы 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1207CD9C-98FE-47BE-825E-1F9CA05CB2D0}" type="parTrans" cxnId="{557DDDDD-D2B2-4680-BF26-A85193745EA3}">
      <dgm:prSet/>
      <dgm:spPr/>
      <dgm:t>
        <a:bodyPr/>
        <a:lstStyle/>
        <a:p>
          <a:endParaRPr lang="ru-RU"/>
        </a:p>
      </dgm:t>
    </dgm:pt>
    <dgm:pt modelId="{BB66C3FC-2F5C-424A-9F3D-479C21FFBEA8}" type="sibTrans" cxnId="{557DDDDD-D2B2-4680-BF26-A85193745EA3}">
      <dgm:prSet/>
      <dgm:spPr/>
      <dgm:t>
        <a:bodyPr/>
        <a:lstStyle/>
        <a:p>
          <a:endParaRPr lang="ru-RU"/>
        </a:p>
      </dgm:t>
    </dgm:pt>
    <dgm:pt modelId="{E1457D93-4CEA-46DE-9DA6-CE870737142A}">
      <dgm:prSet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«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… Рассчитываю, что саморегулирование станет одним из столпов сильного гражданского общества России…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»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08D83317-BC2A-4B34-B45E-2938A5BAF68B}" type="parTrans" cxnId="{BA1AE307-47A1-4F23-A78A-03A051B6D49E}">
      <dgm:prSet/>
      <dgm:spPr/>
      <dgm:t>
        <a:bodyPr/>
        <a:lstStyle/>
        <a:p>
          <a:endParaRPr lang="ru-RU"/>
        </a:p>
      </dgm:t>
    </dgm:pt>
    <dgm:pt modelId="{FD297AAE-020C-4D7A-9B8E-06BC3712F7FD}" type="sibTrans" cxnId="{BA1AE307-47A1-4F23-A78A-03A051B6D49E}">
      <dgm:prSet/>
      <dgm:spPr/>
      <dgm:t>
        <a:bodyPr/>
        <a:lstStyle/>
        <a:p>
          <a:endParaRPr lang="ru-RU"/>
        </a:p>
      </dgm:t>
    </dgm:pt>
    <dgm:pt modelId="{6649C1F2-1A5B-4F8A-8A6F-DDD03E80F3E6}" type="pres">
      <dgm:prSet presAssocID="{0B2181EC-7760-4003-9357-DE4B3D9D93D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1CEE7FA-4C86-456C-A4B8-C1F4B3E7AEFE}" type="pres">
      <dgm:prSet presAssocID="{86B85BD6-EDB8-450C-A58C-4C11EE543120}" presName="parentLin" presStyleCnt="0"/>
      <dgm:spPr/>
      <dgm:t>
        <a:bodyPr/>
        <a:lstStyle/>
        <a:p>
          <a:endParaRPr lang="ru-RU"/>
        </a:p>
      </dgm:t>
    </dgm:pt>
    <dgm:pt modelId="{2356DD13-9D63-423E-99D4-09598FAB11BA}" type="pres">
      <dgm:prSet presAssocID="{86B85BD6-EDB8-450C-A58C-4C11EE543120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4C947581-664C-4CCE-95FA-8FEF05CF2C96}" type="pres">
      <dgm:prSet presAssocID="{86B85BD6-EDB8-450C-A58C-4C11EE543120}" presName="parentText" presStyleLbl="node1" presStyleIdx="0" presStyleCnt="2" custScaleX="129691" custScaleY="177904">
        <dgm:presLayoutVars>
          <dgm:chMax val="0"/>
          <dgm:bulletEnabled val="1"/>
        </dgm:presLayoutVars>
      </dgm:prSet>
      <dgm:spPr>
        <a:prstGeom prst="homePlate">
          <a:avLst/>
        </a:prstGeom>
      </dgm:spPr>
      <dgm:t>
        <a:bodyPr/>
        <a:lstStyle/>
        <a:p>
          <a:endParaRPr lang="ru-RU"/>
        </a:p>
      </dgm:t>
    </dgm:pt>
    <dgm:pt modelId="{54E83625-D28F-496E-A58E-72F2D0102512}" type="pres">
      <dgm:prSet presAssocID="{86B85BD6-EDB8-450C-A58C-4C11EE543120}" presName="negativeSpace" presStyleCnt="0"/>
      <dgm:spPr/>
      <dgm:t>
        <a:bodyPr/>
        <a:lstStyle/>
        <a:p>
          <a:endParaRPr lang="ru-RU"/>
        </a:p>
      </dgm:t>
    </dgm:pt>
    <dgm:pt modelId="{8EF84AE5-521A-4BE1-A106-A682D7C0CBE4}" type="pres">
      <dgm:prSet presAssocID="{86B85BD6-EDB8-450C-A58C-4C11EE543120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81E578-E66E-4EC3-8220-CCB1A2EC30DF}" type="pres">
      <dgm:prSet presAssocID="{FF4707D9-29CD-4B1B-9087-188579B57EE7}" presName="spaceBetweenRectangles" presStyleCnt="0"/>
      <dgm:spPr/>
      <dgm:t>
        <a:bodyPr/>
        <a:lstStyle/>
        <a:p>
          <a:endParaRPr lang="ru-RU"/>
        </a:p>
      </dgm:t>
    </dgm:pt>
    <dgm:pt modelId="{642BA05E-D6A6-45D9-AA93-A2A03CA74C63}" type="pres">
      <dgm:prSet presAssocID="{B449B9DC-851F-4838-BE8B-35D58CA168C5}" presName="parentLin" presStyleCnt="0"/>
      <dgm:spPr/>
      <dgm:t>
        <a:bodyPr/>
        <a:lstStyle/>
        <a:p>
          <a:endParaRPr lang="ru-RU"/>
        </a:p>
      </dgm:t>
    </dgm:pt>
    <dgm:pt modelId="{B72A5331-5D6E-4CA9-B11C-74509595CDCB}" type="pres">
      <dgm:prSet presAssocID="{B449B9DC-851F-4838-BE8B-35D58CA168C5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C679633D-B8CA-410C-9221-989A8A22EC01}" type="pres">
      <dgm:prSet presAssocID="{B449B9DC-851F-4838-BE8B-35D58CA168C5}" presName="parentText" presStyleLbl="node1" presStyleIdx="1" presStyleCnt="2" custScaleX="129383" custScaleY="150482">
        <dgm:presLayoutVars>
          <dgm:chMax val="0"/>
          <dgm:bulletEnabled val="1"/>
        </dgm:presLayoutVars>
      </dgm:prSet>
      <dgm:spPr>
        <a:prstGeom prst="homePlate">
          <a:avLst/>
        </a:prstGeom>
      </dgm:spPr>
      <dgm:t>
        <a:bodyPr/>
        <a:lstStyle/>
        <a:p>
          <a:endParaRPr lang="ru-RU"/>
        </a:p>
      </dgm:t>
    </dgm:pt>
    <dgm:pt modelId="{58559A69-1A9C-404D-9A9A-49D4D720CE77}" type="pres">
      <dgm:prSet presAssocID="{B449B9DC-851F-4838-BE8B-35D58CA168C5}" presName="negativeSpace" presStyleCnt="0"/>
      <dgm:spPr/>
      <dgm:t>
        <a:bodyPr/>
        <a:lstStyle/>
        <a:p>
          <a:endParaRPr lang="ru-RU"/>
        </a:p>
      </dgm:t>
    </dgm:pt>
    <dgm:pt modelId="{9DEE7484-CDA6-4B58-87E0-81BB4E58CACB}" type="pres">
      <dgm:prSet presAssocID="{B449B9DC-851F-4838-BE8B-35D58CA168C5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3CD8811-260C-493B-BEE2-2AC49C85A936}" type="presOf" srcId="{86B85BD6-EDB8-450C-A58C-4C11EE543120}" destId="{2356DD13-9D63-423E-99D4-09598FAB11BA}" srcOrd="0" destOrd="0" presId="urn:microsoft.com/office/officeart/2005/8/layout/list1"/>
    <dgm:cxn modelId="{557DDDDD-D2B2-4680-BF26-A85193745EA3}" srcId="{86B85BD6-EDB8-450C-A58C-4C11EE543120}" destId="{205266CB-AD18-4CFD-8442-43407D749000}" srcOrd="0" destOrd="0" parTransId="{1207CD9C-98FE-47BE-825E-1F9CA05CB2D0}" sibTransId="{BB66C3FC-2F5C-424A-9F3D-479C21FFBEA8}"/>
    <dgm:cxn modelId="{E6739D27-2337-4464-8D59-E8703E4EB4D8}" type="presOf" srcId="{86B85BD6-EDB8-450C-A58C-4C11EE543120}" destId="{4C947581-664C-4CCE-95FA-8FEF05CF2C96}" srcOrd="1" destOrd="0" presId="urn:microsoft.com/office/officeart/2005/8/layout/list1"/>
    <dgm:cxn modelId="{98127637-63DE-4A6B-978E-7DB5A7E2FAA0}" srcId="{0B2181EC-7760-4003-9357-DE4B3D9D93D7}" destId="{B449B9DC-851F-4838-BE8B-35D58CA168C5}" srcOrd="1" destOrd="0" parTransId="{E71DC3FB-29AD-422A-9F89-AB28C24AD842}" sibTransId="{ED4CD1D4-E892-48B2-86E6-877203B05FE6}"/>
    <dgm:cxn modelId="{6CD0FC4A-4CEB-46C0-82AE-700523CD1C2D}" type="presOf" srcId="{0B2181EC-7760-4003-9357-DE4B3D9D93D7}" destId="{6649C1F2-1A5B-4F8A-8A6F-DDD03E80F3E6}" srcOrd="0" destOrd="0" presId="urn:microsoft.com/office/officeart/2005/8/layout/list1"/>
    <dgm:cxn modelId="{6E9BD9D4-3103-492F-99A7-4AA100F70915}" type="presOf" srcId="{B449B9DC-851F-4838-BE8B-35D58CA168C5}" destId="{B72A5331-5D6E-4CA9-B11C-74509595CDCB}" srcOrd="0" destOrd="0" presId="urn:microsoft.com/office/officeart/2005/8/layout/list1"/>
    <dgm:cxn modelId="{27D0F6A2-D9DA-412B-B3E6-CA43EB3FFA72}" type="presOf" srcId="{205266CB-AD18-4CFD-8442-43407D749000}" destId="{8EF84AE5-521A-4BE1-A106-A682D7C0CBE4}" srcOrd="0" destOrd="0" presId="urn:microsoft.com/office/officeart/2005/8/layout/list1"/>
    <dgm:cxn modelId="{BA1AE307-47A1-4F23-A78A-03A051B6D49E}" srcId="{B449B9DC-851F-4838-BE8B-35D58CA168C5}" destId="{E1457D93-4CEA-46DE-9DA6-CE870737142A}" srcOrd="0" destOrd="0" parTransId="{08D83317-BC2A-4B34-B45E-2938A5BAF68B}" sibTransId="{FD297AAE-020C-4D7A-9B8E-06BC3712F7FD}"/>
    <dgm:cxn modelId="{3B1EEFAA-D6C8-4CD2-BA98-EF4B48FC2F72}" type="presOf" srcId="{B449B9DC-851F-4838-BE8B-35D58CA168C5}" destId="{C679633D-B8CA-410C-9221-989A8A22EC01}" srcOrd="1" destOrd="0" presId="urn:microsoft.com/office/officeart/2005/8/layout/list1"/>
    <dgm:cxn modelId="{6170925A-4173-4D38-ACBB-E3C48F7741D5}" srcId="{0B2181EC-7760-4003-9357-DE4B3D9D93D7}" destId="{86B85BD6-EDB8-450C-A58C-4C11EE543120}" srcOrd="0" destOrd="0" parTransId="{25AE9C4C-6172-4BAE-8378-5ABC622BB31A}" sibTransId="{FF4707D9-29CD-4B1B-9087-188579B57EE7}"/>
    <dgm:cxn modelId="{69F9288A-C01C-46A2-95F4-74A13954BA7D}" type="presOf" srcId="{E1457D93-4CEA-46DE-9DA6-CE870737142A}" destId="{9DEE7484-CDA6-4B58-87E0-81BB4E58CACB}" srcOrd="0" destOrd="0" presId="urn:microsoft.com/office/officeart/2005/8/layout/list1"/>
    <dgm:cxn modelId="{828F945D-8BC4-4505-AA73-A466156B2765}" type="presParOf" srcId="{6649C1F2-1A5B-4F8A-8A6F-DDD03E80F3E6}" destId="{71CEE7FA-4C86-456C-A4B8-C1F4B3E7AEFE}" srcOrd="0" destOrd="0" presId="urn:microsoft.com/office/officeart/2005/8/layout/list1"/>
    <dgm:cxn modelId="{72E16192-DB5D-4FEF-B84F-EC9C2A1D5958}" type="presParOf" srcId="{71CEE7FA-4C86-456C-A4B8-C1F4B3E7AEFE}" destId="{2356DD13-9D63-423E-99D4-09598FAB11BA}" srcOrd="0" destOrd="0" presId="urn:microsoft.com/office/officeart/2005/8/layout/list1"/>
    <dgm:cxn modelId="{48C908AE-D1EF-4595-9567-6D390E1C871D}" type="presParOf" srcId="{71CEE7FA-4C86-456C-A4B8-C1F4B3E7AEFE}" destId="{4C947581-664C-4CCE-95FA-8FEF05CF2C96}" srcOrd="1" destOrd="0" presId="urn:microsoft.com/office/officeart/2005/8/layout/list1"/>
    <dgm:cxn modelId="{ADD46955-3A4A-4D71-83C7-A18FFD2325D4}" type="presParOf" srcId="{6649C1F2-1A5B-4F8A-8A6F-DDD03E80F3E6}" destId="{54E83625-D28F-496E-A58E-72F2D0102512}" srcOrd="1" destOrd="0" presId="urn:microsoft.com/office/officeart/2005/8/layout/list1"/>
    <dgm:cxn modelId="{FAC002FC-CC60-4E67-9C90-8B331361C47B}" type="presParOf" srcId="{6649C1F2-1A5B-4F8A-8A6F-DDD03E80F3E6}" destId="{8EF84AE5-521A-4BE1-A106-A682D7C0CBE4}" srcOrd="2" destOrd="0" presId="urn:microsoft.com/office/officeart/2005/8/layout/list1"/>
    <dgm:cxn modelId="{F14D670C-E18A-4FC8-A51D-64EC26081586}" type="presParOf" srcId="{6649C1F2-1A5B-4F8A-8A6F-DDD03E80F3E6}" destId="{8981E578-E66E-4EC3-8220-CCB1A2EC30DF}" srcOrd="3" destOrd="0" presId="urn:microsoft.com/office/officeart/2005/8/layout/list1"/>
    <dgm:cxn modelId="{CDFD6D83-CF89-475F-BA4F-58583248FA68}" type="presParOf" srcId="{6649C1F2-1A5B-4F8A-8A6F-DDD03E80F3E6}" destId="{642BA05E-D6A6-45D9-AA93-A2A03CA74C63}" srcOrd="4" destOrd="0" presId="urn:microsoft.com/office/officeart/2005/8/layout/list1"/>
    <dgm:cxn modelId="{211BDC0D-F852-4EE7-8C5B-51082F5B4F80}" type="presParOf" srcId="{642BA05E-D6A6-45D9-AA93-A2A03CA74C63}" destId="{B72A5331-5D6E-4CA9-B11C-74509595CDCB}" srcOrd="0" destOrd="0" presId="urn:microsoft.com/office/officeart/2005/8/layout/list1"/>
    <dgm:cxn modelId="{A91D37B0-4483-49F1-A482-E6C66E979972}" type="presParOf" srcId="{642BA05E-D6A6-45D9-AA93-A2A03CA74C63}" destId="{C679633D-B8CA-410C-9221-989A8A22EC01}" srcOrd="1" destOrd="0" presId="urn:microsoft.com/office/officeart/2005/8/layout/list1"/>
    <dgm:cxn modelId="{A78924A2-9FE4-47A2-BF50-9A58DF1AF861}" type="presParOf" srcId="{6649C1F2-1A5B-4F8A-8A6F-DDD03E80F3E6}" destId="{58559A69-1A9C-404D-9A9A-49D4D720CE77}" srcOrd="5" destOrd="0" presId="urn:microsoft.com/office/officeart/2005/8/layout/list1"/>
    <dgm:cxn modelId="{DF8B98F2-353B-43E8-BFDB-18174B7AF12E}" type="presParOf" srcId="{6649C1F2-1A5B-4F8A-8A6F-DDD03E80F3E6}" destId="{9DEE7484-CDA6-4B58-87E0-81BB4E58CACB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B2181EC-7760-4003-9357-DE4B3D9D93D7}" type="doc">
      <dgm:prSet loTypeId="urn:microsoft.com/office/officeart/2005/8/layout/list1" loCatId="list" qsTypeId="urn:microsoft.com/office/officeart/2005/8/quickstyle/simple5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86B85BD6-EDB8-450C-A58C-4C11EE543120}">
      <dgm:prSet phldrT="[Текст]" custT="1"/>
      <dgm:spPr/>
      <dgm:t>
        <a:bodyPr anchor="ctr"/>
        <a:lstStyle/>
        <a:p>
          <a:r>
            <a:rPr lang="ru-RU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Постановления Конституционного Суда Российской Федерации от 19.12.2005 года № 12-П </a:t>
          </a:r>
          <a:endParaRPr lang="ru-RU" sz="2800" i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5AE9C4C-6172-4BAE-8378-5ABC622BB31A}" type="parTrans" cxnId="{6170925A-4173-4D38-ACBB-E3C48F7741D5}">
      <dgm:prSet/>
      <dgm:spPr/>
      <dgm:t>
        <a:bodyPr/>
        <a:lstStyle/>
        <a:p>
          <a:endParaRPr lang="ru-RU"/>
        </a:p>
      </dgm:t>
    </dgm:pt>
    <dgm:pt modelId="{FF4707D9-29CD-4B1B-9087-188579B57EE7}" type="sibTrans" cxnId="{6170925A-4173-4D38-ACBB-E3C48F7741D5}">
      <dgm:prSet/>
      <dgm:spPr/>
      <dgm:t>
        <a:bodyPr/>
        <a:lstStyle/>
        <a:p>
          <a:endParaRPr lang="ru-RU"/>
        </a:p>
      </dgm:t>
    </dgm:pt>
    <dgm:pt modelId="{205266CB-AD18-4CFD-8442-43407D749000}">
      <dgm:prSet custT="1"/>
      <dgm:spPr/>
      <dgm:t>
        <a:bodyPr/>
        <a:lstStyle/>
        <a:p>
          <a:pPr algn="just"/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Возложение на СРО функций контроля за деятельностью своих членов в части соблюдения требований законодательства и установленных СРО правил профессиональной деятельности члена, </a:t>
          </a:r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является определенной модификацией контрольной деятельности государства. 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1207CD9C-98FE-47BE-825E-1F9CA05CB2D0}" type="parTrans" cxnId="{557DDDDD-D2B2-4680-BF26-A85193745EA3}">
      <dgm:prSet/>
      <dgm:spPr/>
      <dgm:t>
        <a:bodyPr/>
        <a:lstStyle/>
        <a:p>
          <a:endParaRPr lang="ru-RU"/>
        </a:p>
      </dgm:t>
    </dgm:pt>
    <dgm:pt modelId="{BB66C3FC-2F5C-424A-9F3D-479C21FFBEA8}" type="sibTrans" cxnId="{557DDDDD-D2B2-4680-BF26-A85193745EA3}">
      <dgm:prSet/>
      <dgm:spPr/>
      <dgm:t>
        <a:bodyPr/>
        <a:lstStyle/>
        <a:p>
          <a:endParaRPr lang="ru-RU"/>
        </a:p>
      </dgm:t>
    </dgm:pt>
    <dgm:pt modelId="{CCDDDFBD-A9BE-4C77-AFEE-06153D143743}">
      <dgm:prSet custT="1"/>
      <dgm:spPr/>
      <dgm:t>
        <a:bodyPr/>
        <a:lstStyle/>
        <a:p>
          <a:pPr algn="just"/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Государство в праве устанавливать для всех граждан, желающих осуществлять публичную деятельность, </a:t>
          </a:r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обязательные условия назначения на должность и пребывания в должности.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EE709591-636C-4163-AC8B-AA73D02508C7}" type="parTrans" cxnId="{959C66AA-08D8-477F-8B22-AEF5330C7CA8}">
      <dgm:prSet/>
      <dgm:spPr/>
      <dgm:t>
        <a:bodyPr/>
        <a:lstStyle/>
        <a:p>
          <a:endParaRPr lang="ru-RU"/>
        </a:p>
      </dgm:t>
    </dgm:pt>
    <dgm:pt modelId="{963D1238-D7C5-4239-854A-B85EA6BE745A}" type="sibTrans" cxnId="{959C66AA-08D8-477F-8B22-AEF5330C7CA8}">
      <dgm:prSet/>
      <dgm:spPr/>
      <dgm:t>
        <a:bodyPr/>
        <a:lstStyle/>
        <a:p>
          <a:endParaRPr lang="ru-RU"/>
        </a:p>
      </dgm:t>
    </dgm:pt>
    <dgm:pt modelId="{6E1CE2E5-4749-4204-A808-9EAC7D32DED2}">
      <dgm:prSet custT="1"/>
      <dgm:spPr/>
      <dgm:t>
        <a:bodyPr/>
        <a:lstStyle/>
        <a:p>
          <a:pPr algn="just"/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44C32E8C-F995-4404-A254-31EC9AA81311}" type="parTrans" cxnId="{0DADF432-E654-4B4C-AA5E-44CFACF2D032}">
      <dgm:prSet/>
      <dgm:spPr/>
      <dgm:t>
        <a:bodyPr/>
        <a:lstStyle/>
        <a:p>
          <a:endParaRPr lang="ru-RU"/>
        </a:p>
      </dgm:t>
    </dgm:pt>
    <dgm:pt modelId="{F65225C5-59CE-4450-AC52-1349BC7F874F}" type="sibTrans" cxnId="{0DADF432-E654-4B4C-AA5E-44CFACF2D032}">
      <dgm:prSet/>
      <dgm:spPr/>
      <dgm:t>
        <a:bodyPr/>
        <a:lstStyle/>
        <a:p>
          <a:endParaRPr lang="ru-RU"/>
        </a:p>
      </dgm:t>
    </dgm:pt>
    <dgm:pt modelId="{6649C1F2-1A5B-4F8A-8A6F-DDD03E80F3E6}" type="pres">
      <dgm:prSet presAssocID="{0B2181EC-7760-4003-9357-DE4B3D9D93D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1CEE7FA-4C86-456C-A4B8-C1F4B3E7AEFE}" type="pres">
      <dgm:prSet presAssocID="{86B85BD6-EDB8-450C-A58C-4C11EE543120}" presName="parentLin" presStyleCnt="0"/>
      <dgm:spPr/>
      <dgm:t>
        <a:bodyPr/>
        <a:lstStyle/>
        <a:p>
          <a:endParaRPr lang="ru-RU"/>
        </a:p>
      </dgm:t>
    </dgm:pt>
    <dgm:pt modelId="{2356DD13-9D63-423E-99D4-09598FAB11BA}" type="pres">
      <dgm:prSet presAssocID="{86B85BD6-EDB8-450C-A58C-4C11EE543120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4C947581-664C-4CCE-95FA-8FEF05CF2C96}" type="pres">
      <dgm:prSet presAssocID="{86B85BD6-EDB8-450C-A58C-4C11EE543120}" presName="parentText" presStyleLbl="node1" presStyleIdx="0" presStyleCnt="1" custScaleX="141738" custScaleY="57715">
        <dgm:presLayoutVars>
          <dgm:chMax val="0"/>
          <dgm:bulletEnabled val="1"/>
        </dgm:presLayoutVars>
      </dgm:prSet>
      <dgm:spPr>
        <a:prstGeom prst="homePlate">
          <a:avLst/>
        </a:prstGeom>
      </dgm:spPr>
      <dgm:t>
        <a:bodyPr/>
        <a:lstStyle/>
        <a:p>
          <a:endParaRPr lang="ru-RU"/>
        </a:p>
      </dgm:t>
    </dgm:pt>
    <dgm:pt modelId="{54E83625-D28F-496E-A58E-72F2D0102512}" type="pres">
      <dgm:prSet presAssocID="{86B85BD6-EDB8-450C-A58C-4C11EE543120}" presName="negativeSpace" presStyleCnt="0"/>
      <dgm:spPr/>
      <dgm:t>
        <a:bodyPr/>
        <a:lstStyle/>
        <a:p>
          <a:endParaRPr lang="ru-RU"/>
        </a:p>
      </dgm:t>
    </dgm:pt>
    <dgm:pt modelId="{8EF84AE5-521A-4BE1-A106-A682D7C0CBE4}" type="pres">
      <dgm:prSet presAssocID="{86B85BD6-EDB8-450C-A58C-4C11EE543120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95E3435-F11B-4362-BCE4-BBF3B14DCF50}" type="presOf" srcId="{6E1CE2E5-4749-4204-A808-9EAC7D32DED2}" destId="{8EF84AE5-521A-4BE1-A106-A682D7C0CBE4}" srcOrd="0" destOrd="1" presId="urn:microsoft.com/office/officeart/2005/8/layout/list1"/>
    <dgm:cxn modelId="{557DDDDD-D2B2-4680-BF26-A85193745EA3}" srcId="{86B85BD6-EDB8-450C-A58C-4C11EE543120}" destId="{205266CB-AD18-4CFD-8442-43407D749000}" srcOrd="0" destOrd="0" parTransId="{1207CD9C-98FE-47BE-825E-1F9CA05CB2D0}" sibTransId="{BB66C3FC-2F5C-424A-9F3D-479C21FFBEA8}"/>
    <dgm:cxn modelId="{EAA9440B-55C4-4AD2-A328-A897354A7B57}" type="presOf" srcId="{86B85BD6-EDB8-450C-A58C-4C11EE543120}" destId="{2356DD13-9D63-423E-99D4-09598FAB11BA}" srcOrd="0" destOrd="0" presId="urn:microsoft.com/office/officeart/2005/8/layout/list1"/>
    <dgm:cxn modelId="{F15F40B2-2066-4EE5-8977-EB2111E582A0}" type="presOf" srcId="{86B85BD6-EDB8-450C-A58C-4C11EE543120}" destId="{4C947581-664C-4CCE-95FA-8FEF05CF2C96}" srcOrd="1" destOrd="0" presId="urn:microsoft.com/office/officeart/2005/8/layout/list1"/>
    <dgm:cxn modelId="{BBFB9A4E-FF72-410F-8E4E-999BAF56E84D}" type="presOf" srcId="{CCDDDFBD-A9BE-4C77-AFEE-06153D143743}" destId="{8EF84AE5-521A-4BE1-A106-A682D7C0CBE4}" srcOrd="0" destOrd="2" presId="urn:microsoft.com/office/officeart/2005/8/layout/list1"/>
    <dgm:cxn modelId="{6170925A-4173-4D38-ACBB-E3C48F7741D5}" srcId="{0B2181EC-7760-4003-9357-DE4B3D9D93D7}" destId="{86B85BD6-EDB8-450C-A58C-4C11EE543120}" srcOrd="0" destOrd="0" parTransId="{25AE9C4C-6172-4BAE-8378-5ABC622BB31A}" sibTransId="{FF4707D9-29CD-4B1B-9087-188579B57EE7}"/>
    <dgm:cxn modelId="{959C66AA-08D8-477F-8B22-AEF5330C7CA8}" srcId="{86B85BD6-EDB8-450C-A58C-4C11EE543120}" destId="{CCDDDFBD-A9BE-4C77-AFEE-06153D143743}" srcOrd="2" destOrd="0" parTransId="{EE709591-636C-4163-AC8B-AA73D02508C7}" sibTransId="{963D1238-D7C5-4239-854A-B85EA6BE745A}"/>
    <dgm:cxn modelId="{9968492A-B5D2-4ECE-A332-72E0DBA95EDE}" type="presOf" srcId="{205266CB-AD18-4CFD-8442-43407D749000}" destId="{8EF84AE5-521A-4BE1-A106-A682D7C0CBE4}" srcOrd="0" destOrd="0" presId="urn:microsoft.com/office/officeart/2005/8/layout/list1"/>
    <dgm:cxn modelId="{5A1F960E-6387-482E-A9AC-B8BD277DDE24}" type="presOf" srcId="{0B2181EC-7760-4003-9357-DE4B3D9D93D7}" destId="{6649C1F2-1A5B-4F8A-8A6F-DDD03E80F3E6}" srcOrd="0" destOrd="0" presId="urn:microsoft.com/office/officeart/2005/8/layout/list1"/>
    <dgm:cxn modelId="{0DADF432-E654-4B4C-AA5E-44CFACF2D032}" srcId="{86B85BD6-EDB8-450C-A58C-4C11EE543120}" destId="{6E1CE2E5-4749-4204-A808-9EAC7D32DED2}" srcOrd="1" destOrd="0" parTransId="{44C32E8C-F995-4404-A254-31EC9AA81311}" sibTransId="{F65225C5-59CE-4450-AC52-1349BC7F874F}"/>
    <dgm:cxn modelId="{D35DF579-B0BD-4094-A9C6-EC9C478F3787}" type="presParOf" srcId="{6649C1F2-1A5B-4F8A-8A6F-DDD03E80F3E6}" destId="{71CEE7FA-4C86-456C-A4B8-C1F4B3E7AEFE}" srcOrd="0" destOrd="0" presId="urn:microsoft.com/office/officeart/2005/8/layout/list1"/>
    <dgm:cxn modelId="{7534D6FF-0399-4AA9-A623-20586C91EDCC}" type="presParOf" srcId="{71CEE7FA-4C86-456C-A4B8-C1F4B3E7AEFE}" destId="{2356DD13-9D63-423E-99D4-09598FAB11BA}" srcOrd="0" destOrd="0" presId="urn:microsoft.com/office/officeart/2005/8/layout/list1"/>
    <dgm:cxn modelId="{9EAB1D2F-BBE1-4A2F-AFA9-1B8FD0E36E8D}" type="presParOf" srcId="{71CEE7FA-4C86-456C-A4B8-C1F4B3E7AEFE}" destId="{4C947581-664C-4CCE-95FA-8FEF05CF2C96}" srcOrd="1" destOrd="0" presId="urn:microsoft.com/office/officeart/2005/8/layout/list1"/>
    <dgm:cxn modelId="{59E97A80-C14C-4471-ACA8-3BC7028EF5E0}" type="presParOf" srcId="{6649C1F2-1A5B-4F8A-8A6F-DDD03E80F3E6}" destId="{54E83625-D28F-496E-A58E-72F2D0102512}" srcOrd="1" destOrd="0" presId="urn:microsoft.com/office/officeart/2005/8/layout/list1"/>
    <dgm:cxn modelId="{4244600A-71BE-48D4-822E-5CD22DCF20A6}" type="presParOf" srcId="{6649C1F2-1A5B-4F8A-8A6F-DDD03E80F3E6}" destId="{8EF84AE5-521A-4BE1-A106-A682D7C0CBE4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5C690B0-80CD-4A6E-9E4D-854388E4A559}" type="doc">
      <dgm:prSet loTypeId="urn:microsoft.com/office/officeart/2005/8/layout/chevron2" loCatId="list" qsTypeId="urn:microsoft.com/office/officeart/2005/8/quickstyle/3d2" qsCatId="3D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502518BA-FE1B-4A6A-A8A3-828100249811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1.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C5BEFA07-191C-41D7-916E-BEF1F6E4B347}" type="parTrans" cxnId="{BD550984-C30B-45A5-A533-B0A445A4B1DD}">
      <dgm:prSet/>
      <dgm:spPr/>
      <dgm:t>
        <a:bodyPr/>
        <a:lstStyle/>
        <a:p>
          <a:endParaRPr lang="ru-RU"/>
        </a:p>
      </dgm:t>
    </dgm:pt>
    <dgm:pt modelId="{37CC7D7B-7F3A-4AA6-9083-F94DB7B6FBBE}" type="sibTrans" cxnId="{BD550984-C30B-45A5-A533-B0A445A4B1DD}">
      <dgm:prSet/>
      <dgm:spPr/>
      <dgm:t>
        <a:bodyPr/>
        <a:lstStyle/>
        <a:p>
          <a:endParaRPr lang="ru-RU"/>
        </a:p>
      </dgm:t>
    </dgm:pt>
    <dgm:pt modelId="{B11980EE-16F7-4C08-B500-350DE067D306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Возможность существования 2 и более СРО строителей в пределах одного субъекта федерации – создание условий демпинга требований и продолжения   коммерциализации процессов допуска к профессии;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713D9401-366A-4CAE-B595-778188518FDD}" type="parTrans" cxnId="{988DDDA6-4CAA-4397-A4D7-6FAF27101997}">
      <dgm:prSet/>
      <dgm:spPr/>
      <dgm:t>
        <a:bodyPr/>
        <a:lstStyle/>
        <a:p>
          <a:endParaRPr lang="ru-RU"/>
        </a:p>
      </dgm:t>
    </dgm:pt>
    <dgm:pt modelId="{78EA038D-1546-4C37-9DA3-6AFBECC9AAE4}" type="sibTrans" cxnId="{988DDDA6-4CAA-4397-A4D7-6FAF27101997}">
      <dgm:prSet/>
      <dgm:spPr/>
      <dgm:t>
        <a:bodyPr/>
        <a:lstStyle/>
        <a:p>
          <a:endParaRPr lang="ru-RU"/>
        </a:p>
      </dgm:t>
    </dgm:pt>
    <dgm:pt modelId="{2948779F-7ECD-4F6A-9272-A985EE534E78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2.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7D7E00D6-3084-486E-BAE9-E12AD738CE11}" type="parTrans" cxnId="{DC6C89BE-9BCD-4929-BBEB-2C8B1C2D1A61}">
      <dgm:prSet/>
      <dgm:spPr/>
      <dgm:t>
        <a:bodyPr/>
        <a:lstStyle/>
        <a:p>
          <a:endParaRPr lang="ru-RU"/>
        </a:p>
      </dgm:t>
    </dgm:pt>
    <dgm:pt modelId="{2D92E066-8162-4D0E-A406-55A16E994C3C}" type="sibTrans" cxnId="{DC6C89BE-9BCD-4929-BBEB-2C8B1C2D1A61}">
      <dgm:prSet/>
      <dgm:spPr/>
      <dgm:t>
        <a:bodyPr/>
        <a:lstStyle/>
        <a:p>
          <a:endParaRPr lang="ru-RU"/>
        </a:p>
      </dgm:t>
    </dgm:pt>
    <dgm:pt modelId="{28042D32-EA44-45A0-A85B-A4D3A7A19FBD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Возможность менять место регистрации СРО (из одного субъекта федерации в другой) – фактически незаконное групповое вступление строительных организаций в СРО другого субъекта федерации 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B66866F1-1ED3-4620-BA53-513F3F42853C}" type="parTrans" cxnId="{077D43C0-8515-4873-AFBC-9E9585BCFF65}">
      <dgm:prSet/>
      <dgm:spPr/>
      <dgm:t>
        <a:bodyPr/>
        <a:lstStyle/>
        <a:p>
          <a:endParaRPr lang="ru-RU"/>
        </a:p>
      </dgm:t>
    </dgm:pt>
    <dgm:pt modelId="{60FDAAAD-A46C-430E-BF1B-56EFD6D20BE0}" type="sibTrans" cxnId="{077D43C0-8515-4873-AFBC-9E9585BCFF65}">
      <dgm:prSet/>
      <dgm:spPr/>
      <dgm:t>
        <a:bodyPr/>
        <a:lstStyle/>
        <a:p>
          <a:endParaRPr lang="ru-RU"/>
        </a:p>
      </dgm:t>
    </dgm:pt>
    <dgm:pt modelId="{6FF0E9B2-51A3-4F98-B5F3-F968A6647A05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3.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F9AEC90E-5A5D-4621-AA5C-12A86454DD86}" type="parTrans" cxnId="{6CB721EE-0F77-4B4F-B4AF-07580D2594BE}">
      <dgm:prSet/>
      <dgm:spPr/>
      <dgm:t>
        <a:bodyPr/>
        <a:lstStyle/>
        <a:p>
          <a:endParaRPr lang="ru-RU"/>
        </a:p>
      </dgm:t>
    </dgm:pt>
    <dgm:pt modelId="{DF595D0A-9F4B-4E33-993C-2320C5343513}" type="sibTrans" cxnId="{6CB721EE-0F77-4B4F-B4AF-07580D2594BE}">
      <dgm:prSet/>
      <dgm:spPr/>
      <dgm:t>
        <a:bodyPr/>
        <a:lstStyle/>
        <a:p>
          <a:endParaRPr lang="ru-RU"/>
        </a:p>
      </dgm:t>
    </dgm:pt>
    <dgm:pt modelId="{9B3E482F-4CE0-4C19-9FE1-6F35251C7DA2}">
      <dgm:prSet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Отсутствие региональных реестров специалистов в строительстве – невозможность создания корректного Национального реестра специалистов по организации проектирования и строительства в РФ;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6A8A925F-A0C9-4AF8-B11B-71BF070BDE83}" type="parTrans" cxnId="{7AAB0EB4-756C-4EF5-8231-04D5721FA6F1}">
      <dgm:prSet/>
      <dgm:spPr/>
      <dgm:t>
        <a:bodyPr/>
        <a:lstStyle/>
        <a:p>
          <a:endParaRPr lang="ru-RU"/>
        </a:p>
      </dgm:t>
    </dgm:pt>
    <dgm:pt modelId="{068FD3D2-67F6-4533-B85C-1D375FABD0AB}" type="sibTrans" cxnId="{7AAB0EB4-756C-4EF5-8231-04D5721FA6F1}">
      <dgm:prSet/>
      <dgm:spPr/>
      <dgm:t>
        <a:bodyPr/>
        <a:lstStyle/>
        <a:p>
          <a:endParaRPr lang="ru-RU"/>
        </a:p>
      </dgm:t>
    </dgm:pt>
    <dgm:pt modelId="{8C699BD2-0828-400F-AFB5-62D408CBAD54}" type="pres">
      <dgm:prSet presAssocID="{A5C690B0-80CD-4A6E-9E4D-854388E4A55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0388CFF-D0B5-4DF5-8DC5-C2276FBECCD4}" type="pres">
      <dgm:prSet presAssocID="{502518BA-FE1B-4A6A-A8A3-828100249811}" presName="composite" presStyleCnt="0"/>
      <dgm:spPr/>
    </dgm:pt>
    <dgm:pt modelId="{96F274F2-EF25-4A01-BBF1-FBA6CEAA6821}" type="pres">
      <dgm:prSet presAssocID="{502518BA-FE1B-4A6A-A8A3-828100249811}" presName="parentText" presStyleLbl="alignNode1" presStyleIdx="0" presStyleCnt="3" custScaleY="11570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121E11-E496-42FC-B9FF-193B239DFC00}" type="pres">
      <dgm:prSet presAssocID="{502518BA-FE1B-4A6A-A8A3-828100249811}" presName="descendantText" presStyleLbl="alignAcc1" presStyleIdx="0" presStyleCnt="3" custScaleY="1180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E6DB8E-C52B-4555-B228-A422B0A2E661}" type="pres">
      <dgm:prSet presAssocID="{37CC7D7B-7F3A-4AA6-9083-F94DB7B6FBBE}" presName="sp" presStyleCnt="0"/>
      <dgm:spPr/>
    </dgm:pt>
    <dgm:pt modelId="{4D5CB3E7-A07D-4E19-8FD5-F3E14A77E975}" type="pres">
      <dgm:prSet presAssocID="{2948779F-7ECD-4F6A-9272-A985EE534E78}" presName="composite" presStyleCnt="0"/>
      <dgm:spPr/>
    </dgm:pt>
    <dgm:pt modelId="{CC8C185F-0EED-43E0-9DEC-C3EB29BB34EE}" type="pres">
      <dgm:prSet presAssocID="{2948779F-7ECD-4F6A-9272-A985EE534E78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F4DDA7-8EAA-4657-B389-9CC3514E431D}" type="pres">
      <dgm:prSet presAssocID="{2948779F-7ECD-4F6A-9272-A985EE534E78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9B63C0-858D-49F1-BC22-09ED9F7018AD}" type="pres">
      <dgm:prSet presAssocID="{2D92E066-8162-4D0E-A406-55A16E994C3C}" presName="sp" presStyleCnt="0"/>
      <dgm:spPr/>
    </dgm:pt>
    <dgm:pt modelId="{0F6F5065-17F6-498E-8CA8-0F091BC53F05}" type="pres">
      <dgm:prSet presAssocID="{6FF0E9B2-51A3-4F98-B5F3-F968A6647A05}" presName="composite" presStyleCnt="0"/>
      <dgm:spPr/>
    </dgm:pt>
    <dgm:pt modelId="{E56C5293-F597-4FB0-B089-6162930E9F48}" type="pres">
      <dgm:prSet presAssocID="{6FF0E9B2-51A3-4F98-B5F3-F968A6647A05}" presName="parentText" presStyleLbl="alignNode1" presStyleIdx="2" presStyleCnt="3" custScaleY="13490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D5881E-9953-44A0-BE88-81A7D131A635}" type="pres">
      <dgm:prSet presAssocID="{6FF0E9B2-51A3-4F98-B5F3-F968A6647A05}" presName="descendantText" presStyleLbl="alignAcc1" presStyleIdx="2" presStyleCnt="3" custScaleY="1568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88DDDA6-4CAA-4397-A4D7-6FAF27101997}" srcId="{502518BA-FE1B-4A6A-A8A3-828100249811}" destId="{B11980EE-16F7-4C08-B500-350DE067D306}" srcOrd="0" destOrd="0" parTransId="{713D9401-366A-4CAE-B595-778188518FDD}" sibTransId="{78EA038D-1546-4C37-9DA3-6AFBECC9AAE4}"/>
    <dgm:cxn modelId="{A1F890B5-B83B-4530-88C9-B5260E8BC4F3}" type="presOf" srcId="{A5C690B0-80CD-4A6E-9E4D-854388E4A559}" destId="{8C699BD2-0828-400F-AFB5-62D408CBAD54}" srcOrd="0" destOrd="0" presId="urn:microsoft.com/office/officeart/2005/8/layout/chevron2"/>
    <dgm:cxn modelId="{089D57CF-9BCD-41D7-A9EA-6A2AFB689EBF}" type="presOf" srcId="{6FF0E9B2-51A3-4F98-B5F3-F968A6647A05}" destId="{E56C5293-F597-4FB0-B089-6162930E9F48}" srcOrd="0" destOrd="0" presId="urn:microsoft.com/office/officeart/2005/8/layout/chevron2"/>
    <dgm:cxn modelId="{DC6C89BE-9BCD-4929-BBEB-2C8B1C2D1A61}" srcId="{A5C690B0-80CD-4A6E-9E4D-854388E4A559}" destId="{2948779F-7ECD-4F6A-9272-A985EE534E78}" srcOrd="1" destOrd="0" parTransId="{7D7E00D6-3084-486E-BAE9-E12AD738CE11}" sibTransId="{2D92E066-8162-4D0E-A406-55A16E994C3C}"/>
    <dgm:cxn modelId="{6CB721EE-0F77-4B4F-B4AF-07580D2594BE}" srcId="{A5C690B0-80CD-4A6E-9E4D-854388E4A559}" destId="{6FF0E9B2-51A3-4F98-B5F3-F968A6647A05}" srcOrd="2" destOrd="0" parTransId="{F9AEC90E-5A5D-4621-AA5C-12A86454DD86}" sibTransId="{DF595D0A-9F4B-4E33-993C-2320C5343513}"/>
    <dgm:cxn modelId="{BD550984-C30B-45A5-A533-B0A445A4B1DD}" srcId="{A5C690B0-80CD-4A6E-9E4D-854388E4A559}" destId="{502518BA-FE1B-4A6A-A8A3-828100249811}" srcOrd="0" destOrd="0" parTransId="{C5BEFA07-191C-41D7-916E-BEF1F6E4B347}" sibTransId="{37CC7D7B-7F3A-4AA6-9083-F94DB7B6FBBE}"/>
    <dgm:cxn modelId="{7AAB0EB4-756C-4EF5-8231-04D5721FA6F1}" srcId="{2948779F-7ECD-4F6A-9272-A985EE534E78}" destId="{9B3E482F-4CE0-4C19-9FE1-6F35251C7DA2}" srcOrd="0" destOrd="0" parTransId="{6A8A925F-A0C9-4AF8-B11B-71BF070BDE83}" sibTransId="{068FD3D2-67F6-4533-B85C-1D375FABD0AB}"/>
    <dgm:cxn modelId="{C9FF62D7-A1F3-4A63-A24C-0EF1D07C3F2D}" type="presOf" srcId="{9B3E482F-4CE0-4C19-9FE1-6F35251C7DA2}" destId="{BFF4DDA7-8EAA-4657-B389-9CC3514E431D}" srcOrd="0" destOrd="0" presId="urn:microsoft.com/office/officeart/2005/8/layout/chevron2"/>
    <dgm:cxn modelId="{340A62A4-6997-4815-8B38-26D9DE455279}" type="presOf" srcId="{502518BA-FE1B-4A6A-A8A3-828100249811}" destId="{96F274F2-EF25-4A01-BBF1-FBA6CEAA6821}" srcOrd="0" destOrd="0" presId="urn:microsoft.com/office/officeart/2005/8/layout/chevron2"/>
    <dgm:cxn modelId="{AA5FDCF2-9731-41AA-A45C-68F2030CA288}" type="presOf" srcId="{28042D32-EA44-45A0-A85B-A4D3A7A19FBD}" destId="{19D5881E-9953-44A0-BE88-81A7D131A635}" srcOrd="0" destOrd="0" presId="urn:microsoft.com/office/officeart/2005/8/layout/chevron2"/>
    <dgm:cxn modelId="{077D43C0-8515-4873-AFBC-9E9585BCFF65}" srcId="{6FF0E9B2-51A3-4F98-B5F3-F968A6647A05}" destId="{28042D32-EA44-45A0-A85B-A4D3A7A19FBD}" srcOrd="0" destOrd="0" parTransId="{B66866F1-1ED3-4620-BA53-513F3F42853C}" sibTransId="{60FDAAAD-A46C-430E-BF1B-56EFD6D20BE0}"/>
    <dgm:cxn modelId="{CC21843C-96A2-4608-86FF-D008CE05A177}" type="presOf" srcId="{B11980EE-16F7-4C08-B500-350DE067D306}" destId="{43121E11-E496-42FC-B9FF-193B239DFC00}" srcOrd="0" destOrd="0" presId="urn:microsoft.com/office/officeart/2005/8/layout/chevron2"/>
    <dgm:cxn modelId="{E9455526-F72F-4E5B-8DDB-A14A84179711}" type="presOf" srcId="{2948779F-7ECD-4F6A-9272-A985EE534E78}" destId="{CC8C185F-0EED-43E0-9DEC-C3EB29BB34EE}" srcOrd="0" destOrd="0" presId="urn:microsoft.com/office/officeart/2005/8/layout/chevron2"/>
    <dgm:cxn modelId="{81CCECFA-6D23-4DC4-BAF2-8A4C492BB23F}" type="presParOf" srcId="{8C699BD2-0828-400F-AFB5-62D408CBAD54}" destId="{40388CFF-D0B5-4DF5-8DC5-C2276FBECCD4}" srcOrd="0" destOrd="0" presId="urn:microsoft.com/office/officeart/2005/8/layout/chevron2"/>
    <dgm:cxn modelId="{320F4D66-2ACC-4539-8174-9A031FA58818}" type="presParOf" srcId="{40388CFF-D0B5-4DF5-8DC5-C2276FBECCD4}" destId="{96F274F2-EF25-4A01-BBF1-FBA6CEAA6821}" srcOrd="0" destOrd="0" presId="urn:microsoft.com/office/officeart/2005/8/layout/chevron2"/>
    <dgm:cxn modelId="{FFAF6A11-A947-4D15-AD4B-3B557BF4EA17}" type="presParOf" srcId="{40388CFF-D0B5-4DF5-8DC5-C2276FBECCD4}" destId="{43121E11-E496-42FC-B9FF-193B239DFC00}" srcOrd="1" destOrd="0" presId="urn:microsoft.com/office/officeart/2005/8/layout/chevron2"/>
    <dgm:cxn modelId="{148383AC-F7C3-4B8C-9774-864BE4B6919F}" type="presParOf" srcId="{8C699BD2-0828-400F-AFB5-62D408CBAD54}" destId="{BDE6DB8E-C52B-4555-B228-A422B0A2E661}" srcOrd="1" destOrd="0" presId="urn:microsoft.com/office/officeart/2005/8/layout/chevron2"/>
    <dgm:cxn modelId="{A647A345-A3B1-4C90-B834-4C0B71524758}" type="presParOf" srcId="{8C699BD2-0828-400F-AFB5-62D408CBAD54}" destId="{4D5CB3E7-A07D-4E19-8FD5-F3E14A77E975}" srcOrd="2" destOrd="0" presId="urn:microsoft.com/office/officeart/2005/8/layout/chevron2"/>
    <dgm:cxn modelId="{534BC108-0408-43D8-9F15-8213DDE84805}" type="presParOf" srcId="{4D5CB3E7-A07D-4E19-8FD5-F3E14A77E975}" destId="{CC8C185F-0EED-43E0-9DEC-C3EB29BB34EE}" srcOrd="0" destOrd="0" presId="urn:microsoft.com/office/officeart/2005/8/layout/chevron2"/>
    <dgm:cxn modelId="{4B99663D-7FB9-4E99-B635-5EE1401F1B4C}" type="presParOf" srcId="{4D5CB3E7-A07D-4E19-8FD5-F3E14A77E975}" destId="{BFF4DDA7-8EAA-4657-B389-9CC3514E431D}" srcOrd="1" destOrd="0" presId="urn:microsoft.com/office/officeart/2005/8/layout/chevron2"/>
    <dgm:cxn modelId="{FB006461-58FB-439E-9368-09F46DE100E5}" type="presParOf" srcId="{8C699BD2-0828-400F-AFB5-62D408CBAD54}" destId="{809B63C0-858D-49F1-BC22-09ED9F7018AD}" srcOrd="3" destOrd="0" presId="urn:microsoft.com/office/officeart/2005/8/layout/chevron2"/>
    <dgm:cxn modelId="{754658AE-E1D6-486A-B3E2-D0862AB161D4}" type="presParOf" srcId="{8C699BD2-0828-400F-AFB5-62D408CBAD54}" destId="{0F6F5065-17F6-498E-8CA8-0F091BC53F05}" srcOrd="4" destOrd="0" presId="urn:microsoft.com/office/officeart/2005/8/layout/chevron2"/>
    <dgm:cxn modelId="{07801843-2E93-4A5D-8A42-E01F265AD012}" type="presParOf" srcId="{0F6F5065-17F6-498E-8CA8-0F091BC53F05}" destId="{E56C5293-F597-4FB0-B089-6162930E9F48}" srcOrd="0" destOrd="0" presId="urn:microsoft.com/office/officeart/2005/8/layout/chevron2"/>
    <dgm:cxn modelId="{6EDFCC62-DE1A-45BE-9402-9F8BE722BFBA}" type="presParOf" srcId="{0F6F5065-17F6-498E-8CA8-0F091BC53F05}" destId="{19D5881E-9953-44A0-BE88-81A7D131A63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EF84AE5-521A-4BE1-A106-A682D7C0CBE4}">
      <dsp:nvSpPr>
        <dsp:cNvPr id="0" name=""/>
        <dsp:cNvSpPr/>
      </dsp:nvSpPr>
      <dsp:spPr>
        <a:xfrm>
          <a:off x="0" y="1104808"/>
          <a:ext cx="8964488" cy="176085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95744" tIns="541528" rIns="695744" bIns="184912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kern="1200" dirty="0" smtClean="0">
              <a:latin typeface="Times New Roman" pitchFamily="18" charset="0"/>
              <a:cs typeface="Times New Roman" pitchFamily="18" charset="0"/>
            </a:rPr>
            <a:t>Развитие системы саморегулируемых организаций в области экономики – одно  из приоритетных направлений  административной реформы </a:t>
          </a:r>
          <a:endParaRPr lang="ru-RU" sz="2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104808"/>
        <a:ext cx="8964488" cy="1760850"/>
      </dsp:txXfrm>
    </dsp:sp>
    <dsp:sp modelId="{4C947581-664C-4CCE-95FA-8FEF05CF2C96}">
      <dsp:nvSpPr>
        <dsp:cNvPr id="0" name=""/>
        <dsp:cNvSpPr/>
      </dsp:nvSpPr>
      <dsp:spPr>
        <a:xfrm>
          <a:off x="448224" y="123119"/>
          <a:ext cx="8138293" cy="1365448"/>
        </a:xfrm>
        <a:prstGeom prst="homePlat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37185" tIns="0" rIns="237185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Указа Президента РФ № 824 </a:t>
          </a:r>
          <a:r>
            <a:rPr lang="ru-RU" sz="2400" i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«О мерах по проведению административной реформы…»</a:t>
          </a:r>
          <a:endParaRPr lang="ru-RU" sz="2400" i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48224" y="123119"/>
        <a:ext cx="8138293" cy="1365448"/>
      </dsp:txXfrm>
    </dsp:sp>
    <dsp:sp modelId="{9DEE7484-CDA6-4B58-87E0-81BB4E58CACB}">
      <dsp:nvSpPr>
        <dsp:cNvPr id="0" name=""/>
        <dsp:cNvSpPr/>
      </dsp:nvSpPr>
      <dsp:spPr>
        <a:xfrm>
          <a:off x="0" y="3777278"/>
          <a:ext cx="8964488" cy="176085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95744" tIns="541528" rIns="695744" bIns="184912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b="1" kern="1200" dirty="0" smtClean="0">
              <a:latin typeface="Times New Roman" pitchFamily="18" charset="0"/>
              <a:cs typeface="Times New Roman" pitchFamily="18" charset="0"/>
            </a:rPr>
            <a:t>«</a:t>
          </a:r>
          <a:r>
            <a:rPr lang="ru-RU" sz="2600" kern="1200" dirty="0" smtClean="0">
              <a:latin typeface="Times New Roman" pitchFamily="18" charset="0"/>
              <a:cs typeface="Times New Roman" pitchFamily="18" charset="0"/>
            </a:rPr>
            <a:t>… Рассчитываю, что саморегулирование станет одним из столпов сильного гражданского общества России…</a:t>
          </a:r>
          <a:r>
            <a:rPr lang="ru-RU" sz="2600" b="1" kern="1200" dirty="0" smtClean="0">
              <a:latin typeface="Times New Roman" pitchFamily="18" charset="0"/>
              <a:cs typeface="Times New Roman" pitchFamily="18" charset="0"/>
            </a:rPr>
            <a:t>»</a:t>
          </a:r>
          <a:endParaRPr lang="ru-RU" sz="2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3777278"/>
        <a:ext cx="8964488" cy="1760850"/>
      </dsp:txXfrm>
    </dsp:sp>
    <dsp:sp modelId="{C679633D-B8CA-410C-9221-989A8A22EC01}">
      <dsp:nvSpPr>
        <dsp:cNvPr id="0" name=""/>
        <dsp:cNvSpPr/>
      </dsp:nvSpPr>
      <dsp:spPr>
        <a:xfrm>
          <a:off x="448224" y="3006058"/>
          <a:ext cx="8118966" cy="1154979"/>
        </a:xfrm>
        <a:prstGeom prst="homePlat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37185" tIns="0" rIns="237185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Программной статьи В.В. Путина 2012 г. «Демократия и качество государства»</a:t>
          </a:r>
          <a:endParaRPr lang="ru-RU" sz="2400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48224" y="3006058"/>
        <a:ext cx="8118966" cy="115497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EF84AE5-521A-4BE1-A106-A682D7C0CBE4}">
      <dsp:nvSpPr>
        <dsp:cNvPr id="0" name=""/>
        <dsp:cNvSpPr/>
      </dsp:nvSpPr>
      <dsp:spPr>
        <a:xfrm>
          <a:off x="0" y="345266"/>
          <a:ext cx="8964488" cy="511875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95744" tIns="1353820" rIns="695744" bIns="170688" numCol="1" spcCol="1270" anchor="t" anchorCtr="0">
          <a:noAutofit/>
        </a:bodyPr>
        <a:lstStyle/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Возложение на СРО функций контроля за деятельностью своих членов в части соблюдения требований законодательства и установленных СРО правил профессиональной деятельности члена, </a:t>
          </a: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является определенной модификацией контрольной деятельности государства. 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4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Государство в праве устанавливать для всех граждан, желающих осуществлять публичную деятельность, </a:t>
          </a: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обязательные условия назначения на должность и пребывания в должности.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345266"/>
        <a:ext cx="8964488" cy="5118750"/>
      </dsp:txXfrm>
    </dsp:sp>
    <dsp:sp modelId="{4C947581-664C-4CCE-95FA-8FEF05CF2C96}">
      <dsp:nvSpPr>
        <dsp:cNvPr id="0" name=""/>
        <dsp:cNvSpPr/>
      </dsp:nvSpPr>
      <dsp:spPr>
        <a:xfrm>
          <a:off x="429840" y="197231"/>
          <a:ext cx="8529456" cy="1107435"/>
        </a:xfrm>
        <a:prstGeom prst="homePlat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37185" tIns="0" rIns="237185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Постановления Конституционного Суда Российской Федерации от 19.12.2005 года № 12-П </a:t>
          </a:r>
          <a:endParaRPr lang="ru-RU" sz="2800" i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29840" y="197231"/>
        <a:ext cx="8529456" cy="110743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6F274F2-EF25-4A01-BBF1-FBA6CEAA6821}">
      <dsp:nvSpPr>
        <dsp:cNvPr id="0" name=""/>
        <dsp:cNvSpPr/>
      </dsp:nvSpPr>
      <dsp:spPr>
        <a:xfrm rot="5400000">
          <a:off x="-287802" y="290215"/>
          <a:ext cx="1457162" cy="881556"/>
        </a:xfrm>
        <a:prstGeom prst="chevron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latin typeface="Times New Roman" pitchFamily="18" charset="0"/>
              <a:cs typeface="Times New Roman" pitchFamily="18" charset="0"/>
            </a:rPr>
            <a:t>1.</a:t>
          </a:r>
          <a:endParaRPr lang="ru-RU" sz="26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-287802" y="290215"/>
        <a:ext cx="1457162" cy="881556"/>
      </dsp:txXfrm>
    </dsp:sp>
    <dsp:sp modelId="{43121E11-E496-42FC-B9FF-193B239DFC00}">
      <dsp:nvSpPr>
        <dsp:cNvPr id="0" name=""/>
        <dsp:cNvSpPr/>
      </dsp:nvSpPr>
      <dsp:spPr>
        <a:xfrm rot="5400000">
          <a:off x="4134009" y="-3225081"/>
          <a:ext cx="966465" cy="7471371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Возможность существования 2 и более СРО строителей в пределах одного субъекта федерации – создание условий демпинга требований и продолжения   коммерциализации процессов допуска к профессии;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134009" y="-3225081"/>
        <a:ext cx="966465" cy="7471371"/>
      </dsp:txXfrm>
    </dsp:sp>
    <dsp:sp modelId="{CC8C185F-0EED-43E0-9DEC-C3EB29BB34EE}">
      <dsp:nvSpPr>
        <dsp:cNvPr id="0" name=""/>
        <dsp:cNvSpPr/>
      </dsp:nvSpPr>
      <dsp:spPr>
        <a:xfrm rot="5400000">
          <a:off x="-188904" y="1484117"/>
          <a:ext cx="1259366" cy="881556"/>
        </a:xfrm>
        <a:prstGeom prst="chevron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latin typeface="Times New Roman" pitchFamily="18" charset="0"/>
              <a:cs typeface="Times New Roman" pitchFamily="18" charset="0"/>
            </a:rPr>
            <a:t>2.</a:t>
          </a:r>
          <a:endParaRPr lang="ru-RU" sz="26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-188904" y="1484117"/>
        <a:ext cx="1259366" cy="881556"/>
      </dsp:txXfrm>
    </dsp:sp>
    <dsp:sp modelId="{BFF4DDA7-8EAA-4657-B389-9CC3514E431D}">
      <dsp:nvSpPr>
        <dsp:cNvPr id="0" name=""/>
        <dsp:cNvSpPr/>
      </dsp:nvSpPr>
      <dsp:spPr>
        <a:xfrm rot="5400000">
          <a:off x="4207948" y="-2031179"/>
          <a:ext cx="818587" cy="7471371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Отсутствие региональных реестров специалистов в строительстве – невозможность создания корректного Национального реестра специалистов по организации проектирования и строительства в РФ;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207948" y="-2031179"/>
        <a:ext cx="818587" cy="7471371"/>
      </dsp:txXfrm>
    </dsp:sp>
    <dsp:sp modelId="{E56C5293-F597-4FB0-B089-6162930E9F48}">
      <dsp:nvSpPr>
        <dsp:cNvPr id="0" name=""/>
        <dsp:cNvSpPr/>
      </dsp:nvSpPr>
      <dsp:spPr>
        <a:xfrm rot="5400000">
          <a:off x="-408670" y="2811816"/>
          <a:ext cx="1698897" cy="881556"/>
        </a:xfrm>
        <a:prstGeom prst="chevron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latin typeface="Times New Roman" pitchFamily="18" charset="0"/>
              <a:cs typeface="Times New Roman" pitchFamily="18" charset="0"/>
            </a:rPr>
            <a:t>3.</a:t>
          </a:r>
          <a:endParaRPr lang="ru-RU" sz="26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-408670" y="2811816"/>
        <a:ext cx="1698897" cy="881556"/>
      </dsp:txXfrm>
    </dsp:sp>
    <dsp:sp modelId="{19D5881E-9953-44A0-BE88-81A7D131A635}">
      <dsp:nvSpPr>
        <dsp:cNvPr id="0" name=""/>
        <dsp:cNvSpPr/>
      </dsp:nvSpPr>
      <dsp:spPr>
        <a:xfrm rot="5400000">
          <a:off x="3975252" y="-703479"/>
          <a:ext cx="1283979" cy="7471371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Возможность менять место регистрации СРО (из одного субъекта федерации в другой) – фактически незаконное групповое вступление строительных организаций в СРО другого субъекта федерации 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3975252" y="-703479"/>
        <a:ext cx="1283979" cy="74713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343B19-FF3A-456D-B782-24CF709D5EDE}" type="datetimeFigureOut">
              <a:rPr lang="ru-RU" smtClean="0"/>
              <a:pPr/>
              <a:t>01.11.2016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EBDE84-9731-4F91-A236-D29AFD2B29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25614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93DF4-CFB3-4675-B457-74C97D22498B}" type="datetimeFigureOut">
              <a:rPr lang="ru-RU" smtClean="0"/>
              <a:pPr/>
              <a:t>01.11.2016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46AAA-0DC3-4C44-963F-F341CB26D1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93DF4-CFB3-4675-B457-74C97D22498B}" type="datetimeFigureOut">
              <a:rPr lang="ru-RU" smtClean="0"/>
              <a:pPr/>
              <a:t>01.11.2016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46AAA-0DC3-4C44-963F-F341CB26D1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93DF4-CFB3-4675-B457-74C97D22498B}" type="datetimeFigureOut">
              <a:rPr lang="ru-RU" smtClean="0"/>
              <a:pPr/>
              <a:t>01.11.2016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46AAA-0DC3-4C44-963F-F341CB26D1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93DF4-CFB3-4675-B457-74C97D22498B}" type="datetimeFigureOut">
              <a:rPr lang="ru-RU" smtClean="0"/>
              <a:pPr/>
              <a:t>01.11.2016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46AAA-0DC3-4C44-963F-F341CB26D1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93DF4-CFB3-4675-B457-74C97D22498B}" type="datetimeFigureOut">
              <a:rPr lang="ru-RU" smtClean="0"/>
              <a:pPr/>
              <a:t>01.11.2016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46AAA-0DC3-4C44-963F-F341CB26D1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93DF4-CFB3-4675-B457-74C97D22498B}" type="datetimeFigureOut">
              <a:rPr lang="ru-RU" smtClean="0"/>
              <a:pPr/>
              <a:t>01.11.2016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46AAA-0DC3-4C44-963F-F341CB26D1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93DF4-CFB3-4675-B457-74C97D22498B}" type="datetimeFigureOut">
              <a:rPr lang="ru-RU" smtClean="0"/>
              <a:pPr/>
              <a:t>01.11.2016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46AAA-0DC3-4C44-963F-F341CB26D1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93DF4-CFB3-4675-B457-74C97D22498B}" type="datetimeFigureOut">
              <a:rPr lang="ru-RU" smtClean="0"/>
              <a:pPr/>
              <a:t>01.11.2016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46AAA-0DC3-4C44-963F-F341CB26D1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93DF4-CFB3-4675-B457-74C97D22498B}" type="datetimeFigureOut">
              <a:rPr lang="ru-RU" smtClean="0"/>
              <a:pPr/>
              <a:t>01.11.2016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46AAA-0DC3-4C44-963F-F341CB26D1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93DF4-CFB3-4675-B457-74C97D22498B}" type="datetimeFigureOut">
              <a:rPr lang="ru-RU" smtClean="0"/>
              <a:pPr/>
              <a:t>01.11.2016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46AAA-0DC3-4C44-963F-F341CB26D1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93DF4-CFB3-4675-B457-74C97D22498B}" type="datetimeFigureOut">
              <a:rPr lang="ru-RU" smtClean="0"/>
              <a:pPr/>
              <a:t>01.11.2016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46AAA-0DC3-4C44-963F-F341CB26D1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C93DF4-CFB3-4675-B457-74C97D22498B}" type="datetimeFigureOut">
              <a:rPr lang="ru-RU" smtClean="0"/>
              <a:pPr/>
              <a:t>01.11.2016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46AAA-0DC3-4C44-963F-F341CB26D11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static.consultant.ru/obj/file/doc/fz_020816.rtf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процесс 3"/>
          <p:cNvSpPr/>
          <p:nvPr/>
        </p:nvSpPr>
        <p:spPr>
          <a:xfrm>
            <a:off x="827584" y="0"/>
            <a:ext cx="8316416" cy="3717032"/>
          </a:xfrm>
          <a:prstGeom prst="flowChartProcess">
            <a:avLst/>
          </a:prstGeom>
          <a:solidFill>
            <a:srgbClr val="0033CC"/>
          </a:solidFill>
          <a:ln>
            <a:solidFill>
              <a:srgbClr val="0033CC"/>
            </a:solidFill>
          </a:ln>
          <a:effectLst>
            <a:softEdge rad="127000"/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Выступление на Общественных слушаниях в Общественной палате РФ на тему: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cap="small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«Пути законодательного и организационного  совершенствования системы саморегулирования»</a:t>
            </a:r>
            <a:endParaRPr lang="ru-RU" cap="small" dirty="0">
              <a:solidFill>
                <a:schemeClr val="bg1"/>
              </a:solidFill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0" y="5661248"/>
            <a:ext cx="9144000" cy="64807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2016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000" cap="small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Общественная палата Российской Федерации</a:t>
            </a:r>
            <a:endParaRPr kumimoji="0" lang="ru-RU" sz="2000" b="1" i="0" u="none" strike="noStrike" kern="1200" cap="all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4077072"/>
            <a:ext cx="9144000" cy="1368152"/>
          </a:xfrm>
          <a:prstGeom prst="rect">
            <a:avLst/>
          </a:prstGeom>
          <a:solidFill>
            <a:srgbClr val="CCFFFF"/>
          </a:solidFill>
          <a:ln>
            <a:solidFill>
              <a:srgbClr val="CC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cap="small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Генеральный директор  Ассоциации «Сахалинстрой»</a:t>
            </a:r>
          </a:p>
          <a:p>
            <a:pPr algn="ctr"/>
            <a:r>
              <a:rPr lang="ru-RU" sz="3600" b="1" cap="all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В.П. Мозолевский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484784"/>
            <a:ext cx="7920880" cy="4154016"/>
          </a:xfrm>
        </p:spPr>
        <p:txBody>
          <a:bodyPr>
            <a:normAutofit/>
          </a:bodyPr>
          <a:lstStyle/>
          <a:p>
            <a:pPr algn="l"/>
            <a:r>
              <a:rPr lang="ru-RU" sz="3600" b="1" u="sng" dirty="0">
                <a:latin typeface="Times New Roman" pitchFamily="18" charset="0"/>
                <a:cs typeface="Times New Roman" pitchFamily="18" charset="0"/>
                <a:hlinkClick r:id="rId2"/>
              </a:rPr>
              <a:t> </a:t>
            </a:r>
            <a:r>
              <a:rPr lang="ru-RU" sz="3600" b="1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Проекта федерального закона </a:t>
            </a:r>
            <a:r>
              <a:rPr lang="ru-RU" sz="3600" b="1" u="sng" dirty="0">
                <a:latin typeface="Times New Roman" pitchFamily="18" charset="0"/>
                <a:cs typeface="Times New Roman" pitchFamily="18" charset="0"/>
                <a:hlinkClick r:id="rId2"/>
              </a:rPr>
              <a:t>"Об основах государственного контроля (надзора) и муниципального контроля в Российской Федерации"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0"/>
            <a:ext cx="8532440" cy="980728"/>
          </a:xfrm>
          <a:prstGeom prst="rect">
            <a:avLst/>
          </a:prstGeom>
          <a:solidFill>
            <a:srgbClr val="0000CC"/>
          </a:solidFill>
          <a:ln>
            <a:solidFill>
              <a:srgbClr val="0000CC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Анализ совершенствования механизмов саморегулирования  </a:t>
            </a:r>
            <a:r>
              <a:rPr lang="ru-RU" sz="2400" b="1" u="sng" cap="all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 учитывает положения</a:t>
            </a:r>
            <a:r>
              <a:rPr lang="ru-RU" sz="24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565167698"/>
              </p:ext>
            </p:extLst>
          </p:nvPr>
        </p:nvGraphicFramePr>
        <p:xfrm>
          <a:off x="0" y="1"/>
          <a:ext cx="9144000" cy="67077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5536"/>
                <a:gridCol w="8748464"/>
              </a:tblGrid>
              <a:tr h="2123062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Примерный перечень государственных управленческих функций и контрольных, которые государство может передать саморегулируемому сообществу в ближайшее время при реализации административной реформы</a:t>
                      </a:r>
                    </a:p>
                    <a:p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Принимаются и утверждаются в виде законодательных норм и СТАНДАРТОВ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СРО (Правил делового оборота в строительстве) : 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33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83727">
                <a:tc>
                  <a:txBody>
                    <a:bodyPr/>
                    <a:lstStyle/>
                    <a:p>
                      <a:pPr algn="r">
                        <a:buFont typeface="Wingdings" pitchFamily="2" charset="2"/>
                        <a:buChar char="Ø"/>
                      </a:pPr>
                      <a:r>
                        <a:rPr lang="ru-RU" sz="24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4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Законодательное закрепление невозможности принятия отраслевых законов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НПА без прямого согласования с СРО; 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83727">
                <a:tc>
                  <a:txBody>
                    <a:bodyPr/>
                    <a:lstStyle/>
                    <a:p>
                      <a:pPr algn="r">
                        <a:buFont typeface="Wingdings" pitchFamily="2" charset="2"/>
                        <a:buChar char="Ø"/>
                      </a:pPr>
                      <a:r>
                        <a:rPr lang="ru-RU" sz="24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4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Утверждение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порядка </a:t>
                      </a:r>
                      <a:r>
                        <a:rPr lang="ru-RU" sz="1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предквалификации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участников закупок в строительной сфере деятельности;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83727">
                <a:tc>
                  <a:txBody>
                    <a:bodyPr/>
                    <a:lstStyle/>
                    <a:p>
                      <a:pPr algn="r">
                        <a:buFont typeface="Wingdings" pitchFamily="2" charset="2"/>
                        <a:buChar char="Ø"/>
                      </a:pPr>
                      <a:r>
                        <a:rPr lang="ru-RU" sz="24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4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Утверждение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положения об описании объектов закупок в строительной сфере деятельности;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83727">
                <a:tc>
                  <a:txBody>
                    <a:bodyPr/>
                    <a:lstStyle/>
                    <a:p>
                      <a:pPr algn="r">
                        <a:buFont typeface="Wingdings" pitchFamily="2" charset="2"/>
                        <a:buChar char="Ø"/>
                      </a:pPr>
                      <a:r>
                        <a:rPr lang="ru-RU" sz="24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4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Утверждение процедур (видов) закупок в строительной сфере деятельности и методик их проведения;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595363">
                <a:tc>
                  <a:txBody>
                    <a:bodyPr/>
                    <a:lstStyle/>
                    <a:p>
                      <a:pPr algn="r">
                        <a:buFont typeface="Wingdings" pitchFamily="2" charset="2"/>
                        <a:buChar char="Ø"/>
                      </a:pPr>
                      <a:r>
                        <a:rPr lang="ru-RU" sz="24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4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Утверждение Типовых контрактов и Типовых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условий контрактов на исполнение инженерных изысканий, проектирование, строительства, строительный контроль со стороны заказчика.</a:t>
                      </a:r>
                      <a:endParaRPr lang="ru-RU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942448033"/>
              </p:ext>
            </p:extLst>
          </p:nvPr>
        </p:nvGraphicFramePr>
        <p:xfrm>
          <a:off x="0" y="980728"/>
          <a:ext cx="9144000" cy="482453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63669"/>
                <a:gridCol w="3032267"/>
                <a:gridCol w="1944216"/>
                <a:gridCol w="3203848"/>
              </a:tblGrid>
              <a:tr h="11614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СРОК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ПРЕДЛАГАЕМАЯ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ДЛЯ ДЕЛЕГИРОВАНИЯ ГОСФУНКЦИЯ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ПРИНИМАЮЩАЯ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СТОРОНА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ГОСФУНКЦИЯ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663073"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None/>
                      </a:pPr>
                      <a:r>
                        <a:rPr lang="ru-RU" sz="1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2016-2017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Проведение экспертизы проектной и рабочей документации по объектам и работам, не включенным в перечень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статьи  49 Градостроительного Кодекса  РФ.</a:t>
                      </a:r>
                      <a:endParaRPr lang="ru-RU" sz="2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СРО проектировщиков</a:t>
                      </a:r>
                      <a:endParaRPr lang="ru-RU" sz="2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Государственная функция, закрепленная в ст. 32 Федерального закона № 184-ФЗ «</a:t>
                      </a:r>
                      <a:r>
                        <a:rPr lang="ru-RU" sz="24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 техническом регулировании».</a:t>
                      </a:r>
                      <a:endParaRPr lang="ru-RU" sz="2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773956099"/>
              </p:ext>
            </p:extLst>
          </p:nvPr>
        </p:nvGraphicFramePr>
        <p:xfrm>
          <a:off x="0" y="0"/>
          <a:ext cx="9144000" cy="628777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63669"/>
                <a:gridCol w="3032267"/>
                <a:gridCol w="2232248"/>
                <a:gridCol w="2915816"/>
              </a:tblGrid>
              <a:tr h="9525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СРОК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ПРЕДЛАГАЕМАЯ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ДЛЯ ДЕЛЕГИРОВАНИЯ ГОСФУНКЦИЯ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ПРИНИМАЮЩАЯ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СТОРОНА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ГОСФУНКЦИЯ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908548"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None/>
                      </a:pPr>
                      <a:r>
                        <a:rPr lang="ru-RU" sz="1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Осуществление функций Государственной инспекций строительного надзора на объектах капитального строительства, не подведомственных ГИСН</a:t>
                      </a:r>
                      <a:endParaRPr lang="ru-RU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 i="0" dirty="0" smtClean="0">
                          <a:latin typeface="Times New Roman" pitchFamily="18" charset="0"/>
                          <a:cs typeface="Times New Roman" pitchFamily="18" charset="0"/>
                        </a:rPr>
                        <a:t>СРО</a:t>
                      </a:r>
                      <a:r>
                        <a:rPr lang="ru-RU" sz="2400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строителей</a:t>
                      </a:r>
                      <a:endParaRPr lang="ru-RU" sz="2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Передача государственных функций, указанных в ст.32 Федерального закона № 184-ФЗ «О техническом регулировании»</a:t>
                      </a:r>
                      <a:endParaRPr lang="ru-RU" sz="2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317750"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None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i="0" dirty="0" smtClean="0">
                          <a:latin typeface="Times New Roman" pitchFamily="18" charset="0"/>
                          <a:cs typeface="Times New Roman" pitchFamily="18" charset="0"/>
                        </a:rPr>
                        <a:t>Ответственность</a:t>
                      </a:r>
                      <a:r>
                        <a:rPr lang="ru-RU" sz="2000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за качество и безопасность выполнения работ своими членами и за исполнение государственных и муниципальных контрактов.</a:t>
                      </a:r>
                      <a:endParaRPr lang="ru-RU" sz="20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 i="0" dirty="0" smtClean="0">
                          <a:latin typeface="Times New Roman" pitchFamily="18" charset="0"/>
                          <a:cs typeface="Times New Roman" pitchFamily="18" charset="0"/>
                        </a:rPr>
                        <a:t>СРО изыскателей, проектировщиков и  строителей</a:t>
                      </a:r>
                      <a:endParaRPr lang="ru-RU" sz="24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ru-RU" sz="2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карточка 4"/>
          <p:cNvSpPr/>
          <p:nvPr/>
        </p:nvSpPr>
        <p:spPr>
          <a:xfrm>
            <a:off x="323528" y="764704"/>
            <a:ext cx="3096344" cy="2376264"/>
          </a:xfrm>
          <a:prstGeom prst="flowChartPunchedCard">
            <a:avLst/>
          </a:prstGeom>
          <a:solidFill>
            <a:schemeClr val="bg1">
              <a:lumMod val="85000"/>
            </a:schemeClr>
          </a:solidFill>
          <a:ln w="60325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2400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Концепция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совершенствования механизмов саморегулирования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Блок-схема: карточка 6"/>
          <p:cNvSpPr/>
          <p:nvPr/>
        </p:nvSpPr>
        <p:spPr>
          <a:xfrm>
            <a:off x="6156176" y="548680"/>
            <a:ext cx="2736304" cy="2232248"/>
          </a:xfrm>
          <a:prstGeom prst="flowChartPunchedCard">
            <a:avLst/>
          </a:prstGeom>
          <a:solidFill>
            <a:schemeClr val="bg1">
              <a:lumMod val="85000"/>
            </a:schemeClr>
          </a:solidFill>
          <a:ln w="60325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КОНЦЕПЦИЯ административной реформы в Российской Федерации</a:t>
            </a:r>
          </a:p>
        </p:txBody>
      </p:sp>
      <p:sp>
        <p:nvSpPr>
          <p:cNvPr id="8" name="Блок-схема: карточка 7"/>
          <p:cNvSpPr/>
          <p:nvPr/>
        </p:nvSpPr>
        <p:spPr>
          <a:xfrm>
            <a:off x="3275856" y="2780928"/>
            <a:ext cx="2880320" cy="1584176"/>
          </a:xfrm>
          <a:prstGeom prst="flowChartPunchedCard">
            <a:avLst/>
          </a:prstGeom>
          <a:solidFill>
            <a:schemeClr val="bg1">
              <a:lumMod val="85000"/>
            </a:schemeClr>
          </a:solidFill>
          <a:ln w="60325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Отчет</a:t>
            </a:r>
            <a:r>
              <a:rPr lang="ru-RU" sz="1200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Минэкономразвития о саморегулировании</a:t>
            </a:r>
          </a:p>
        </p:txBody>
      </p:sp>
      <p:sp>
        <p:nvSpPr>
          <p:cNvPr id="11" name="Прямоугольная выноска 10"/>
          <p:cNvSpPr/>
          <p:nvPr/>
        </p:nvSpPr>
        <p:spPr>
          <a:xfrm>
            <a:off x="395536" y="4653136"/>
            <a:ext cx="8496944" cy="1656184"/>
          </a:xfrm>
          <a:prstGeom prst="wedgeRectCallout">
            <a:avLst>
              <a:gd name="adj1" fmla="val -3763"/>
              <a:gd name="adj2" fmla="val -68865"/>
            </a:avLst>
          </a:prstGeom>
          <a:solidFill>
            <a:srgbClr val="0033CC"/>
          </a:solidFill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Отсутствует взаимосвязь как между документами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с точки зрения роли и места саморегулирования в процессах проведении АДМИНИСТРАТИВНОЙ РЕФОРМЫ  и  в построении ГРАЖДАНСКОГО ОБЩЕСТВА в РФ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116632"/>
            <a:ext cx="8820472" cy="1584176"/>
          </a:xfrm>
          <a:prstGeom prst="rect">
            <a:avLst/>
          </a:prstGeom>
          <a:solidFill>
            <a:srgbClr val="0000CC"/>
          </a:solidFill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cap="all" dirty="0" smtClean="0">
                <a:latin typeface="Times New Roman" pitchFamily="18" charset="0"/>
                <a:cs typeface="Times New Roman" pitchFamily="18" charset="0"/>
              </a:rPr>
              <a:t>Д о к л а </a:t>
            </a:r>
            <a:r>
              <a:rPr lang="ru-RU" sz="2800" b="1" cap="all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Минэкономразвития России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«О результатах ежегодного мониторинга деятельности саморегулируемых организаций в отраслях экономики и сегментах рынка»</a:t>
            </a:r>
            <a:endParaRPr lang="ru-RU" sz="20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82621983"/>
              </p:ext>
            </p:extLst>
          </p:nvPr>
        </p:nvGraphicFramePr>
        <p:xfrm>
          <a:off x="179512" y="1700809"/>
          <a:ext cx="8856984" cy="5160072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6824234"/>
                <a:gridCol w="2032750"/>
              </a:tblGrid>
              <a:tr h="1258991">
                <a:tc>
                  <a:txBody>
                    <a:bodyPr/>
                    <a:lstStyle/>
                    <a:p>
                      <a:pPr lvl="0" algn="just">
                        <a:lnSpc>
                          <a:spcPct val="80000"/>
                        </a:lnSpc>
                      </a:pPr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 приведена оценка </a:t>
                      </a:r>
                      <a:r>
                        <a:rPr lang="ru-RU" sz="2400" b="1" u="sng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достижения индикаторов стратегических целей саморегулирования, и соответствие векторам развития, </a:t>
                      </a:r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закрепленных в: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 УЧТЕНО В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ДОКЛАДЕ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</a:tr>
              <a:tr h="3898200">
                <a:tc>
                  <a:txBody>
                    <a:bodyPr/>
                    <a:lstStyle/>
                    <a:p>
                      <a:pPr algn="just">
                        <a:buFont typeface="Wingdings" pitchFamily="2" charset="2"/>
                        <a:buChar char="v"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Указе Президента № 824 «</a:t>
                      </a:r>
                      <a:r>
                        <a:rPr lang="ru-RU" sz="20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 мерах по проведению административной реформе…</a:t>
                      </a: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 (развитие системы саморегулирования в области экономики – приоритет административной реформы);</a:t>
                      </a:r>
                    </a:p>
                    <a:p>
                      <a:pPr algn="just">
                        <a:buFont typeface="Wingdings" pitchFamily="2" charset="2"/>
                        <a:buChar char="v"/>
                      </a:pPr>
                      <a:endParaRPr lang="ru-RU" sz="20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v"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Программной статье В.В. Путина 2012 г. «</a:t>
                      </a:r>
                      <a:r>
                        <a:rPr lang="ru-RU" sz="20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Демократия и качество государства</a:t>
                      </a: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 («</a:t>
                      </a:r>
                      <a:r>
                        <a:rPr lang="ru-RU" sz="20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Рассчитываю, что саморегулирование станет одним из столпов сильного гражданского общества России</a:t>
                      </a: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»);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ru-RU" sz="20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just">
                        <a:buFont typeface="Wingdings" pitchFamily="2" charset="2"/>
                        <a:buChar char="v"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Решении Конституционного Суда РФ № 12-П</a:t>
                      </a: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2005 </a:t>
                      </a: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года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24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332656"/>
            <a:ext cx="8820472" cy="1368152"/>
          </a:xfrm>
          <a:prstGeom prst="rect">
            <a:avLst/>
          </a:prstGeom>
          <a:solidFill>
            <a:srgbClr val="0000CC"/>
          </a:solidFill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cap="all" dirty="0" smtClean="0">
                <a:latin typeface="Times New Roman" pitchFamily="18" charset="0"/>
                <a:cs typeface="Times New Roman" pitchFamily="18" charset="0"/>
              </a:rPr>
              <a:t>Д о к л а </a:t>
            </a:r>
            <a:r>
              <a:rPr lang="ru-RU" sz="2800" b="1" cap="all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Минэкономразвития России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«О результатах ежегодного мониторинга деятельности саморегулируемых организаций в отраслях экономики и сегментах рынка»</a:t>
            </a:r>
            <a:endParaRPr lang="ru-RU" sz="20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266402204"/>
              </p:ext>
            </p:extLst>
          </p:nvPr>
        </p:nvGraphicFramePr>
        <p:xfrm>
          <a:off x="302196" y="1988840"/>
          <a:ext cx="8640960" cy="452436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6336704"/>
                <a:gridCol w="2304256"/>
              </a:tblGrid>
              <a:tr h="4524360">
                <a:tc>
                  <a:txBody>
                    <a:bodyPr/>
                    <a:lstStyle/>
                    <a:p>
                      <a:pPr lvl="0" algn="just"/>
                      <a:r>
                        <a:rPr lang="ru-RU" sz="2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</a:t>
                      </a:r>
                      <a:r>
                        <a:rPr lang="ru-RU" sz="22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проведен анализ деятельности представителей саморегулируемого сообщества в областях экономики в составе Правительственной комиссии по проведению административной реформы (комиссий по проведению административной реформы в субъектах Российской Федерации) в соответствии с частью 3, пунктом а)1 части 4 Положения о Правительственной комиссии по проведению административной реформы, утвержденной Постановлением Правительства РФ от 31 июля 2003 г. № 451;</a:t>
                      </a:r>
                      <a:endParaRPr lang="ru-RU" sz="22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 УЧТЕНО В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ДОКЛАДЕ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="" xmlns:p14="http://schemas.microsoft.com/office/powerpoint/2010/main" val="4133358527"/>
              </p:ext>
            </p:extLst>
          </p:nvPr>
        </p:nvGraphicFramePr>
        <p:xfrm>
          <a:off x="410320" y="2204864"/>
          <a:ext cx="8352928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95536" y="188640"/>
            <a:ext cx="8748464" cy="1728192"/>
          </a:xfrm>
          <a:prstGeom prst="rect">
            <a:avLst/>
          </a:prstGeom>
          <a:solidFill>
            <a:srgbClr val="0033CC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Федеральный закон от 3.07.2016 № 372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«О внесении изменений в Градостроительный кодекс Российской Федерации и отдельные законодательные акты Российской Федерации»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332656"/>
            <a:ext cx="7632848" cy="2304256"/>
          </a:xfrm>
        </p:spPr>
        <p:txBody>
          <a:bodyPr>
            <a:noAutofit/>
          </a:bodyPr>
          <a:lstStyle/>
          <a:p>
            <a:pPr algn="l"/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Возможность реорганизации в форме присоединения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2996952"/>
            <a:ext cx="8676456" cy="3861048"/>
          </a:xfrm>
          <a:prstGeom prst="rect">
            <a:avLst/>
          </a:prstGeom>
          <a:solidFill>
            <a:srgbClr val="C10909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ч. 8 ст. 3.3 Федерального закона от 29 декабря 2004 г. № 191-ФЗ </a:t>
            </a:r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«О введении в действие Градостроительного кодекса Российской Федерации»:</a:t>
            </a:r>
          </a:p>
          <a:p>
            <a:pPr algn="just"/>
            <a:r>
              <a:rPr lang="ru-RU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«8. Некоммерческие организации, имеющие статус саморегулируемых организаций, до 1 марта 2017 года вправе принять решения о реорганизации в форме присоединения одной некоммерческой организации, имеющей статус саморегулируемой организации определенного вида (далее в настоящей статье - присоединенная </a:t>
            </a:r>
            <a:r>
              <a:rPr lang="ru-RU" sz="20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саморегулируемая</a:t>
            </a:r>
            <a:r>
              <a:rPr lang="ru-RU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организация), к другой некоммерческой организации, имеющей статус саморегулируемой организации такого же вида, в порядке, установленном законодательством Российской Федерации»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4048" y="2060848"/>
            <a:ext cx="3888432" cy="72008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Только до 01 марта 2017 г.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0851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Обязанность строительных организаций вступать в члены саморегулируемых организаций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исключительно</a:t>
            </a:r>
            <a:r>
              <a:rPr 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по месту государственной регистрации строительных организаций;</a:t>
            </a:r>
          </a:p>
          <a:p>
            <a:pPr algn="just"/>
            <a:endParaRPr lang="ru-RU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Представить предложения по внесению в Федеральный закон от 5 апреля 2013 года № 44-ФЗ изменений, направленных на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противодействие демпингу </a:t>
            </a:r>
            <a:r>
              <a:rPr 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при проведении конкурсов и аукционов на проектирование и строительство объектов капитального строительства.</a:t>
            </a:r>
            <a:endParaRPr lang="ru-RU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0"/>
            <a:ext cx="8676456" cy="1340768"/>
          </a:xfrm>
          <a:prstGeom prst="rect">
            <a:avLst/>
          </a:prstGeom>
          <a:solidFill>
            <a:srgbClr val="00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ПОРУЧЕНИЯ ПРЕЗИДЕНТА РОССИИ ПО ИТОГАМ ГОССОВЕТА 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17 МАЯ 2016 ГОДА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88206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="" xmlns:p14="http://schemas.microsoft.com/office/powerpoint/2010/main" val="1457874288"/>
              </p:ext>
            </p:extLst>
          </p:nvPr>
        </p:nvGraphicFramePr>
        <p:xfrm>
          <a:off x="179512" y="1196752"/>
          <a:ext cx="8964488" cy="5661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611560" y="0"/>
            <a:ext cx="8532440" cy="980728"/>
          </a:xfrm>
          <a:prstGeom prst="rect">
            <a:avLst/>
          </a:prstGeom>
          <a:solidFill>
            <a:srgbClr val="0000CC"/>
          </a:solidFill>
          <a:ln>
            <a:solidFill>
              <a:srgbClr val="0000CC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Анализ  Минэкономразвития России «О результатах ежегодного мониторинга деятельности саморегулируемых организаций в отраслях экономики и сегментах рынка» </a:t>
            </a:r>
            <a:r>
              <a:rPr lang="ru-RU" sz="2000" b="1" u="sng" cap="all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 учитывает положения</a:t>
            </a:r>
            <a:r>
              <a:rPr lang="ru-RU" sz="20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atlas_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5" y="-167053"/>
            <a:ext cx="8018240" cy="70250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3568" y="476672"/>
            <a:ext cx="65527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только в </a:t>
            </a: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42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субъектах РФ реформа саморегулирования обеспечивает полную регионализацию строительного комплекса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03648" y="3501008"/>
            <a:ext cx="756084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 </a:t>
            </a: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43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субъектах РФ сохранится межрегиональный принцип, создающий условия для проявления демпинга требований со стороны тех или иных СРО строителей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268760"/>
            <a:ext cx="8229600" cy="4248472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="" xmlns:p14="http://schemas.microsoft.com/office/powerpoint/2010/main" val="17234120"/>
              </p:ext>
            </p:extLst>
          </p:nvPr>
        </p:nvGraphicFramePr>
        <p:xfrm>
          <a:off x="179512" y="1196752"/>
          <a:ext cx="8964488" cy="5661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611560" y="0"/>
            <a:ext cx="8532440" cy="980728"/>
          </a:xfrm>
          <a:prstGeom prst="rect">
            <a:avLst/>
          </a:prstGeom>
          <a:solidFill>
            <a:srgbClr val="0000CC"/>
          </a:solidFill>
          <a:ln>
            <a:solidFill>
              <a:srgbClr val="0000CC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Анализ Минэкономразвития России «О результатах ежегодного мониторинга деятельности саморегулируемых организаций в отраслях экономики и сегментах рынка»  НЕ УЧИТЫВАЕТ ПОЛОЖЕНИЯ</a:t>
            </a:r>
            <a:r>
              <a:rPr lang="ru-RU" sz="28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39552" y="1052736"/>
            <a:ext cx="8604448" cy="1080120"/>
          </a:xfrm>
          <a:prstGeom prst="rect">
            <a:avLst/>
          </a:prstGeom>
          <a:solidFill>
            <a:srgbClr val="6600FF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Указ Президента РФ от 23 июля 2003 г. № 824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«О мерах по проведению административной реформы в 2003-2004 годах»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188640"/>
            <a:ext cx="8820472" cy="1008112"/>
          </a:xfrm>
          <a:prstGeom prst="rect">
            <a:avLst/>
          </a:prstGeom>
          <a:solidFill>
            <a:srgbClr val="0000CC"/>
          </a:solidFill>
          <a:ln>
            <a:solidFill>
              <a:srgbClr val="0000CC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7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ПРИОРИТЕТНЫЕ НАПРАВЛЕНИЯ </a:t>
            </a:r>
            <a:r>
              <a:rPr lang="ru-RU" sz="2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АДМИНИСТРАТИВНОЙ РЕФОРМЫ:</a:t>
            </a:r>
          </a:p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2348880"/>
            <a:ext cx="2952328" cy="19442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Ограничение вмешательства государства в экономическую деятельность субъектов предпринимательства, в т.ч. через избыточное госрегулирование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228184" y="2420888"/>
            <a:ext cx="2736304" cy="19442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Исключение дублирования функций и полномочий федеральных органов исполнительной власти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75856" y="2420888"/>
            <a:ext cx="2699792" cy="1944216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cap="small" dirty="0" smtClean="0">
                <a:latin typeface="Times New Roman" pitchFamily="18" charset="0"/>
                <a:cs typeface="Times New Roman" pitchFamily="18" charset="0"/>
              </a:rPr>
              <a:t>Развитие системы саморегулируемых организаций в области экономики</a:t>
            </a:r>
            <a:endParaRPr lang="ru-RU" sz="2000" b="1" cap="sm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403648" y="4725144"/>
            <a:ext cx="2952328" cy="19442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Организационное распределение функций, касающихся регулирования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экономич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 деятельности, надзора и контроля …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004048" y="4725144"/>
            <a:ext cx="2952328" cy="19442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Завершение процесса разграничения полномочий между федеральными органами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исполнит.власти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органами исполнительной власти субъектов РФ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трелка вправо 1"/>
          <p:cNvSpPr/>
          <p:nvPr/>
        </p:nvSpPr>
        <p:spPr>
          <a:xfrm>
            <a:off x="3059832" y="3150680"/>
            <a:ext cx="30995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трелка вверх 2"/>
          <p:cNvSpPr/>
          <p:nvPr/>
        </p:nvSpPr>
        <p:spPr>
          <a:xfrm>
            <a:off x="3851920" y="4091924"/>
            <a:ext cx="484632" cy="63322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лево 10"/>
          <p:cNvSpPr/>
          <p:nvPr/>
        </p:nvSpPr>
        <p:spPr>
          <a:xfrm>
            <a:off x="5884156" y="3078672"/>
            <a:ext cx="396552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39552" y="188640"/>
            <a:ext cx="8604448" cy="1944216"/>
          </a:xfrm>
          <a:prstGeom prst="rect">
            <a:avLst/>
          </a:prstGeom>
          <a:solidFill>
            <a:srgbClr val="0000CC"/>
          </a:solidFill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Приоритетное направление административной реформы строительной области экономики в Российской Федерации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7504" y="2276872"/>
            <a:ext cx="8928992" cy="4248472"/>
          </a:xfrm>
          <a:prstGeom prst="rect">
            <a:avLst/>
          </a:prstGeom>
          <a:solidFill>
            <a:srgbClr val="99CCFF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Построение и развитие работающей системы саморегулируемых организаций в строительстве невозможно без четкого 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следования вектору построения 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гражданского общества в России и без четкого понимания перечня, времени и порядка передачи государственных управленческих и контрольных функций на разных уровнях управления (государственного, субъектного, муниципального) в строительной области экономической деятельности саморегулируемому строительному сообществу.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43608" y="188640"/>
            <a:ext cx="8100392" cy="1296144"/>
          </a:xfrm>
          <a:prstGeom prst="rect">
            <a:avLst/>
          </a:prstGeom>
          <a:solidFill>
            <a:srgbClr val="0000CC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Координационные органы обеспечения реализации приоритетных направлений административной реформы предусматривает: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844824"/>
            <a:ext cx="4536504" cy="136815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 Федеральном уровне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3528" y="2420888"/>
            <a:ext cx="5040560" cy="1152128"/>
          </a:xfrm>
          <a:prstGeom prst="round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Правительственная комиссия по проведению административной реформы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4077072"/>
            <a:ext cx="4536504" cy="1368152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 уровне субъекта федерации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23528" y="4725144"/>
            <a:ext cx="5040560" cy="1152128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Комиссии по проведению административной реформы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трелка влево 11"/>
          <p:cNvSpPr/>
          <p:nvPr/>
        </p:nvSpPr>
        <p:spPr>
          <a:xfrm>
            <a:off x="5454352" y="5085184"/>
            <a:ext cx="3528392" cy="360040"/>
          </a:xfrm>
          <a:prstGeom prst="left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трелка влево 12"/>
          <p:cNvSpPr/>
          <p:nvPr/>
        </p:nvSpPr>
        <p:spPr>
          <a:xfrm>
            <a:off x="5454352" y="2816932"/>
            <a:ext cx="3528392" cy="360040"/>
          </a:xfrm>
          <a:prstGeom prst="left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868144" y="2996952"/>
            <a:ext cx="3275856" cy="2268252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Представители саморегулируемого предпринимательского сообщества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39552" y="188640"/>
            <a:ext cx="8604448" cy="1296144"/>
          </a:xfrm>
          <a:prstGeom prst="rect">
            <a:avLst/>
          </a:prstGeom>
          <a:solidFill>
            <a:srgbClr val="0000CC"/>
          </a:solidFill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Положение о Правительственной комиссии по проведению административной реформы (утв. Постановлением Правительства РФ от 31 июля 2003 г. № 451)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979712" y="3212976"/>
            <a:ext cx="2304256" cy="1368152"/>
          </a:xfrm>
          <a:prstGeom prst="roundRect">
            <a:avLst/>
          </a:prstGeom>
          <a:solidFill>
            <a:srgbClr val="FF66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Подкомиссии,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Рабочие группы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148064" y="3140968"/>
            <a:ext cx="2520280" cy="1512168"/>
          </a:xfrm>
          <a:prstGeom prst="roundRect">
            <a:avLst/>
          </a:prstGeom>
          <a:solidFill>
            <a:srgbClr val="FF66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Экспертный совет по вопросам совершенствования системы государств. управления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691680" y="1700808"/>
            <a:ext cx="5904656" cy="1152128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cap="small" dirty="0" smtClean="0">
                <a:latin typeface="Times New Roman" pitchFamily="18" charset="0"/>
                <a:cs typeface="Times New Roman" pitchFamily="18" charset="0"/>
              </a:rPr>
              <a:t>Правительственная   комиссия</a:t>
            </a:r>
            <a:endParaRPr lang="ru-RU" sz="3200" b="1" cap="sm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Нашивка 11"/>
          <p:cNvSpPr/>
          <p:nvPr/>
        </p:nvSpPr>
        <p:spPr>
          <a:xfrm>
            <a:off x="35496" y="4869160"/>
            <a:ext cx="2088232" cy="1728192"/>
          </a:xfrm>
          <a:prstGeom prst="chevron">
            <a:avLst>
              <a:gd name="adj" fmla="val 27448"/>
            </a:avLst>
          </a:prstGeom>
          <a:solidFill>
            <a:srgbClr val="FFCC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ФОИВ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/>
              </a:solidFill>
            </a:endParaRPr>
          </a:p>
        </p:txBody>
      </p:sp>
      <p:sp>
        <p:nvSpPr>
          <p:cNvPr id="14" name="Нашивка 13"/>
          <p:cNvSpPr/>
          <p:nvPr/>
        </p:nvSpPr>
        <p:spPr>
          <a:xfrm>
            <a:off x="1763688" y="4869160"/>
            <a:ext cx="2088232" cy="1728192"/>
          </a:xfrm>
          <a:prstGeom prst="chevron">
            <a:avLst>
              <a:gd name="adj" fmla="val 27448"/>
            </a:avLst>
          </a:prstGeom>
          <a:solidFill>
            <a:srgbClr val="FFCC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Аппарат </a:t>
            </a:r>
          </a:p>
          <a:p>
            <a:pPr algn="ctr"/>
            <a:r>
              <a:rPr lang="ru-RU" sz="1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Правит-</a:t>
            </a:r>
            <a:r>
              <a:rPr lang="ru-RU" sz="1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ва</a:t>
            </a:r>
            <a:endParaRPr lang="ru-RU" sz="1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/>
              </a:solidFill>
            </a:endParaRPr>
          </a:p>
          <a:p>
            <a:pPr algn="ctr"/>
            <a:r>
              <a:rPr lang="ru-RU" sz="1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РФ</a:t>
            </a:r>
            <a:endParaRPr lang="ru-RU" sz="1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/>
              </a:solidFill>
            </a:endParaRPr>
          </a:p>
        </p:txBody>
      </p:sp>
      <p:sp>
        <p:nvSpPr>
          <p:cNvPr id="15" name="Нашивка 14"/>
          <p:cNvSpPr/>
          <p:nvPr/>
        </p:nvSpPr>
        <p:spPr>
          <a:xfrm>
            <a:off x="3491880" y="4869160"/>
            <a:ext cx="2088232" cy="1728192"/>
          </a:xfrm>
          <a:prstGeom prst="chevron">
            <a:avLst>
              <a:gd name="adj" fmla="val 27448"/>
            </a:avLst>
          </a:prstGeom>
          <a:solidFill>
            <a:srgbClr val="FFCC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Предприн</a:t>
            </a:r>
            <a:r>
              <a:rPr lang="ru-RU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-кие </a:t>
            </a:r>
            <a:r>
              <a:rPr lang="ru-RU" sz="1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стр-ры</a:t>
            </a:r>
            <a:endParaRPr lang="ru-RU" sz="1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/>
              </a:solidFill>
            </a:endParaRPr>
          </a:p>
        </p:txBody>
      </p:sp>
      <p:sp>
        <p:nvSpPr>
          <p:cNvPr id="16" name="Нашивка 15"/>
          <p:cNvSpPr/>
          <p:nvPr/>
        </p:nvSpPr>
        <p:spPr>
          <a:xfrm>
            <a:off x="5220072" y="4869160"/>
            <a:ext cx="2088232" cy="1728192"/>
          </a:xfrm>
          <a:prstGeom prst="chevron">
            <a:avLst>
              <a:gd name="adj" fmla="val 27448"/>
            </a:avLst>
          </a:prstGeom>
          <a:solidFill>
            <a:srgbClr val="FFCC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Общественность,</a:t>
            </a:r>
          </a:p>
          <a:p>
            <a:pPr algn="ctr"/>
            <a:r>
              <a:rPr lang="ru-RU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наука</a:t>
            </a:r>
            <a:endParaRPr lang="ru-RU" sz="1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/>
              </a:solidFill>
            </a:endParaRPr>
          </a:p>
        </p:txBody>
      </p:sp>
      <p:sp>
        <p:nvSpPr>
          <p:cNvPr id="17" name="Нашивка 16"/>
          <p:cNvSpPr/>
          <p:nvPr/>
        </p:nvSpPr>
        <p:spPr>
          <a:xfrm>
            <a:off x="6948264" y="4869160"/>
            <a:ext cx="2088232" cy="1728192"/>
          </a:xfrm>
          <a:prstGeom prst="chevron">
            <a:avLst>
              <a:gd name="adj" fmla="val 27448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small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СРО</a:t>
            </a:r>
            <a:endParaRPr lang="ru-RU" sz="3200" b="1" cap="small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 rot="5400000">
            <a:off x="3779912" y="2924944"/>
            <a:ext cx="360040" cy="216024"/>
          </a:xfrm>
          <a:prstGeom prst="straightConnector1">
            <a:avLst/>
          </a:prstGeom>
          <a:ln w="476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16200000" flipH="1">
            <a:off x="5436096" y="2852936"/>
            <a:ext cx="288032" cy="288032"/>
          </a:xfrm>
          <a:prstGeom prst="straightConnector1">
            <a:avLst/>
          </a:prstGeom>
          <a:ln w="476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39552" y="1340768"/>
            <a:ext cx="7992888" cy="122413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Отсутствия работы по приоритетному направлению административной реформы «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развитие системы саморегулируемых организаций в области экономики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8604448" cy="1052736"/>
          </a:xfrm>
          <a:prstGeom prst="rect">
            <a:avLst/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Причины торможения становления и развития системы саморегулируемых организаций в области экономики и пути решения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95536" y="1196752"/>
            <a:ext cx="1800200" cy="432048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cap="all" dirty="0" smtClean="0">
                <a:latin typeface="Times New Roman" pitchFamily="18" charset="0"/>
                <a:cs typeface="Times New Roman" pitchFamily="18" charset="0"/>
              </a:rPr>
              <a:t>ПРИЧИНА</a:t>
            </a:r>
            <a:endParaRPr lang="ru-RU" b="1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3068960"/>
            <a:ext cx="7992888" cy="100811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1.1. Создание рабочей группы по вопросам развития саморегулирования при Правительственной комиссии по проведению административной реформы;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95536" y="2852936"/>
            <a:ext cx="1800200" cy="432048"/>
          </a:xfrm>
          <a:prstGeom prst="roundRect">
            <a:avLst/>
          </a:prstGeom>
          <a:solidFill>
            <a:srgbClr val="0000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cap="all" dirty="0" smtClean="0">
                <a:latin typeface="Times New Roman" pitchFamily="18" charset="0"/>
                <a:cs typeface="Times New Roman" pitchFamily="18" charset="0"/>
              </a:rPr>
              <a:t>РЕШЕНИЕ</a:t>
            </a:r>
            <a:endParaRPr lang="ru-RU" b="1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39552" y="4221088"/>
            <a:ext cx="7992888" cy="165618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1.2. Разработка индикаторов оценки реализации административной реформы по приоритетному направлению «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развитие системы саморегулируемых организаций в области экономики»;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1.3. Включение показателей по достижению комплекса индикаторов в оценку эффективности глав субъектов Российской Федерации.</a:t>
            </a:r>
          </a:p>
          <a:p>
            <a:pPr algn="just"/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39552" y="1340768"/>
            <a:ext cx="7992888" cy="86409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2).Отсутствие взаимодействия между СРО в областях экономики с органами исполнительной власти субъектов федерации;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8604448" cy="1052736"/>
          </a:xfrm>
          <a:prstGeom prst="rect">
            <a:avLst/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Причины торможения становления и развития системы саморегулируемых организаций в области экономики и пути решения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95536" y="1196752"/>
            <a:ext cx="1800200" cy="432048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cap="all" dirty="0" smtClean="0">
                <a:latin typeface="Times New Roman" pitchFamily="18" charset="0"/>
                <a:cs typeface="Times New Roman" pitchFamily="18" charset="0"/>
              </a:rPr>
              <a:t>ПРИЧИНА</a:t>
            </a:r>
            <a:endParaRPr lang="ru-RU" b="1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2348880"/>
            <a:ext cx="9144000" cy="45091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2.1). Закрепление в регламентирующих документах органов исполнительной власти субъектов федерации порядка взаимодействия с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СРО;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2.2). Закрепление порядка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взаимодействия СРО с Государственными инспекциями строительного надзора (ГИСН) в субъектах федерации (внесение изменений в Постановление Правительства РФ от 01.02.2006 г. № 54 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«О государственном строительном надзоре в Российской Федерации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»);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2.3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Закрепление порядка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взаимодействия СРО с Государственными инспекциями строительного надзора (ГИСН) в субъектах федерации (внесение изменений в Постановление Правительства РФ от 01.02.2006 г. № 54 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«О государственном строительном надзоре в Российской Федерации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»);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2.4).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Необходимость указания на информационном щите, устанавливаемом на объектах капстроительства (капремонта) информации о СРО изыскателей, СРО проектировщиков, СРО строителей, в которых состоят, соответственно, изыскательская, проектная и строительная подрядные организации (внесение изменений в п. 6.2.8. статьи 6.2. Свода правил СП 48.13330.2011 «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Организация строительства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0" y="2276872"/>
            <a:ext cx="1800200" cy="432048"/>
          </a:xfrm>
          <a:prstGeom prst="roundRect">
            <a:avLst/>
          </a:prstGeom>
          <a:solidFill>
            <a:srgbClr val="0000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cap="all" dirty="0" smtClean="0">
                <a:latin typeface="Times New Roman" pitchFamily="18" charset="0"/>
                <a:cs typeface="Times New Roman" pitchFamily="18" charset="0"/>
              </a:rPr>
              <a:t>РЕШЕНИЕ</a:t>
            </a:r>
            <a:endParaRPr lang="ru-RU" b="1" cap="al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4632</TotalTime>
  <Words>1475</Words>
  <Application>Microsoft Office PowerPoint</Application>
  <PresentationFormat>Экран (4:3)</PresentationFormat>
  <Paragraphs>128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Выступления на Общественных слушаниях в Общественной палате РФ на тему: «Пути законодательного совершенствования системы саморегулирования»</dc:title>
  <dc:creator>Администратор</dc:creator>
  <cp:lastModifiedBy>Администратор</cp:lastModifiedBy>
  <cp:revision>464</cp:revision>
  <dcterms:created xsi:type="dcterms:W3CDTF">2016-10-22T05:51:20Z</dcterms:created>
  <dcterms:modified xsi:type="dcterms:W3CDTF">2016-11-01T03:20:25Z</dcterms:modified>
</cp:coreProperties>
</file>