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67" r:id="rId2"/>
    <p:sldId id="574" r:id="rId3"/>
    <p:sldId id="443" r:id="rId4"/>
    <p:sldId id="493" r:id="rId5"/>
    <p:sldId id="538" r:id="rId6"/>
    <p:sldId id="573" r:id="rId7"/>
    <p:sldId id="583" r:id="rId8"/>
    <p:sldId id="572" r:id="rId9"/>
    <p:sldId id="259" r:id="rId10"/>
    <p:sldId id="352" r:id="rId11"/>
    <p:sldId id="485" r:id="rId12"/>
    <p:sldId id="570" r:id="rId13"/>
    <p:sldId id="571" r:id="rId14"/>
    <p:sldId id="581" r:id="rId15"/>
    <p:sldId id="582" r:id="rId16"/>
    <p:sldId id="579" r:id="rId17"/>
    <p:sldId id="576" r:id="rId18"/>
    <p:sldId id="577" r:id="rId19"/>
    <p:sldId id="575" r:id="rId20"/>
    <p:sldId id="578" r:id="rId21"/>
    <p:sldId id="580" r:id="rId22"/>
  </p:sldIdLst>
  <p:sldSz cx="12192000" cy="6858000"/>
  <p:notesSz cx="6738938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330EAA-7F71-4110-9906-7B3D2E57F9E4}">
          <p14:sldIdLst>
            <p14:sldId id="567"/>
            <p14:sldId id="574"/>
            <p14:sldId id="443"/>
            <p14:sldId id="493"/>
            <p14:sldId id="538"/>
            <p14:sldId id="573"/>
            <p14:sldId id="583"/>
            <p14:sldId id="572"/>
            <p14:sldId id="259"/>
            <p14:sldId id="352"/>
            <p14:sldId id="485"/>
            <p14:sldId id="570"/>
            <p14:sldId id="571"/>
            <p14:sldId id="581"/>
            <p14:sldId id="582"/>
            <p14:sldId id="579"/>
            <p14:sldId id="576"/>
            <p14:sldId id="577"/>
            <p14:sldId id="575"/>
            <p14:sldId id="578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Борщ" initials="АБ" lastIdx="1" clrIdx="0">
    <p:extLst>
      <p:ext uri="{19B8F6BF-5375-455C-9EA6-DF929625EA0E}">
        <p15:presenceInfo xmlns:p15="http://schemas.microsoft.com/office/powerpoint/2012/main" userId="S-1-5-21-4030992418-3599112606-2583061637-1132" providerId="AD"/>
      </p:ext>
    </p:extLst>
  </p:cmAuthor>
  <p:cmAuthor id="2" name="Valeriy Mozolevskiy" initials="VM" lastIdx="1" clrIdx="1">
    <p:extLst>
      <p:ext uri="{19B8F6BF-5375-455C-9EA6-DF929625EA0E}">
        <p15:presenceInfo xmlns:p15="http://schemas.microsoft.com/office/powerpoint/2012/main" userId="fbc17c075f40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Япония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3-49A8-90CB-C3DE974F6A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Строительство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Япония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3-49A8-90CB-C3DE974F6A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7382320"/>
        <c:axId val="407381008"/>
      </c:barChart>
      <c:catAx>
        <c:axId val="40738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381008"/>
        <c:crosses val="autoZero"/>
        <c:auto val="1"/>
        <c:lblAlgn val="ctr"/>
        <c:lblOffset val="100"/>
        <c:noMultiLvlLbl val="0"/>
      </c:catAx>
      <c:valAx>
        <c:axId val="4073810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07382320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20T17:39:30.654" idx="1">
    <p:pos x="7530" y="81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173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49410C37-CF42-4C0A-90A7-668C4FCDF28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4" y="4749691"/>
            <a:ext cx="5391150" cy="3886111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173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69E339EF-B422-4890-A195-7F024985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8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6213" y="1455738"/>
            <a:ext cx="6973888" cy="3924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04B4-938D-4E93-A522-4581055959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5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76791-95C7-BE08-E653-A004AF8E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B479B3-22DD-79B6-52FD-D0F0A55F5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92C18-7E97-BA99-5888-3ADB8F26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2D9-2AD7-4135-A408-22F20D5EA471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28DE3-127A-134F-945C-EC1EE019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8E619-A6EE-5AAA-2650-7531B7F8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3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C8E1-4AC2-7B9C-3268-D0B26B4D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7404D-5BAE-252C-E5F3-A1BBAFF5A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E797A-5F22-78B2-4981-7E7757E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7CA6-1AEF-4421-9266-C6E5EE7B773A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E894B-2A3D-7A8B-E1CC-75B35F6D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D189-3D60-695E-BC7D-DDEF9529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BB6A1F-7539-E776-B490-EFA290FCF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74B1-C6B0-06DD-B4C4-013B19AA6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305BE-E344-2DE8-18C7-FC43EB76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ED8A-7747-4364-BCA4-495AE561119D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F450C-FC9C-44E5-CE88-3845A0B1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B9A36-C136-C60A-AD8B-222FAC92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3BC56-3F36-6C8E-CC58-6D6BDE20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B9628-927D-71B8-56FD-572E0FC3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BB83E-4983-975C-7E95-C6B76B5A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BC98-372D-4D24-9071-DA5FC9F3DF42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3F21D-BF35-6C90-C6D4-FF1EF13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73909-6842-0A04-5C26-401950B7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5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6F623-10CE-51DD-EA0A-32651176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53DF2-A825-60AC-81D9-44490E1AA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95246-A631-69D2-2853-9BD2AA59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21D-8EBC-40CF-9F95-E2C67CE2B19E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43D6C-AD6D-E65A-CA55-E839FF45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516F7-3617-EF96-1F83-4E25BFB6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CB3DC-DF5B-99E4-281E-8905F000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AE2CA-62B7-B962-E056-952A25026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F491AD-5B42-8FF1-1399-B7395F3A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A0286-6996-025F-2A71-89353BBF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5EA-B91D-47C9-87EE-52C992563D2E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C048F-2074-6AB9-3AB9-CC1C90BD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E7A5-1825-B2AE-B5D3-58C09688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6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0D91-B8DE-F464-6E77-723D41A7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1587E1-888E-387B-D771-D0A444F7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2EDD4-31F0-9203-63E9-D1ECBFB10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8363ED-D8AC-FC42-B1D9-C1AF24541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B9A8C-4863-19DA-77A6-E224DCF43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E14D3-7371-A7A2-E1DD-1075539E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A473-2F27-49C4-8342-D61BD5DDBCD0}" type="datetime1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4D1F08-CB2B-F4F6-27AD-B0B68950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BAEFB3-61BD-3106-846A-74518118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2A3AC-95C8-CC62-0B90-8183FB66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3E909B-0AC8-D5BA-6BC5-1CE33A65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CD54-B38B-45A2-9C22-233125A97BE5}" type="datetime1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6D61E9-B42D-9B28-D949-43F23C40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9C5F-CE30-5F23-CABD-F952D77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5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0C7B13-EAF5-4464-74D4-85ED988A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38FE-7C66-4C55-883B-04F4E22445F7}" type="datetime1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0737E9-B899-3ADC-AB80-4B10C9ED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9F2736-C67E-8209-9573-8F89922E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A72F-2CAC-364B-1981-6C21FC2A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5D9A2-5474-391A-53EC-3B52357E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D9C72-F26F-88D0-8609-CA22781DA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4D10BD-76F6-BFCE-214D-B4AB6653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A2B-690A-4BE0-8E3A-2607861FA4BB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32686-22F2-DAD4-7767-9918749D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1E3B8E-6E76-9D66-0C3A-0890F28C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1F148-24BD-7BA5-DE83-2AE9F2E1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127093-D0C0-D761-0077-BF3CACE4C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5A5E9D-0563-0429-F4E7-C36CA3BA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2906C7-CCF9-9EED-C10D-7B4075E3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5687-F37A-47CE-9D8C-A14696AAD106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B4D14C-8A1F-4E92-2F42-64E5AF5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FD1C4-F51E-177A-825A-9F8442A7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1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7A44-BF38-4BF8-DF7E-8012F38E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C34DBD-9FBA-B6CA-85C8-73FD59FD4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96FA5-3F55-ED57-930A-92CA0F1B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B696-A428-4F01-A996-41D31C7946B9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94643-57C3-E078-0799-D2531B76F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0DB3F-6C4A-D42F-5968-3CF233C21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6361-8225-479A-B273-817B4E58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740" y="879894"/>
            <a:ext cx="8378454" cy="3700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ГОСУДАРСТВЕННАЯ ДУМА ФЕДЕРАЛЬНОГО СОБРАНИЯ РОССЙИСКОЙ ФЕДЕРАЦИИ ВОСЬМОГО СОЗЫВА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Комитет по строительству и жилищно-коммунальному хозяйству</a:t>
            </a:r>
            <a:b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br>
              <a:rPr lang="ru-RU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«Повышение качества проектирования»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(ТЕЗИСЫ)</a:t>
            </a:r>
            <a:br>
              <a:rPr lang="ru-RU" sz="4900" dirty="0">
                <a:solidFill>
                  <a:srgbClr val="FF0000"/>
                </a:solidFill>
              </a:rPr>
            </a:br>
            <a:endParaRPr lang="ru-RU" sz="39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572"/>
          <a:stretch/>
        </p:blipFill>
        <p:spPr>
          <a:xfrm>
            <a:off x="0" y="0"/>
            <a:ext cx="30537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60" y="-594"/>
            <a:ext cx="3069284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96671" y="4179925"/>
            <a:ext cx="8378454" cy="196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>
                <a:solidFill>
                  <a:srgbClr val="0000FF"/>
                </a:solidFill>
              </a:rPr>
              <a:t>В.П. </a:t>
            </a:r>
            <a:r>
              <a:rPr lang="ru-RU" sz="2400" b="1" dirty="0" err="1">
                <a:solidFill>
                  <a:srgbClr val="0000FF"/>
                </a:solidFill>
              </a:rPr>
              <a:t>Мозолевский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генеральный директор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Ассоциации «</a:t>
            </a:r>
            <a:r>
              <a:rPr lang="ru-RU" sz="2400" b="1" dirty="0" err="1">
                <a:solidFill>
                  <a:srgbClr val="0000FF"/>
                </a:solidFill>
              </a:rPr>
              <a:t>Сахалинстрой</a:t>
            </a:r>
            <a:r>
              <a:rPr lang="ru-RU" sz="2400" b="1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B74C-410F-46D3-A18A-9B1C5435C99A}"/>
              </a:ext>
            </a:extLst>
          </p:cNvPr>
          <p:cNvSpPr txBox="1"/>
          <p:nvPr/>
        </p:nvSpPr>
        <p:spPr>
          <a:xfrm>
            <a:off x="5974081" y="6226546"/>
            <a:ext cx="2708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21 марта 2023</a:t>
            </a:r>
            <a:r>
              <a:rPr lang="ru-RU" sz="1800" b="1" dirty="0">
                <a:solidFill>
                  <a:srgbClr val="3333CC"/>
                </a:solidFill>
              </a:rPr>
              <a:t>г.</a:t>
            </a:r>
            <a:endParaRPr lang="ru-RU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786C2-7E14-28F0-8388-F1139F7E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78639"/>
            <a:ext cx="11524890" cy="173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Минстроя РФ от 31.12.2020 №928-ПР «Об утверждении СП 333.1325800.2020 «Информационное моделирование в строительстве. Правила формирования информационной модели объектов на различных стадиях жизненного цикла».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задание заказчика с требованиями к информационной модели должно реализовываться на каждом этапе реализации проекта (изыскание, проектирование, строительство)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5568A99-985C-0A31-1AE8-71EE46E73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" y="1708029"/>
            <a:ext cx="10898234" cy="4955709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FE0EC1F-BE25-8516-504C-40AD0B44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6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1C3E-FB3B-01E7-5F2B-22D621D3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015"/>
            <a:ext cx="10515600" cy="1007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ВИМ - стандарт должен быть приложением к проекту контракта в закупочной документации и ко всем заключенным контрактам (изыскания, проектирование, строительство).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C9B6E-6740-864C-13B5-7768B78F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73" y="1193037"/>
            <a:ext cx="11179277" cy="5451080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 марте 2018 вышел приказ Минстроя РФ от 01.03.2018 N 125/ПР «Об утверждении типовой формы задания на проектирование объекта капитального строительства и требований к его подготовке», который содержит форму типового ТЗ на проектирование. 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 этой форме раздел III «Иные требования к проектированию» содержит пункт 43 «Требования о применении технологий информационного моделирования», который должен содержать информационные требования Заказчика и основываться на Вим-стандарте Заказчика.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Аналогичные требования необходимо разработать для задания на проведение инженерных изысканий и строительство.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Получив техническое задание на проектирование (проведение инженерных изысканий, строительство) с применением BIM в составе закупочной документации, участник конкурентной процедуры должен </a:t>
            </a:r>
            <a:r>
              <a:rPr lang="ru-RU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разрабатать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план реализации BIM-проекта </a:t>
            </a:r>
            <a:r>
              <a:rPr lang="ru-RU" sz="2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план реализации проекта с использованием информационного моделирования (ПИМ)</a:t>
            </a:r>
            <a:r>
              <a:rPr lang="ru-RU" sz="2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) и предоставляет его в составе заявки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на участие в конкурентных процедур</a:t>
            </a:r>
            <a:r>
              <a:rPr lang="ru-RU" sz="2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План реализации проекта с использованием информационного моделирования (ПИМ)</a:t>
            </a:r>
            <a:r>
              <a:rPr lang="ru-RU" sz="2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рассматривается Заказчиком при оценке претендента по критериям квалификации и возможности выполнения обязательств п контракту.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B5D8B-8857-7102-B8F5-F03A2A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7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1C3E-FB3B-01E7-5F2B-22D621D3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192648"/>
            <a:ext cx="11238271" cy="10077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О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дностадийное проектирование (одновременная разработка проектной и рабочей документации).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C9B6E-6740-864C-13B5-7768B78F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86" y="1406920"/>
            <a:ext cx="11179277" cy="545108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ввести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 обязательным,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дностадийное проектирование, которое  основывается на том, что рабочий проект готовится одновременно с утверждаемой частью – стадии П.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 проектировании с использованием технологии информационного моделирования, все процессы проектирования  производятся одновременно в зависимости от заданной детализации.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  разработке какой-либо части проекта стадии – П, эта разработанная и согласованная часть сразу же становится доступной для проверочных мероприятий и согласований, а также для разработки на ее основе рабочей части проектной документации.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B5D8B-8857-7102-B8F5-F03A2A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1C3E-FB3B-01E7-5F2B-22D621D3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1" y="75965"/>
            <a:ext cx="11511116" cy="89962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О запрете проведения техническим заказчиком АУКЦИОНОВ на проведение изысканий и на проектирование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C9B6E-6740-864C-13B5-7768B78F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0" y="925568"/>
            <a:ext cx="11179277" cy="5613344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 установить для всех государственных и муниципальных закупок по правилам законов №№ 44-ФЗ и 223-ФЗ  в строительной сфере деятельности п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роведение закупочных процедур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исключительно в виде открытого конкурса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которых могут учитываться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реальная квалификация и реальный опыт  подрядчика и, что основное – персональная ответственность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главных инженеров проектов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всех этапах реализации проекта строительства объекта капитального строительства.    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закупках на изыскания, проектирование и строительство, кроме квалификации и опыта работ, необходимо устанавливать участникам закупок следующие требования на всех этапах реализации проекта: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1). Представлять кандидатуру Главного инженера проекта	с его «портфолио» -  опыта выполнения работ на подобных объектах;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Представлять План реализации проекта (изысканий, проектирование, строительство) с  использованием   информационного моделирования (ПИМ) в качестве ответа на требования в 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 –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стандарте заказчика.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ПИМ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рассматривается Заказчиком при оценке претендента по критериям квалификации и возможности выполнения обязательств п контракту.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B5D8B-8857-7102-B8F5-F03A2A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D0D4-CC22-7080-EBE7-D653441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518"/>
            <a:ext cx="10515600" cy="70413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Дополнительные предложения.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9DCCB8-53C7-60A1-65DB-C8DFEA01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1" y="899651"/>
            <a:ext cx="11444748" cy="568171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/>
              <a:t>1</a:t>
            </a:r>
            <a:r>
              <a:rPr lang="ru-RU" sz="2600" dirty="0"/>
              <a:t>. </a:t>
            </a:r>
            <a:r>
              <a:rPr lang="ru-RU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контрактов при получении отрицательных заключений по материалам инженерных изысканий или проектной документации</a:t>
            </a:r>
            <a:r>
              <a:rPr lang="ru-RU" sz="2600" dirty="0">
                <a:solidFill>
                  <a:srgbClr val="3333CC"/>
                </a:solidFill>
              </a:rPr>
              <a:t>.</a:t>
            </a:r>
          </a:p>
          <a:p>
            <a:pPr algn="just"/>
            <a:r>
              <a:rPr lang="ru-RU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Размещение в Реестре недобросовестных поставщиков (РНП) членов СРО изыскателей и/или проектировщиков при расторжении контрактов с компанией изыскателей или проектировщиков.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Размещение в РНП организацию, выполнившую проектную документацию и отказавшуюся вести авторский надзор при строительстве, реконструкции, капитальном ремонте объектов капитального строительства.</a:t>
            </a:r>
          </a:p>
          <a:p>
            <a:pPr algn="just"/>
            <a:r>
              <a:rPr lang="ru-RU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Размещение в РНП организацию, которая отказалась выполнять проектные и сметные работы на выявленные дополнительные работы или исправление ошибок в проектной и рабочей документации и в сметной документации во время выполнения строительных работ по её документации.</a:t>
            </a:r>
          </a:p>
          <a:p>
            <a:endParaRPr lang="ru-RU" sz="2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6B592E-398A-8DA9-61F6-9FC9A027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9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BC91F-506E-CC38-CC40-88BFB19B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527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Дополнительные предложения.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427C7-2778-6986-1BB3-2B734097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97" y="1061781"/>
            <a:ext cx="11371006" cy="596940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Обязанность саморегулируемых организаций изыскателей и /или проектировщиков налагать дисциплинарное воздействие на члена СРО в виде приостановление права выполнять соответствующие работы на срок нахождения в РНП.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Предусмотреть штрафные санкции и возмещение нанесённого ущерба заказчику или подрядчику по строительству, капитального ремонта  объектов по вине изыскателей или проектировщиков.</a:t>
            </a:r>
          </a:p>
          <a:p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Установить максимальный срок  5-ть дней для разработки и передачи техническому заказчику  проектного решения и сметы изменений по выявленным дополнительным работам, выявленным ошибкам в проектной и/или рабочей документации, в сметной документации.  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изыскателей и СРО проектировщиков обязаны проводить экспертизу материалов изысканий (обследования) и проектной (рабочей) документации для выполнения строительства и/или капитального ремонта объектов, на которые не распространяется государственная экспертиза.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EBCD0D-3434-C27B-9C18-409ED2C5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7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86AEB-E4E4-4761-863D-8D54292F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05" y="1227285"/>
            <a:ext cx="3748465" cy="22009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39158-DE8B-4B70-A1E8-C2F1340BB14F}"/>
              </a:ext>
            </a:extLst>
          </p:cNvPr>
          <p:cNvSpPr txBox="1"/>
          <p:nvPr/>
        </p:nvSpPr>
        <p:spPr>
          <a:xfrm>
            <a:off x="745489" y="3428266"/>
            <a:ext cx="1097715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Президент В.В. Путин в своих поручениях от 27.05.2014г. указывал, что необходимо принять меры по совершенствованию саморегулирования, при этом </a:t>
            </a:r>
            <a:r>
              <a:rPr lang="ru-RU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эффективную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общественно-государственную модель саморегулируемой организации </a:t>
            </a:r>
            <a:r>
              <a:rPr lang="ru-RU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утверждения правил и процедур, обеспечивающих её продуктивную работу.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24D4CC-F81B-2AD3-8022-1B0E2BC2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59DBE-B28C-5F98-3958-C661A9C05A04}"/>
              </a:ext>
            </a:extLst>
          </p:cNvPr>
          <p:cNvSpPr txBox="1"/>
          <p:nvPr/>
        </p:nvSpPr>
        <p:spPr>
          <a:xfrm>
            <a:off x="833284" y="235974"/>
            <a:ext cx="1082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ТРАНСФОРМАЦИЯ САМОРЕГУЛИРОВАНИЯ В СТРОИТЕЛЬНОЙ СФЕРЕ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746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E1F23-D5CD-1DC1-90AA-325B1D23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0"/>
            <a:ext cx="10515600" cy="83686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ОРГАНИЗАЦИОННЫЕ ВОПРОСЫ.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59A00-B359-62A6-D2DE-0055FC9F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836869"/>
            <a:ext cx="11223521" cy="596572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6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Исходя из требования нормы части 1 статьи 3 Федерального закона от 01.12.2007 №315-ФЗ «О саморегулируемых организациях» «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Саморегулируемыми организациями признаются </a:t>
            </a:r>
            <a:r>
              <a:rPr lang="ru-RU" sz="36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некоммерческие организации … объединяющие субъектов предпринимательской деятельности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исходя из единства отрасли</a:t>
            </a:r>
            <a:r>
              <a:rPr lang="ru-RU" sz="36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производства товаров (работ, услуг) или рынка произведенных товаров (работ, услуг).</a:t>
            </a:r>
            <a:endParaRPr lang="ru-R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31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Исходя из нормы Федерального закона, саморегулируемые организации в строительстве должны объединять всех участников реализации проектов строительства объектов капитального строительства и нести ответственность за исполнение обязательств по реализации проектов строительства объектов, а не по видам работ.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31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1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 Российской Федерации нет таких отраслей экономики, как изыскательская, проектная, выполнения строительных работ.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ЕСТЬ СТРОИТЕЛЬНАЯ ОТРАСЛЬ И ЕЁ НЕПОЗВОЛИТЕЛЬНО РАЗРЫВАТЬ..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F6A40C-3279-4A71-91F3-42DC24A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869C-D374-14F9-160E-AD59AEFB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4"/>
            <a:ext cx="10515600" cy="7926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ОРГАНИЗАЦИОННЫЕ ВОПРОСЫ (предложения).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A7F88-8B32-8C52-3725-D38F78E9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9" y="1319980"/>
            <a:ext cx="11282515" cy="5538020"/>
          </a:xfrm>
        </p:spPr>
        <p:txBody>
          <a:bodyPr/>
          <a:lstStyle/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Изыскательские и проектные организации, в результате своей деятельности,  не выпускают готовую продукцию. 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 результате своей деятельности выпускают информацию и  документы на бумажных носителях или в виде информационных моделей - образы будущей продукции.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Изыскательские и проектные организации, как и заказчики, технические заказчики и строительные организации являются членами проектной команды, которая реализует проект строительства объектов капитального строительства и передают заказчику (собственнику) результат проекта – объект капитального строительства.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изыскательские, проектные и строительные организации обязаны осуществлять свою деятельность вместе, в одной СРО.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3F1A9-A0E8-227B-E0CB-11FBED3C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8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40183-3410-665F-C2F1-168566F4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731"/>
            <a:ext cx="10515600" cy="1176081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ОРГАНИЗАЦИОННЫЕ ВОПРОСЫ (предложения).</a:t>
            </a:r>
            <a:br>
              <a:rPr lang="ru-RU" sz="4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3E593-0892-736B-38A5-0243B442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84" y="1600199"/>
            <a:ext cx="11282516" cy="54274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Руководители  НОПРИЗ совершили грубую ошибку в 2016 году, когда они пролоббировали изменение в готовящемся к принятию Федеральном законе № 372-ФЗ в части оставления  построения саморегулируемых организаций изыскателей и проектировщиков по  случайному, не доказавшему эффективности межрегиональному принципу.</a:t>
            </a:r>
          </a:p>
          <a:p>
            <a:pPr algn="just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 В соответствии решения Госсовета при Президенте России В.В Путине было принято решение о выстраивании саморегулируемых организаций в строительной области экономики по региональному принципу.  По такому принципу  выстроены все органы власти, общественные объединения, политические партии, контрольные и надзорные органы России.</a:t>
            </a:r>
          </a:p>
          <a:p>
            <a:pPr algn="just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Все изыскательские, проектные и строительные организации должны были стать членами региональных саморегулируемых организаций, которые должны были  взаимодействовать с Региональными муниципальными органами власти и управления, с региональными органами надзора и контроля,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 одно целое.</a:t>
            </a:r>
          </a:p>
        </p:txBody>
      </p:sp>
    </p:spTree>
    <p:extLst>
      <p:ext uri="{BB962C8B-B14F-4D97-AF65-F5344CB8AC3E}">
        <p14:creationId xmlns:p14="http://schemas.microsoft.com/office/powerpoint/2010/main" val="7118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8DA56-2E5A-28F6-37DA-EDA30B34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136525"/>
            <a:ext cx="11223523" cy="550473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Причины низкого качества материалов инженерных изысканий, проектной и рабочей документации проектов строительства объектов капитального строительства и предложения </a:t>
            </a:r>
            <a:r>
              <a:rPr lang="ru-RU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исправлению накопившихся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087AA-7873-47C0-0A57-99B8A45A269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83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7B8C-3248-5C99-E90E-3A424949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2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BD021-B427-5A6B-00DE-8C6E2C6E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3" y="-69952"/>
            <a:ext cx="11695471" cy="13255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НЕОБХОДИМОСТЬ ТРАНСФОРМАЦИИ САМОРЕГУЛИРОВАНИЯ  (предложения)</a:t>
            </a:r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F4753-0EBA-138D-AB0B-19DC54E1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62" y="1255611"/>
            <a:ext cx="11238271" cy="54917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ПРЕДЛОЖЕНИЕ:</a:t>
            </a:r>
          </a:p>
          <a:p>
            <a:pPr algn="just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Реализовать дух и принципы решений Госсовета при Президенте России 2016 года в части организации изыскательских и проектных саморегулируемых организаций до начала 2024 года.</a:t>
            </a:r>
          </a:p>
          <a:p>
            <a:pPr algn="just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Объединение к началу 2024 года Национального  объединения саморегулируемых организаций, основанных на членстве лиц, осуществляющих строительство (НОСТРОЙ) и   Национального объединения саморегулируемых организаций, основанных на членстве лиц, выполняющих инженерные изыскания, и саморегулируемых организаций, основанных на членстве  лиц,  осуществляющих подготовку проектной документации (НОПРИЗ) в одно Национальное объединение саморегулируемых организаций, основанных на членстве лиц, осуществляющих изыскания, проектирование и строительство.</a:t>
            </a:r>
          </a:p>
          <a:p>
            <a:pPr algn="just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2024 году провести трансформацию саморегулируемых организаций в строительной отрасли экономики в соответствии  положений статьи 3 закона № 315-ФЗ «О саморегулируемых организациях» создав региональные комбинированные СРО строительной сферы деятельности.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56CF95-6200-ABF6-E3C2-978AD69E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3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D8025-9CA9-9881-DFD7-BD1CF1D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0986426" cy="953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Предложения по внедрению «пилотного проекта»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2671B-C54F-92BF-A159-73888137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17" y="953495"/>
            <a:ext cx="11701803" cy="557938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1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Инициировать трансформацию саморегулирования в строительной отрасли в виде пилотного проекта по созданию в Сахалинской области комбинированных СРО.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9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покажет возможность в каждом субъекте федерации саморегулируемым организациям регулировать и нести установленную законом ответственность за весь инвестиционно-строительный цикл реализации проектов строительства объектов капитального строительства, объединив изыскательские, проектные и строительные организации в одну саморегулируемую организацию.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Такое решение  даст возможность такой саморегулируемой организации включаться в проектные команды и проектные офисы с момента инициации Проектов.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FA3FB1-66C0-5242-6416-F7CDDDEF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8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5DABB-E4DF-DC58-B564-E4120526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61" y="801729"/>
            <a:ext cx="10542639" cy="4778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Трансформация строительной отрасли.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13F0E3-08C6-BB62-09A8-3FBDB88C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4779"/>
            <a:ext cx="9144000" cy="40562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sz="4000" b="1" dirty="0">
              <a:solidFill>
                <a:srgbClr val="3333CC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внедрении реального проектного управления реализации проектов строительства объектов капитального строительства.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4F3DB-6408-BA44-400D-3C9719B2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0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1C81D-A0C2-F7B1-3F8E-0D7473C8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47"/>
            <a:ext cx="10515600" cy="97104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Внедрение реального проектного управления в строительной отрасли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70FD8-3173-551E-689F-A7FD905B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26" y="1059607"/>
            <a:ext cx="11380944" cy="574824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6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показала практика, практически все проекты строительства, реконструкции, капитального ремонта объектов капитального строительства  реализуются с большими объёмами дополнительных работ,  с большими изменениями проектной и рабочей документации, что приводит к  увеличению цены контрактов.</a:t>
            </a:r>
          </a:p>
          <a:p>
            <a:pPr marL="0" indent="0" algn="just">
              <a:buNone/>
            </a:pPr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 так происходит:</a:t>
            </a:r>
          </a:p>
          <a:p>
            <a:pPr marL="514350" indent="-514350" algn="just">
              <a:buAutoNum type="arabicPeriod"/>
            </a:pPr>
            <a:r>
              <a:rPr lang="ru-RU" sz="6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внедрено реальное проектное управление, особенно с момента  инициации, планирования, а также, что особенно важно,  на этапах  проведения изысканий и  проектирования  объектов капитального строительства;</a:t>
            </a:r>
          </a:p>
          <a:p>
            <a:pPr marL="514350" indent="-514350" algn="just">
              <a:buAutoNum type="arabicPeriod"/>
            </a:pPr>
            <a:r>
              <a:rPr lang="ru-RU" sz="6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Фактически заказчики и их технические заказчики непростительно мало уделяют внимания таким фазам реализации проекта, как – инженерные изыскания  и проектирование объектов капитального строительства, возможно даже с момента инициации проектов. </a:t>
            </a:r>
          </a:p>
          <a:p>
            <a:pPr marL="514350" indent="-514350" algn="just">
              <a:buAutoNum type="arabicPeriod"/>
            </a:pPr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Процедуры и регламенты взаимодействия в среде общих данных (СОД), </a:t>
            </a:r>
            <a:r>
              <a:rPr lang="ru-RU" sz="6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разработки и утверждения подробного графика выполнения </a:t>
            </a:r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отдельных разделов изыскательских и проектных работ </a:t>
            </a:r>
            <a:r>
              <a:rPr lang="ru-RU" sz="6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периодического </a:t>
            </a:r>
            <a:r>
              <a:rPr lang="ru-RU" sz="6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представления их заказчику для проверки,  правила контроля заказчиком качества и полноты отдельных этапов работ по изысканиям и проектированию, ответственность </a:t>
            </a:r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изыскателей и проектировщиков </a:t>
            </a:r>
            <a:r>
              <a:rPr lang="ru-RU" sz="6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конца реализации этих проектов на всех этапах жизненного цикла проектов, до настоящего времени не прописаны, в том числе и в контрактах. </a:t>
            </a:r>
          </a:p>
          <a:p>
            <a:pPr marL="0" indent="0" algn="just">
              <a:buNone/>
            </a:pPr>
            <a:r>
              <a:rPr lang="ru-RU" sz="6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показала мировая практика и теория проектного управления, на этих подготовительных этапах реализации проекта закладываются причины будущих изменений проектов, зачастую  скрываются большие риски, из-за чего уже на этапе строительства объекта капитального строительства инвесторы, заказчики и подрядчики- строители  несут большие финансовые и временные потери, что приводит к срыву  сроков исполнения контрактов, и даже к  расторжению контрактов  в обоюдном или одностороннем порядке.</a:t>
            </a:r>
          </a:p>
          <a:p>
            <a:pPr algn="just"/>
            <a:r>
              <a:rPr lang="ru-RU" sz="6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 должны понимать, что при реализации проектов строительства, стоимость изменений в Проектах возрастает в геометрической прогрессии с каждым следующим этапом реализации проекта, от времени начала инициации проектов и при движении ко времени планируемого ввода объекта в эксплуатацию.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00A1BB-0A81-BF74-8BF4-9AF034E9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1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97052F-2106-136D-E34D-87203A990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412868"/>
            <a:ext cx="9857712" cy="5807977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EA8705B-3705-C9CE-10A5-ECA18691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2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D8025-9CA9-9881-DFD7-BD1CF1D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5263"/>
            <a:ext cx="10515600" cy="95349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переходе на проектное управление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2671B-C54F-92BF-A159-73888137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516194"/>
            <a:ext cx="11719420" cy="62495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НЕОБХОДИМО:</a:t>
            </a:r>
          </a:p>
          <a:p>
            <a:pPr marL="361950" indent="-36195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Организовать службу Единого строительного заказчика 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реализации всех проектов АИП и службы единых муниципальных заказчиков</a:t>
            </a:r>
            <a:r>
              <a:rPr lang="en-US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субъектах Федерации,</a:t>
            </a:r>
            <a:r>
              <a:rPr lang="ru-RU" sz="45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самодостаточных инжиниринговых компаний, исключив дальнейшую передачу полномочий этих заказчиков эксплуатирующим организациям и другим учреждениям для обеспечения государственных или муниципальных нужд по строительству, реконструкции, капитальному ремонту объектов капитального строительства.</a:t>
            </a:r>
          </a:p>
          <a:p>
            <a:pPr marL="361950" indent="-361950" algn="just">
              <a:lnSpc>
                <a:spcPct val="120000"/>
              </a:lnSpc>
              <a:buAutoNum type="arabicPeriod"/>
            </a:pP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Организовать реальное проектное управление в строительной отрасли  с использованием открытых сред общих данных (СОД) у технических заказчиков </a:t>
            </a: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(Единых заказчиков строительства) с момента инициации проекта и заканчивая вводом в эксплуатацию объекта строительства 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(статья 5.2 Градостроительного Кодекса РФ)</a:t>
            </a:r>
            <a:r>
              <a:rPr lang="ru-RU" sz="45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61950" indent="-361950" algn="just">
              <a:lnSpc>
                <a:spcPct val="120000"/>
              </a:lnSpc>
              <a:buAutoNum type="arabicPeriod"/>
            </a:pP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Организовать взаимодействие заказчиков (технических заказчиков) со всеми участниками проектов </a:t>
            </a:r>
            <a:r>
              <a:rPr lang="ru-RU" sz="45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использованием электронного документооборота в открытой среде общих данных (СОД) </a:t>
            </a: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технических заказчиков.</a:t>
            </a:r>
          </a:p>
          <a:p>
            <a:pPr marL="361950" indent="-361950" algn="just">
              <a:lnSpc>
                <a:spcPct val="120000"/>
              </a:lnSpc>
              <a:buAutoNum type="arabicPeriod"/>
            </a:pP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Организовать контроль планирования и исполнения всех видов работ в среде общих </a:t>
            </a: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данных (СОД) на каждом этапе реализации проекта – инициация, инженерные изыскания (обследования зданий или сооружений), архитектурно-строительное проектирование (проектная и рабочая документация), 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подобно организации контроля при строительство</a:t>
            </a:r>
            <a:r>
              <a:rPr lang="ru-RU" sz="45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5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реконструкция, капитальный ремонте объектов капитального строительства </a:t>
            </a:r>
            <a:r>
              <a:rPr lang="ru-RU" sz="45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графики, сроки, изменения, риски, качество…).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FA3FB1-66C0-5242-6416-F7CDDDEF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8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EC03F-4634-96D6-5827-99B86002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0675"/>
            <a:ext cx="10515600" cy="1325563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переходе на проектное управление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49660-25A6-6364-6945-B427010B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71" y="716193"/>
            <a:ext cx="11356258" cy="5928852"/>
          </a:xfrm>
        </p:spPr>
        <p:txBody>
          <a:bodyPr>
            <a:normAutofit fontScale="70000" lnSpcReduction="20000"/>
          </a:bodyPr>
          <a:lstStyle/>
          <a:p>
            <a:pPr marL="361950" indent="-361950" algn="just">
              <a:lnSpc>
                <a:spcPct val="120000"/>
              </a:lnSpc>
              <a:buNone/>
            </a:pPr>
            <a:r>
              <a:rPr lang="ru-RU" sz="27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ru-RU" sz="27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Установить для всех государственных и муниципальных закупок по правилам законов №№ 44-ФЗ и 223-ФЗ  в строительной сфере деятельности проведение закупочных процедур </a:t>
            </a:r>
            <a:r>
              <a:rPr lang="ru-RU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исключительно в виде открытого конкурса</a:t>
            </a:r>
            <a:r>
              <a:rPr lang="ru-RU" sz="27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7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который  представляется оптимальной формой закупок в сфере строительства (изыскания, проектирование, строительство и  капитальный ремонт),  когда могут  учитываться квалификация и опыт  подрядчика. </a:t>
            </a:r>
          </a:p>
          <a:p>
            <a:pPr marL="361950" indent="-361950" algn="just">
              <a:lnSpc>
                <a:spcPct val="120000"/>
              </a:lnSpc>
              <a:buNone/>
            </a:pPr>
            <a:r>
              <a:rPr lang="ru-RU" sz="28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Переработать подрядные договора на выполнение изысканий, проектирование и строительство, с учётом перехода на проектное управление с установлением персональной ответственности Руководителей проектов со стороны заказчика и главных инженеров проектов со стороны подрядчиков.</a:t>
            </a:r>
          </a:p>
          <a:p>
            <a:pPr marL="361950" indent="-361950" algn="just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В каждой службе технического заказчика ввести в действие распределённые среды общих данных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(СОД) 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организации взаимодействия всех участников реализации проектов строительства (технические заказчики, изыскательские, проектные и строительные организации, экспертиза проектов, ГИСН, эксплуатирующие организации, ресурсно-снабжающие организации и др.).</a:t>
            </a:r>
          </a:p>
          <a:p>
            <a:pPr marL="361950" indent="-361950" algn="just">
              <a:lnSpc>
                <a:spcPct val="110000"/>
              </a:lnSpc>
              <a:buNone/>
            </a:pPr>
            <a:r>
              <a:rPr lang="ru-RU" b="1" dirty="0">
                <a:solidFill>
                  <a:srgbClr val="0000FF"/>
                </a:solidFill>
              </a:rPr>
              <a:t>8.   </a:t>
            </a:r>
            <a:r>
              <a:rPr lang="ru-RU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Министерству строительства России утвердить типовое (примерное) Положение о Едином техническом заказчике в субъектах Российской Федерации с введением позиции Руководителя проекта, который несёт ответственность за исполнение Проекта строительства объекта капитального строительства на всех этапах его жизненного цикла до постановки его на государственный учёт (статья 5.2 </a:t>
            </a:r>
            <a:r>
              <a:rPr lang="ru-RU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ГрК</a:t>
            </a:r>
            <a:r>
              <a:rPr lang="ru-RU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РФ).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4BE31C-0DD6-CB87-A817-1FC9677C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7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1C3E-FB3B-01E7-5F2B-22D621D3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6" y="144817"/>
            <a:ext cx="11481757" cy="1181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Реализация проекта (временные и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материальные затраты) напрямую зависят от качества  планирования – этапы инициации, инженерных изысканий и проектирования</a:t>
            </a:r>
            <a:endParaRPr lang="ru-RU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B5D8B-8857-7102-B8F5-F03A2A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7BAEB16-03C6-1802-9F5E-D8A20668F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829042"/>
              </p:ext>
            </p:extLst>
          </p:nvPr>
        </p:nvGraphicFramePr>
        <p:xfrm>
          <a:off x="345056" y="2717321"/>
          <a:ext cx="6763109" cy="388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16C401A-2A3A-44E8-5EC1-BA96CBCF041D}"/>
              </a:ext>
            </a:extLst>
          </p:cNvPr>
          <p:cNvSpPr txBox="1">
            <a:spLocks/>
          </p:cNvSpPr>
          <p:nvPr/>
        </p:nvSpPr>
        <p:spPr>
          <a:xfrm>
            <a:off x="5619135" y="1587260"/>
            <a:ext cx="6360080" cy="5011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3333CC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Для сокращения сроков строительства объекта, достижения высокого качества строительных работ на этапе реализации проекта, строители должны «собирать </a:t>
            </a:r>
            <a:r>
              <a:rPr lang="ru-RU" sz="2000" b="1" dirty="0" err="1">
                <a:solidFill>
                  <a:srgbClr val="3333CC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пазлы</a:t>
            </a:r>
            <a:r>
              <a:rPr lang="ru-RU" sz="2000" b="1" dirty="0">
                <a:solidFill>
                  <a:srgbClr val="3333CC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» по разработанной схеме сборки (проектная и рабочая документация).</a:t>
            </a:r>
          </a:p>
          <a:p>
            <a:pPr algn="ctr"/>
            <a:endParaRPr lang="ru-RU" sz="2000" b="1" dirty="0">
              <a:solidFill>
                <a:srgbClr val="3333CC"/>
              </a:solidFill>
              <a:latin typeface="Cambria" panose="02040503050406030204" pitchFamily="18" charset="0"/>
              <a:ea typeface="Arial Unicode MS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3333CC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Разработка качественной проектной документации, позволяющей строителям  строить, не отвлекаясь на «недоделки» или на несоответствия проекта, ГЛАВНАЯ задача Заказчика на этапе планирования реализации проектов.</a:t>
            </a:r>
          </a:p>
          <a:p>
            <a:pPr algn="ctr"/>
            <a:endParaRPr lang="ru-RU" sz="2000" b="1" dirty="0">
              <a:solidFill>
                <a:srgbClr val="3333CC"/>
              </a:solidFill>
              <a:latin typeface="Cambria" panose="02040503050406030204" pitchFamily="18" charset="0"/>
              <a:ea typeface="Arial Unicode MS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3333CC"/>
                </a:solidFill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Это возможно только при изменении структуры отношений и  ответственности изыскателей и проектировщиков, увеличении сроков и цены изысканий и проектирования, а также  непосредственного участия и грамотного  контроля квалифицированным Заказчиком при проведении инженерных изысканий и проектирования объекта.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6D9738E-4483-9CBF-92C4-CC5C0883A37B}"/>
              </a:ext>
            </a:extLst>
          </p:cNvPr>
          <p:cNvSpPr txBox="1">
            <a:spLocks/>
          </p:cNvSpPr>
          <p:nvPr/>
        </p:nvSpPr>
        <p:spPr>
          <a:xfrm>
            <a:off x="575094" y="1587260"/>
            <a:ext cx="4919931" cy="1029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Распределение  временных затрат при реализации проекта на стадию «проектирование» и стадию «строительство» на примере разных стран (</a:t>
            </a:r>
            <a:r>
              <a:rPr lang="ru-RU" sz="1800" b="1" i="1" dirty="0"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процентное соотношение</a:t>
            </a:r>
            <a:r>
              <a:rPr lang="ru-RU" sz="1800" b="1" dirty="0">
                <a:latin typeface="Cambria" panose="02040503050406030204" pitchFamily="18" charset="0"/>
                <a:ea typeface="Arial Unicode MS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105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03A2117-FB54-08FD-7FB8-3F633C77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1" y="402336"/>
            <a:ext cx="6439235" cy="5586349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88D0F2-43C0-4E91-5C19-8DCB740FB2BC}"/>
              </a:ext>
            </a:extLst>
          </p:cNvPr>
          <p:cNvSpPr/>
          <p:nvPr/>
        </p:nvSpPr>
        <p:spPr>
          <a:xfrm>
            <a:off x="199103" y="1305232"/>
            <a:ext cx="5184058" cy="43212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Сотрудничество между участниками проектов строительства имеет решающее значение </a:t>
            </a:r>
            <a:r>
              <a:rPr lang="ru-RU" sz="2400" b="1" dirty="0">
                <a:solidFill>
                  <a:srgbClr val="0000FF"/>
                </a:solidFill>
              </a:rPr>
              <a:t>для эффективной «поставки» объектов. </a:t>
            </a: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Организации все чаще работают в новых условиях совместной работы, чтобы достичь более высоких результатов качества и больших возможностей повторного использования, имеющихся знаний и опыта.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Важнейшей составляющей совместной работы является способность общаться, повторно использовать и обмениваться данными эффективно без потерь, противоречий или неправильной интерпретации.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D755EE-5F80-2A2D-BD1E-32BE42EA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6361-8225-479A-B273-817B4E5800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39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</TotalTime>
  <Words>2357</Words>
  <Application>Microsoft Office PowerPoint</Application>
  <PresentationFormat>Широкоэкранный</PresentationFormat>
  <Paragraphs>110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Тема Office</vt:lpstr>
      <vt:lpstr>ГОСУДАРСТВЕННАЯ ДУМА ФЕДЕРАЛЬНОГО СОБРАНИЯ РОССЙИСКОЙ ФЕДЕРАЦИИ ВОСЬМОГО СОЗЫВА  Комитет по строительству и жилищно-коммунальному хозяйству  «Повышение качества проектирования» (ТЕЗИСЫ) </vt:lpstr>
      <vt:lpstr>Причины низкого качества материалов инженерных изысканий, проектной и рабочей документации проектов строительства объектов капитального строительства и предложения по исправлению накопившихся проблем.</vt:lpstr>
      <vt:lpstr>Трансформация строительной отрасли.</vt:lpstr>
      <vt:lpstr>Внедрение реального проектного управления в строительной отрасли</vt:lpstr>
      <vt:lpstr>Презентация PowerPoint</vt:lpstr>
      <vt:lpstr>  О переходе на проектное управление</vt:lpstr>
      <vt:lpstr>О переходе на проектное управление</vt:lpstr>
      <vt:lpstr>Реализация проекта (временные и материальные затраты) напрямую зависят от качества  планирования – этапы инициации, инженерных изысканий и проектирования</vt:lpstr>
      <vt:lpstr>Презентация PowerPoint</vt:lpstr>
      <vt:lpstr>Приказ Минстроя РФ от 31.12.2020 №928-ПР «Об утверждении СП 333.1325800.2020 «Информационное моделирование в строительстве. Правила формирования информационной модели объектов на различных стадиях жизненного цикла». Техническое задание заказчика с требованиями к информационной модели должно реализовываться на каждом этапе реализации проекта (изыскание, проектирование, строительство)</vt:lpstr>
      <vt:lpstr>ВИМ - стандарт должен быть приложением к проекту контракта в закупочной документации и ко всем заключенным контрактам (изыскания, проектирование, строительство).</vt:lpstr>
      <vt:lpstr>Одностадийное проектирование (одновременная разработка проектной и рабочей документации). </vt:lpstr>
      <vt:lpstr>О запрете проведения техническим заказчиком АУКЦИОНОВ на проведение изысканий и на проектирование</vt:lpstr>
      <vt:lpstr>Дополнительные предложения.</vt:lpstr>
      <vt:lpstr>Дополнительные предложения.</vt:lpstr>
      <vt:lpstr>Презентация PowerPoint</vt:lpstr>
      <vt:lpstr>ОРГАНИЗАЦИОННЫЕ ВОПРОСЫ.</vt:lpstr>
      <vt:lpstr>ОРГАНИЗАЦИОННЫЕ ВОПРОСЫ (предложения).</vt:lpstr>
      <vt:lpstr>ОРГАНИЗАЦИОННЫЕ ВОПРОСЫ (предложения). </vt:lpstr>
      <vt:lpstr>НЕОБХОДИМОСТЬ ТРАНСФОРМАЦИИ САМОРЕГУЛИРОВАНИЯ  (предложения).</vt:lpstr>
      <vt:lpstr>  Предложения по внедрению «пилотного проекта»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Тимошенко</dc:creator>
  <cp:lastModifiedBy>Ольга Бендяк</cp:lastModifiedBy>
  <cp:revision>136</cp:revision>
  <cp:lastPrinted>2023-03-19T20:26:03Z</cp:lastPrinted>
  <dcterms:created xsi:type="dcterms:W3CDTF">2022-07-13T03:01:34Z</dcterms:created>
  <dcterms:modified xsi:type="dcterms:W3CDTF">2023-03-22T04:47:12Z</dcterms:modified>
</cp:coreProperties>
</file>