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1" r:id="rId2"/>
    <p:sldId id="317" r:id="rId3"/>
    <p:sldId id="322" r:id="rId4"/>
    <p:sldId id="318" r:id="rId5"/>
    <p:sldId id="319" r:id="rId6"/>
    <p:sldId id="315" r:id="rId7"/>
    <p:sldId id="323" r:id="rId8"/>
  </p:sldIdLst>
  <p:sldSz cx="17068800" cy="9601200"/>
  <p:notesSz cx="6797675" cy="9928225"/>
  <p:defaultTextStyle>
    <a:defPPr>
      <a:defRPr lang="en-US"/>
    </a:defPPr>
    <a:lvl1pPr marL="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" userDrawn="1">
          <p15:clr>
            <a:srgbClr val="A4A3A4"/>
          </p15:clr>
        </p15:guide>
        <p15:guide id="2" pos="3471" userDrawn="1">
          <p15:clr>
            <a:srgbClr val="A4A3A4"/>
          </p15:clr>
        </p15:guide>
        <p15:guide id="3" orient="horz" pos="650" userDrawn="1">
          <p15:clr>
            <a:srgbClr val="A4A3A4"/>
          </p15:clr>
        </p15:guide>
        <p15:guide id="4" pos="265" userDrawn="1">
          <p15:clr>
            <a:srgbClr val="A4A3A4"/>
          </p15:clr>
        </p15:guide>
        <p15:guide id="5" pos="10487" userDrawn="1">
          <p15:clr>
            <a:srgbClr val="A4A3A4"/>
          </p15:clr>
        </p15:guide>
        <p15:guide id="6" pos="3763" userDrawn="1">
          <p15:clr>
            <a:srgbClr val="A4A3A4"/>
          </p15:clr>
        </p15:guide>
        <p15:guide id="7" pos="6977" userDrawn="1">
          <p15:clr>
            <a:srgbClr val="A4A3A4"/>
          </p15:clr>
        </p15:guide>
        <p15:guide id="8" pos="7263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orient="horz" pos="2213" userDrawn="1">
          <p15:clr>
            <a:srgbClr val="A4A3A4"/>
          </p15:clr>
        </p15:guide>
        <p15:guide id="11" orient="horz" pos="3892" userDrawn="1">
          <p15:clr>
            <a:srgbClr val="A4A3A4"/>
          </p15:clr>
        </p15:guide>
        <p15:guide id="12" orient="horz" pos="4016" userDrawn="1">
          <p15:clr>
            <a:srgbClr val="A4A3A4"/>
          </p15:clr>
        </p15:guide>
        <p15:guide id="13" pos="428" userDrawn="1">
          <p15:clr>
            <a:srgbClr val="A4A3A4"/>
          </p15:clr>
        </p15:guide>
        <p15:guide id="14" orient="horz" pos="56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520"/>
    <a:srgbClr val="CC3300"/>
    <a:srgbClr val="993366"/>
    <a:srgbClr val="CCECFF"/>
    <a:srgbClr val="4B05FB"/>
    <a:srgbClr val="0000FF"/>
    <a:srgbClr val="C7431F"/>
    <a:srgbClr val="004899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4" autoAdjust="0"/>
    <p:restoredTop sz="96911" autoAdjust="0"/>
  </p:normalViewPr>
  <p:slideViewPr>
    <p:cSldViewPr snapToGrid="0">
      <p:cViewPr>
        <p:scale>
          <a:sx n="70" d="100"/>
          <a:sy n="70" d="100"/>
        </p:scale>
        <p:origin x="-852" y="-426"/>
      </p:cViewPr>
      <p:guideLst>
        <p:guide orient="horz" pos="420"/>
        <p:guide orient="horz" pos="650"/>
        <p:guide orient="horz" pos="2074"/>
        <p:guide orient="horz" pos="2213"/>
        <p:guide orient="horz" pos="3892"/>
        <p:guide orient="horz" pos="4016"/>
        <p:guide orient="horz" pos="5694"/>
        <p:guide pos="3471"/>
        <p:guide pos="265"/>
        <p:guide pos="10487"/>
        <p:guide pos="3763"/>
        <p:guide pos="6977"/>
        <p:guide pos="7263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292" cy="497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03" y="0"/>
            <a:ext cx="2946292" cy="4973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36889-ED78-4B90-B54D-CD9F2FB696C1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0862"/>
            <a:ext cx="2946292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03" y="9430862"/>
            <a:ext cx="2946292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36F15-9DF5-437C-B869-B2E015790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41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6700" cy="3722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7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79797" y="4715824"/>
            <a:ext cx="5438050" cy="44674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3847651" y="1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3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9431979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300" b="0" strike="noStrike" spc="-1">
                <a:latin typeface="Times New Roman"/>
              </a:defRPr>
            </a:lvl1pPr>
          </a:lstStyle>
          <a:p>
            <a:r>
              <a:rPr lang="ru-RU" sz="13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3847651" y="9431979"/>
            <a:ext cx="2949994" cy="49608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3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5A6F1AE-E804-4F27-A3E7-3F6C77C334A9}" type="slidenum">
              <a:rPr lang="ru-RU" sz="1300" b="0" strike="noStrike" spc="-1">
                <a:latin typeface="Times New Roman"/>
              </a:rPr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808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56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132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697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26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7828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393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2960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525" algn="l" defTabSz="1075132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473" y="4777667"/>
            <a:ext cx="5438374" cy="390918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49916" y="9429973"/>
            <a:ext cx="2946110" cy="49775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9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ln w="0">
            <a:noFill/>
          </a:ln>
        </p:spPr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79473" y="4777667"/>
            <a:ext cx="5438374" cy="3909181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16"/>
          </p:nvPr>
        </p:nvSpPr>
        <p:spPr>
          <a:xfrm>
            <a:off x="3849916" y="9429973"/>
            <a:ext cx="2946110" cy="49775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1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85DA1AA-C518-4102-BA38-542043F41B1C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7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 с названием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8">
            <a:extLst>
              <a:ext uri="{FF2B5EF4-FFF2-40B4-BE49-F238E27FC236}">
                <a16:creationId xmlns="" xmlns:a16="http://schemas.microsoft.com/office/drawing/2014/main" id="{45A0ABD6-F78F-4578-A535-8507E4C7C760}"/>
              </a:ext>
            </a:extLst>
          </p:cNvPr>
          <p:cNvPicPr/>
          <p:nvPr userDrawn="1"/>
        </p:nvPicPr>
        <p:blipFill>
          <a:blip r:embed="rId2">
            <a:alphaModFix amt="5000"/>
          </a:blip>
          <a:stretch/>
        </p:blipFill>
        <p:spPr>
          <a:xfrm>
            <a:off x="0" y="7301935"/>
            <a:ext cx="3143040" cy="2466000"/>
          </a:xfrm>
          <a:prstGeom prst="rect">
            <a:avLst/>
          </a:prstGeom>
          <a:ln w="0">
            <a:noFill/>
          </a:ln>
        </p:spPr>
      </p:pic>
      <p:pic>
        <p:nvPicPr>
          <p:cNvPr id="6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AD69284-1264-497F-A072-7D33DAD5A89C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13676720" y="39242"/>
            <a:ext cx="3457920" cy="18514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>
            <a:extLst>
              <a:ext uri="{FF2B5EF4-FFF2-40B4-BE49-F238E27FC236}">
                <a16:creationId xmlns=""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sp>
        <p:nvSpPr>
          <p:cNvPr id="11" name="Номер слайда 18">
            <a:extLst>
              <a:ext uri="{FF2B5EF4-FFF2-40B4-BE49-F238E27FC236}">
                <a16:creationId xmlns="" xmlns:a16="http://schemas.microsoft.com/office/drawing/2014/main" id="{D60DA14F-14D5-4082-8ED5-BF467340CF1C}"/>
              </a:ext>
            </a:extLst>
          </p:cNvPr>
          <p:cNvSpPr txBox="1">
            <a:spLocks/>
          </p:cNvSpPr>
          <p:nvPr userDrawn="1"/>
        </p:nvSpPr>
        <p:spPr>
          <a:xfrm>
            <a:off x="550581" y="9215475"/>
            <a:ext cx="2041879" cy="311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50" dirty="0">
                <a:solidFill>
                  <a:srgbClr val="44546A"/>
                </a:solidFill>
                <a:latin typeface="Montserrat" panose="00000500000000000000" pitchFamily="2" charset="-52"/>
              </a:rPr>
              <a:t>Название раздела</a:t>
            </a:r>
          </a:p>
        </p:txBody>
      </p:sp>
    </p:spTree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20A0A7-D794-4D2C-9CD8-75B8B32E101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0CC652D-FB2D-4331-A132-AB8591064F9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047496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1241720" y="2246328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53272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047496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1241720" y="5154912"/>
            <a:ext cx="494625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FEBB6-758F-415E-BF7A-EADA5CEFEFC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лайд_Работа Росс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>
            <a:extLst>
              <a:ext uri="{FF2B5EF4-FFF2-40B4-BE49-F238E27FC236}">
                <a16:creationId xmlns="" xmlns:a16="http://schemas.microsoft.com/office/drawing/2014/main" id="{3D0F7AEF-1CBB-4012-A538-35E480D1ED2A}"/>
              </a:ext>
            </a:extLst>
          </p:cNvPr>
          <p:cNvSpPr txBox="1">
            <a:spLocks/>
          </p:cNvSpPr>
          <p:nvPr userDrawn="1"/>
        </p:nvSpPr>
        <p:spPr>
          <a:xfrm>
            <a:off x="12780816" y="9092664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en-US"/>
            </a:defPPr>
            <a:lvl1pPr marL="0" algn="r" defTabSz="1075132" rtl="0" eaLnBrk="1" latinLnBrk="0" hangingPunct="1">
              <a:lnSpc>
                <a:spcPct val="100000"/>
              </a:lnSpc>
              <a:buNone/>
              <a:defRPr lang="ru-RU" sz="1200" b="0" strike="noStrike" kern="1200" spc="-1">
                <a:solidFill>
                  <a:srgbClr val="CF4520"/>
                </a:solidFill>
                <a:latin typeface="Montserrat"/>
                <a:ea typeface="DejaVu Sans"/>
                <a:cs typeface="+mn-cs"/>
              </a:defRPr>
            </a:lvl1pPr>
            <a:lvl2pPr marL="53756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132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2697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26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7828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5393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960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0525" algn="l" defTabSz="1075132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8B1ADB-329F-4CCD-A9BA-E615BCF3DF4C}" type="slidenum">
              <a:rPr lang="ru-RU" sz="1200" smtClean="0"/>
              <a:pPr/>
              <a:t>‹#›</a:t>
            </a:fld>
            <a:endParaRPr lang="ru-RU" sz="1200" dirty="0">
              <a:latin typeface="Times New Roman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="" xmlns:a16="http://schemas.microsoft.com/office/drawing/2014/main" id="{57A6726A-3AEE-466D-AF35-9160BE828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>
          <a:xfrm>
            <a:off x="15520086" y="339099"/>
            <a:ext cx="1098690" cy="43200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38">
            <a:extLst>
              <a:ext uri="{FF2B5EF4-FFF2-40B4-BE49-F238E27FC236}">
                <a16:creationId xmlns="" xmlns:a16="http://schemas.microsoft.com/office/drawing/2014/main" id="{1AECCC80-4F1C-4878-9359-16F9140D64AB}"/>
              </a:ext>
            </a:extLst>
          </p:cNvPr>
          <p:cNvPicPr/>
          <p:nvPr userDrawn="1"/>
        </p:nvPicPr>
        <p:blipFill>
          <a:blip r:embed="rId3">
            <a:alphaModFix amt="5000"/>
          </a:blip>
          <a:stretch/>
        </p:blipFill>
        <p:spPr>
          <a:xfrm>
            <a:off x="0" y="7301935"/>
            <a:ext cx="2357280" cy="246600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40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F785A62-BDAB-4AC2-B1A2-2131968E2D81}"/>
              </a:ext>
            </a:extLst>
          </p:cNvPr>
          <p:cNvPicPr/>
          <p:nvPr userDrawn="1"/>
        </p:nvPicPr>
        <p:blipFill>
          <a:blip r:embed="rId4">
            <a:alphaModFix amt="5000"/>
          </a:blip>
          <a:stretch/>
        </p:blipFill>
        <p:spPr>
          <a:xfrm>
            <a:off x="14699796" y="0"/>
            <a:ext cx="2593440" cy="18514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995700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5927" userDrawn="1">
          <p15:clr>
            <a:srgbClr val="FBAE40"/>
          </p15:clr>
        </p15:guide>
        <p15:guide id="2" pos="53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DFEE45-8121-43F5-AAC7-AC7A45CD955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D4EC36E-1C1E-445D-ADEC-4E769887CD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737923-D5E6-4D05-9FAC-D7B2408D61D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53272" y="383040"/>
            <a:ext cx="15361416" cy="74309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767A5F-3911-4F38-B80B-217E2F60AFF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8DA2AB1-0568-4D78-AB4A-6C486C200D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8724744" y="5154912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6B7D903-8C42-4BA2-AC06-83C7F487F5C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1416" cy="160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53272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8724744" y="2246328"/>
            <a:ext cx="7495992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53272" y="5154912"/>
            <a:ext cx="15361416" cy="265557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>
              <a:lnSpc>
                <a:spcPct val="90000"/>
              </a:lnSpc>
              <a:spcBef>
                <a:spcPts val="1417"/>
              </a:spcBef>
              <a:buNone/>
              <a:defRPr/>
            </a:lvl1pPr>
          </a:lstStyle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B8A28CD-CB63-4DB9-A827-6B07ADF0B1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3272" y="383040"/>
            <a:ext cx="15360912" cy="160221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5653872" y="8899128"/>
            <a:ext cx="575820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205467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E6A3B1B-D473-4D1D-8618-6A2AA5F55C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1173312" y="8899128"/>
            <a:ext cx="3837960" cy="50853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853272" y="2246328"/>
            <a:ext cx="15361416" cy="55681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34" lvl="1" indent="-324012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52" lvl="2" indent="-288011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70" lvl="3" indent="-216008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86" lvl="4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104" lvl="5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120" lvl="6" indent="-216008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914436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4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64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82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01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18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37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56" indent="-228609" algn="l" defTabSz="9144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5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74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91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10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28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46" algn="l" defTabSz="914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sv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9.png"/><Relationship Id="rId18" Type="http://schemas.openxmlformats.org/officeDocument/2006/relationships/image" Target="../media/image22.png"/><Relationship Id="rId3" Type="http://schemas.openxmlformats.org/officeDocument/2006/relationships/image" Target="../media/image5.jpeg"/><Relationship Id="rId21" Type="http://schemas.openxmlformats.org/officeDocument/2006/relationships/image" Target="../media/image24.png"/><Relationship Id="rId7" Type="http://schemas.openxmlformats.org/officeDocument/2006/relationships/image" Target="../media/image9.jpeg"/><Relationship Id="rId12" Type="http://schemas.openxmlformats.org/officeDocument/2006/relationships/image" Target="../media/image18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24.svg"/><Relationship Id="rId5" Type="http://schemas.openxmlformats.org/officeDocument/2006/relationships/image" Target="../media/image7.jpeg"/><Relationship Id="rId15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20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ОСФР по г. Москве и Московской области специальная социальная выплата  назначена более 82 тыс. медработ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47" y="2194749"/>
            <a:ext cx="12341727" cy="740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hidden="1">
            <a:extLst>
              <a:ext uri="{FF2B5EF4-FFF2-40B4-BE49-F238E27FC236}">
                <a16:creationId xmlns="" xmlns:a16="http://schemas.microsoft.com/office/drawing/2014/main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5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="" xmlns:a16="http://schemas.microsoft.com/office/drawing/2014/main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="" xmlns:a16="http://schemas.microsoft.com/office/drawing/2014/main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="" xmlns:a16="http://schemas.microsoft.com/office/drawing/2014/main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="" xmlns:a16="http://schemas.microsoft.com/office/drawing/2014/main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="" xmlns:a16="http://schemas.microsoft.com/office/drawing/2014/main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130" name="Рукописный ввод 30"/>
          <p:cNvPicPr/>
          <p:nvPr/>
        </p:nvPicPr>
        <p:blipFill>
          <a:blip r:embed="rId12"/>
          <a:stretch/>
        </p:blipFill>
        <p:spPr>
          <a:xfrm>
            <a:off x="5179787" y="2324932"/>
            <a:ext cx="21230" cy="21230"/>
          </a:xfrm>
          <a:prstGeom prst="rect">
            <a:avLst/>
          </a:prstGeom>
          <a:ln w="0">
            <a:noFill/>
          </a:ln>
        </p:spPr>
      </p:pic>
      <p:pic>
        <p:nvPicPr>
          <p:cNvPr id="26" name="Рукописный ввод 30"/>
          <p:cNvPicPr/>
          <p:nvPr/>
        </p:nvPicPr>
        <p:blipFill>
          <a:blip r:embed="rId12"/>
          <a:stretch/>
        </p:blipFill>
        <p:spPr>
          <a:xfrm>
            <a:off x="8598683" y="6846354"/>
            <a:ext cx="21230" cy="21230"/>
          </a:xfrm>
          <a:prstGeom prst="rect">
            <a:avLst/>
          </a:prstGeom>
          <a:ln w="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6438621" y="5871696"/>
            <a:ext cx="7975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561178" y="327437"/>
            <a:ext cx="16117469" cy="1073227"/>
          </a:xfrm>
          <a:gradFill flip="none" rotWithShape="1">
            <a:gsLst>
              <a:gs pos="9000">
                <a:srgbClr val="000082"/>
              </a:gs>
              <a:gs pos="29000">
                <a:schemeClr val="tx2">
                  <a:lumMod val="87000"/>
                  <a:lumOff val="13000"/>
                  <a:alpha val="95000"/>
                </a:schemeClr>
              </a:gs>
              <a:gs pos="59000">
                <a:schemeClr val="accent4">
                  <a:lumMod val="75000"/>
                </a:schemeClr>
              </a:gs>
              <a:gs pos="41000">
                <a:srgbClr val="558ED5"/>
              </a:gs>
              <a:gs pos="93000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</a:t>
            </a:r>
            <a:b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Сахалинской области</a:t>
            </a:r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34" y="1844218"/>
            <a:ext cx="10522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Финансовое обеспечение предупредительных мер по сокращению производственного травматизма и профессиональных заболеваний и санаторно-курортного лечения работников , занятых с вредными и опасными производственными факторами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60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73707" y="1459128"/>
            <a:ext cx="15367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Минтруда РФ от 14.07.2021 № 467Н «Об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санаторно-курортного лечения работников, занятых на работах с вредными и (или) опасными производственными факторами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446" y="2608560"/>
            <a:ext cx="160017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Страхователь направляет на финансовое обеспечение предупредительных мер до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процентов сумм страховых взносов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начисленных им за предшествующий календарный год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вычетом расходов, произведенных в предшествующем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обратно.</a:t>
            </a:r>
          </a:p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средств, направляемых на указанные цели, может быть увеличен до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процентов сумм страховых взносов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начисленных за предшествующий календарный год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вычетом расходов, произведенных в предшествующем календарном году на выплату пособий по временной нетрудоспособности в связи с несчастными случаями на производстве или профессиональными заболеваниями и на оплату отпуска застрахованного лица (сверх ежегодного оплачиваемого отпуска, установленного законодательством Российской Федерации) на весь период его лечения и проезда к месту лечения и обратно, при условии направления страхователем дополнительного объема средств на санаторно-курортное 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законодательством.</a:t>
            </a:r>
          </a:p>
          <a:p>
            <a:pPr algn="just" fontAlgn="base"/>
            <a:endParaRPr lang="ru-RU" sz="21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если страхователь с численностью работающих 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100 человек не осуществлял два последовательных календарных года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предшествующие текущему финансовому году, финансовое обеспечение предупредительных мер, объем средств, направляемых таким страхователем на финансовое обеспечение указанных мер, рассчитывается исходя </a:t>
            </a:r>
            <a:r>
              <a:rPr lang="ru-RU" sz="21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отчетных данных за три последовательных календарных года</a:t>
            </a:r>
            <a:r>
              <a:rPr lang="ru-RU" sz="2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предшествующие текущему финансовому году.</a:t>
            </a:r>
          </a:p>
          <a:p>
            <a:pPr algn="just" fontAlgn="base"/>
            <a:endParaRPr lang="ru-RU" sz="2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3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8203" y="1349612"/>
            <a:ext cx="15954233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Сумма, разрешенная страхователю на финансовое обеспечение предупредительных мер, может быть направлена по усмотрению страхователя на проведение следующих видов мероприятий: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специальной оценки условий труда;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Реализация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мероприятий по приведению уровней воздействия вредных и (или) опасных производственных факторов на рабочих местах в соответствие с государственными нормативными требованиями охраны труда;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Обучение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охране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труда;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работникам, занятым на работах с вредными и (или) опасными условиями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труда средств индивидуальной защиты;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Санаторно-курортное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лечение работников, занятых на работах с вредными и (или) опасными производственными факторами;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Проведение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обязательных периодических медицинских осмотров (обследований) работников.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Обеспечение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лечебно-профилактическим питанием работников, для которых указанное питание предусмотрено;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приборов для определения наличия и уровня содержания алкоголя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(алкотестеры);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приборов контроля за режимом труда и отдыха водителей (тахографов);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аптечек для оказания первой помощи;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отдельных приборов, устройств, оборудования и (или) комплексов (систем) приборов, устройств, оборудования, непосредственно предназначенных для обеспечения безопасности работников и (или) контроля за безопасным ведением работ в рамках технологических процессов, в том числе на подземных работах;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отдельных приборов, устройств, оборудования и (или) комплексов (систем) приборов, устройств, оборудования, непосредственно обеспечивающих проведение обучения по вопросам безопасного ведения работ, в том числе горных работ, и действиям в случае аварии или инцидента на опасном производственном объекте и (или) дистанционную видео- и аудио фиксацию инструктажей, обучения и иных форм подготовки работников по безопасному производству работ, а также хранение результатов такой фиксации.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13. Санаторно-курортное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лечение работников не ранее чем за пять лет до достижения ими возраста, дающего право на назначение страховой пенсии по старости в соответствии с пенсионным законодательством РФ (исключая размещение в номерах высшей категории);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отдельных приборов, устройств, оборудования и (или) комплексов (систем) приборов, устройств, оборудования, сервисов, систем, непосредственно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предназначенных 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мониторинга на рабочем месте состояния здоровья работников, занятых на работах с вредными и (или) опасными производственными факторами;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15. Приобретение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приборов,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устройств,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обеспечивающих безопасное ведение горных работ, в рамках модернизации основных производств, в соответствии с перечнем рекомендуемых приборов,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устройств,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обеспечивающих безопасное ведение горных работ, в рамках модернизации основных производств, утверждаемым Министерством труда и социальной защиты Российской Федерации;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16. Обеспечение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бесплатной выдачей молока или других равноценных пищевых продуктов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1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64524" y="1958352"/>
            <a:ext cx="15299141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Страхователь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обращается с заявлением о финансовом обеспечении предупредительных мер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(форма утверждена приказом Фонда от 07.05.2019 г. № 237) в ОСФР по Сахалинской области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месту своей регистрации в срок </a:t>
            </a:r>
            <a:r>
              <a:rPr lang="ru-RU" sz="2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1 августа текущего календарного года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заявлению прилагаются: </a:t>
            </a:r>
            <a:endParaRPr lang="ru-RU" sz="2200" b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─    план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финансового обеспечения предупредительных мер в текущем календарном году, разработанный с учетом перечня мероприятий по улучшению условий и охраны труда работников, разработанного по результатам проведения специальной оценки условий труда, и (или) коллективного договора (соглашения по охране труда между работодателем и представительным органом работников), с указанием суммы финансирования;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─  копия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перечня мероприятий по улучшению условий и охраны труда работников, разработанного по результатам проведения специальной оценки условий труда, и (или) копия (выписка из) коллективного договора (соглашения по охране труда между работодателем и представительным органом работников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─ документы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обосновывающие необходимость финансового обеспечения предупредительных мер.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Основанием </a:t>
            </a:r>
            <a:r>
              <a:rPr lang="ru-RU" sz="2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отказа в финансовом обеспечении предупредительных мер являются</a:t>
            </a:r>
            <a:r>
              <a:rPr lang="ru-RU" sz="2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а) наличие недоимки по уплате страховых взносов, пени и штрафов, не погашенных на день подачи страхователем заявления в территориальный орган Фонда по месту своей регистрации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б) недостоверная информация в представленных документах;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полное распределение предусмотренных бюджетом Фонда средства на финансовое обеспечение предупредительных мер на текущий год;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представление страхователем неполного комплекта документов.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0621" y="1481298"/>
            <a:ext cx="119008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 и условия </a:t>
            </a: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88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276385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36227" y="2580795"/>
            <a:ext cx="1550903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предупредительных мер осуществляется страхователем за счет собственных средств с последующим возмещением за счет средств бюджета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Фонда пенсионного и социального страхования Российской Федерации произведенных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страхователем расходов в пределах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суммы, согласованных 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эти цели.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Обращаем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внимание на то, что страхователь в порядке, установленном законодательством Российской Федерации, несет ответственность за целевое и в полном объеме использование сумм страховых взносов на финансовое обеспечение предупредительных мер в соответствии с согласованным планом финансового обеспечения предупредительных мер и в случае неполного использования указанных средств сообщает об этом в территориальный орган ОСФР по месту своей регистрации до </a:t>
            </a:r>
            <a:r>
              <a:rPr lang="ru-RU" sz="2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октября текущего года,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целях перераспределения средств между другими страхователями. 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срок, </a:t>
            </a:r>
            <a:r>
              <a:rPr lang="ru-RU" sz="22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15 декабря соответствующего года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страхователь предоставляет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заявление о возмещении произведённых расходов (установленного образца).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 использовании суммы страховых взносов на обязательное социальное страхование от несчастных случаев на производстве и профессиональных заболеваний на финансовое обеспечение предупредительных мер по сокращению производственного травматизма и профессиональных заболеваний работников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документы, подтверждающие произведенные расходы в пределах разрешенной суммы.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9677" y="1853560"/>
            <a:ext cx="12747009" cy="41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ПОРЯДОК И УСЛОВИЯ ВОЗМЕЩЕНИЯ ПРОИЗВЕДЕННЫХ РАСХОДОВ СТРАХОВАТЕЛЯМИ </a:t>
            </a:r>
          </a:p>
        </p:txBody>
      </p:sp>
    </p:spTree>
    <p:extLst>
      <p:ext uri="{BB962C8B-B14F-4D97-AF65-F5344CB8AC3E}">
        <p14:creationId xmlns:p14="http://schemas.microsoft.com/office/powerpoint/2010/main" val="303958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09334" y="518506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501651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8595"/>
              </p:ext>
            </p:extLst>
          </p:nvPr>
        </p:nvGraphicFramePr>
        <p:xfrm>
          <a:off x="3651030" y="2515079"/>
          <a:ext cx="10374111" cy="5264145"/>
        </p:xfrm>
        <a:graphic>
          <a:graphicData uri="http://schemas.openxmlformats.org/drawingml/2006/table">
            <a:tbl>
              <a:tblPr/>
              <a:tblGrid>
                <a:gridCol w="2901234"/>
                <a:gridCol w="2109988"/>
                <a:gridCol w="1670408"/>
                <a:gridCol w="1494576"/>
                <a:gridCol w="2197905"/>
              </a:tblGrid>
              <a:tr h="95186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Сумма исполнения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(тыс. руб.)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Кол-во обратившихся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Кол-во 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разрешений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  <a:defRPr/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Кол-во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отказов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0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Финансовое обеспечение на предупредительные 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  <a:defRPr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69 349,7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270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249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10169"/>
              </p:ext>
            </p:extLst>
          </p:nvPr>
        </p:nvGraphicFramePr>
        <p:xfrm>
          <a:off x="3683989" y="5489060"/>
          <a:ext cx="10374111" cy="2262869"/>
        </p:xfrm>
        <a:graphic>
          <a:graphicData uri="http://schemas.openxmlformats.org/drawingml/2006/table">
            <a:tbl>
              <a:tblPr/>
              <a:tblGrid>
                <a:gridCol w="2901234"/>
                <a:gridCol w="2109988"/>
                <a:gridCol w="1670408"/>
                <a:gridCol w="1494576"/>
                <a:gridCol w="2197905"/>
              </a:tblGrid>
              <a:tr h="2262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Финансовое обеспечение на предупредительные меры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  <a:defRPr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09800" algn="l"/>
                        </a:tabLst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69600,00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278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252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endParaRPr lang="ru-RU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09800" algn="l"/>
                        </a:tabLst>
                      </a:pPr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920621" y="1696742"/>
            <a:ext cx="11900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страхователей подавших заявления на финансовое обеспечение 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предупредительных мер 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AutoShape 4" descr="ФСС России: получите финансирование на предупредительные м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ФСС России: получите финансирование на предупредительные ме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267611"/>
            <a:ext cx="2811643" cy="15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8" descr="Заседание рабочей группы по охране труда и безопасности производства - Наш  Бийс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Заседание рабочей группы по охране труда и безопасности производства - Наш  Бийс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839" y="2466183"/>
            <a:ext cx="2585024" cy="17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Блог - Промстройгаз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466183"/>
            <a:ext cx="28956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Специалисты строительного контроля кто они? Для чего нужен строительный  контроль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970" y="7070932"/>
            <a:ext cx="2683893" cy="178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3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hidden="1">
            <a:extLst>
              <a:ext uri="{FF2B5EF4-FFF2-40B4-BE49-F238E27FC236}">
                <a16:creationId xmlns="" xmlns:a16="http://schemas.microsoft.com/office/drawing/2014/main" id="{137675A6-00F2-4070-8A39-62A97E14E4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8" b="8401"/>
          <a:stretch/>
        </p:blipFill>
        <p:spPr>
          <a:xfrm>
            <a:off x="1039620" y="1371600"/>
            <a:ext cx="7257240" cy="7326360"/>
          </a:xfrm>
          <a:prstGeom prst="rect">
            <a:avLst/>
          </a:prstGeom>
        </p:spPr>
      </p:pic>
      <p:pic>
        <p:nvPicPr>
          <p:cNvPr id="129" name="Рисунок 9" hidden="1"/>
          <p:cNvPicPr/>
          <p:nvPr/>
        </p:nvPicPr>
        <p:blipFill>
          <a:blip r:embed="rId4"/>
          <a:srcRect l="66099"/>
          <a:stretch/>
        </p:blipFill>
        <p:spPr>
          <a:xfrm>
            <a:off x="1406640" y="1371600"/>
            <a:ext cx="7315200" cy="685764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 hidden="1">
            <a:extLst>
              <a:ext uri="{FF2B5EF4-FFF2-40B4-BE49-F238E27FC236}">
                <a16:creationId xmlns="" xmlns:a16="http://schemas.microsoft.com/office/drawing/2014/main" id="{FDF9548E-39B4-45AB-A270-E9679FD9A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" y="1093395"/>
            <a:ext cx="11406851" cy="7604567"/>
          </a:xfrm>
          <a:prstGeom prst="rect">
            <a:avLst/>
          </a:prstGeom>
        </p:spPr>
      </p:pic>
      <p:pic>
        <p:nvPicPr>
          <p:cNvPr id="11" name="Рисунок 10" hidden="1">
            <a:extLst>
              <a:ext uri="{FF2B5EF4-FFF2-40B4-BE49-F238E27FC236}">
                <a16:creationId xmlns="" xmlns:a16="http://schemas.microsoft.com/office/drawing/2014/main" id="{4AB9A26C-F6F0-4985-9D07-FBD023FF6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0184" y="1371600"/>
            <a:ext cx="10564904" cy="7040518"/>
          </a:xfrm>
          <a:prstGeom prst="rect">
            <a:avLst/>
          </a:prstGeom>
        </p:spPr>
      </p:pic>
      <p:pic>
        <p:nvPicPr>
          <p:cNvPr id="13" name="Рисунок 12" hidden="1">
            <a:extLst>
              <a:ext uri="{FF2B5EF4-FFF2-40B4-BE49-F238E27FC236}">
                <a16:creationId xmlns="" xmlns:a16="http://schemas.microsoft.com/office/drawing/2014/main" id="{C1F97A5C-7773-48E1-AFD0-A89C1EFC53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618" y="1371600"/>
            <a:ext cx="10287000" cy="6858000"/>
          </a:xfrm>
          <a:prstGeom prst="rect">
            <a:avLst/>
          </a:prstGeom>
        </p:spPr>
      </p:pic>
      <p:pic>
        <p:nvPicPr>
          <p:cNvPr id="5" name="минтруд лого" hidden="1">
            <a:extLst>
              <a:ext uri="{FF2B5EF4-FFF2-40B4-BE49-F238E27FC236}">
                <a16:creationId xmlns="" xmlns:a16="http://schemas.microsoft.com/office/drawing/2014/main" id="{CFB3B070-81CB-441B-8817-E9233A675C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72" y="1799280"/>
            <a:ext cx="1481488" cy="612000"/>
          </a:xfrm>
          <a:prstGeom prst="rect">
            <a:avLst/>
          </a:prstGeom>
        </p:spPr>
      </p:pic>
      <p:pic>
        <p:nvPicPr>
          <p:cNvPr id="23" name="Рисунок 22" hidden="1">
            <a:extLst>
              <a:ext uri="{FF2B5EF4-FFF2-40B4-BE49-F238E27FC236}">
                <a16:creationId xmlns="" xmlns:a16="http://schemas.microsoft.com/office/drawing/2014/main" id="{43A201E2-65F4-4A92-80FD-9BA09231D3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6862" y="753213"/>
            <a:ext cx="2562896" cy="26783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2"/>
          <a:srcRect l="9460"/>
          <a:stretch/>
        </p:blipFill>
        <p:spPr>
          <a:xfrm>
            <a:off x="1003179" y="1470989"/>
            <a:ext cx="5847754" cy="996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551296" y="1470989"/>
            <a:ext cx="8075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4899"/>
                </a:solidFill>
              </a:rPr>
              <a:t>https://sfr.gov.ru/branches/sakhalin/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3"/>
          <a:srcRect b="29713"/>
          <a:stretch/>
        </p:blipFill>
        <p:spPr>
          <a:xfrm>
            <a:off x="1823282" y="2589697"/>
            <a:ext cx="5962699" cy="19253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1641377" y="3407544"/>
            <a:ext cx="1391478" cy="289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008" y="3812963"/>
            <a:ext cx="6111144" cy="76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Овал 23"/>
          <p:cNvSpPr/>
          <p:nvPr/>
        </p:nvSpPr>
        <p:spPr>
          <a:xfrm>
            <a:off x="5844373" y="3974032"/>
            <a:ext cx="4646779" cy="5917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4095" y="3974032"/>
            <a:ext cx="6175669" cy="50036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70" r="6646"/>
          <a:stretch/>
        </p:blipFill>
        <p:spPr>
          <a:xfrm>
            <a:off x="221502" y="4789237"/>
            <a:ext cx="6901938" cy="7823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/>
          <a:srcRect l="6607"/>
          <a:stretch/>
        </p:blipFill>
        <p:spPr>
          <a:xfrm>
            <a:off x="318052" y="5696808"/>
            <a:ext cx="2809720" cy="370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95716" y="5843693"/>
            <a:ext cx="6310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Отдел </a:t>
            </a:r>
            <a:r>
              <a:rPr lang="ru-RU" sz="1600" b="1" dirty="0"/>
              <a:t>страхования профессиональных рисков отделения Социального </a:t>
            </a:r>
            <a:r>
              <a:rPr lang="ru-RU" sz="1600" b="1" dirty="0" smtClean="0"/>
              <a:t>фонда </a:t>
            </a:r>
            <a:r>
              <a:rPr lang="ru-RU" sz="1600" b="1" dirty="0"/>
              <a:t>России по Сахалинской области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1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5061" r="19058"/>
          <a:stretch/>
        </p:blipFill>
        <p:spPr>
          <a:xfrm>
            <a:off x="4125084" y="7109399"/>
            <a:ext cx="679548" cy="872485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709334" y="238564"/>
            <a:ext cx="14035932" cy="107322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>
            <a:lvl1pPr algn="l" defTabSz="91443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Отделение Фонда пенсионного и социального страхования Российской Федерации по Сахалинской области </a:t>
            </a:r>
            <a:endParaRPr lang="ru-RU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74" y="215452"/>
            <a:ext cx="1795903" cy="1195092"/>
          </a:xfrm>
          <a:prstGeom prst="rect">
            <a:avLst/>
          </a:prstGeom>
          <a:noFill/>
          <a:ln w="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131494" y="6491159"/>
            <a:ext cx="4513433" cy="106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8(4242)49-44-91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Мялковская Надежда Константиновна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13867" y="7980367"/>
            <a:ext cx="4513433" cy="743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8(4242)49-44-21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Сухих Светлана Петровна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11797</TotalTime>
  <Words>1307</Words>
  <Application>Microsoft Office PowerPoint</Application>
  <PresentationFormat>Произвольный</PresentationFormat>
  <Paragraphs>88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Отделение Фонда пенсионного и социального страхования Российской Федерации   по Сахалинской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Александровна Тихонова</dc:creator>
  <cp:lastModifiedBy>Мялковская Надежда Константиновна</cp:lastModifiedBy>
  <cp:revision>498</cp:revision>
  <cp:lastPrinted>2023-05-16T08:26:37Z</cp:lastPrinted>
  <dcterms:created xsi:type="dcterms:W3CDTF">2022-02-02T17:42:51Z</dcterms:created>
  <dcterms:modified xsi:type="dcterms:W3CDTF">2024-03-20T00:46:24Z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5</vt:i4>
  </property>
</Properties>
</file>