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822" r:id="rId2"/>
    <p:sldId id="830" r:id="rId3"/>
    <p:sldId id="831" r:id="rId4"/>
    <p:sldId id="827" r:id="rId5"/>
  </p:sldIdLst>
  <p:sldSz cx="12192000" cy="6858000"/>
  <p:notesSz cx="6808788" cy="9940925"/>
  <p:embeddedFontLst>
    <p:embeddedFont>
      <p:font typeface="Arial Black" panose="020B0A04020102020204" pitchFamily="34" charset="0"/>
      <p:bold r:id="rId8"/>
    </p:embeddedFont>
    <p:embeddedFont>
      <p:font typeface="Montserrat Medium" panose="00000600000000000000" pitchFamily="2" charset="-52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AC0000"/>
    <a:srgbClr val="FF8F8F"/>
    <a:srgbClr val="FF3300"/>
    <a:srgbClr val="3333FF"/>
    <a:srgbClr val="000099"/>
    <a:srgbClr val="3D6AA1"/>
    <a:srgbClr val="800000"/>
    <a:srgbClr val="B80000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5" autoAdjust="0"/>
    <p:restoredTop sz="86388" autoAdjust="0"/>
  </p:normalViewPr>
  <p:slideViewPr>
    <p:cSldViewPr snapToGrid="0">
      <p:cViewPr varScale="1">
        <p:scale>
          <a:sx n="67" d="100"/>
          <a:sy n="67" d="100"/>
        </p:scale>
        <p:origin x="32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8961469827997362E-3"/>
          <c:w val="1"/>
          <c:h val="0.9092609739834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пострадавших2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202</c:v>
                </c:pt>
                <c:pt idx="1">
                  <c:v>152</c:v>
                </c:pt>
                <c:pt idx="2">
                  <c:v>161</c:v>
                </c:pt>
                <c:pt idx="3">
                  <c:v>171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B-4D73-8A32-AFA47EED3E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-2129607864"/>
        <c:axId val="-212960645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 результате легких НС2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3.241307721386457E-2"/>
                  <c:y val="4.9322944924572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6B-4D73-8A32-AFA47EED3E5D}"/>
                </c:ext>
              </c:extLst>
            </c:dLbl>
            <c:dLbl>
              <c:idx val="2"/>
              <c:layout>
                <c:manualLayout>
                  <c:x val="2.4974801730108385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6B-4D73-8A32-AFA47EED3E5D}"/>
                </c:ext>
              </c:extLst>
            </c:dLbl>
            <c:dLbl>
              <c:idx val="3"/>
              <c:layout>
                <c:manualLayout>
                  <c:x val="2.2704365209189441E-2"/>
                  <c:y val="4.0178571428571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6B-4D73-8A32-AFA47EED3E5D}"/>
                </c:ext>
              </c:extLst>
            </c:dLbl>
            <c:dLbl>
              <c:idx val="4"/>
              <c:layout>
                <c:manualLayout>
                  <c:x val="2.286264899697513E-2"/>
                  <c:y val="3.828244882261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6B-4D73-8A32-AFA47EED3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163</c:v>
                </c:pt>
                <c:pt idx="1">
                  <c:v>122</c:v>
                </c:pt>
                <c:pt idx="2">
                  <c:v>113</c:v>
                </c:pt>
                <c:pt idx="3">
                  <c:v>122</c:v>
                </c:pt>
                <c:pt idx="4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6B-4D73-8A32-AFA47EED3E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результате тяжелых НС2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9515674771946231E-2"/>
                  <c:y val="4.0178571428571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6B-4D73-8A32-AFA47EED3E5D}"/>
                </c:ext>
              </c:extLst>
            </c:dLbl>
            <c:dLbl>
              <c:idx val="1"/>
              <c:layout>
                <c:manualLayout>
                  <c:x val="2.0433909628813588E-2"/>
                  <c:y val="2.476941548628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6B-4D73-8A32-AFA47EED3E5D}"/>
                </c:ext>
              </c:extLst>
            </c:dLbl>
            <c:dLbl>
              <c:idx val="2"/>
              <c:layout>
                <c:manualLayout>
                  <c:x val="2.0433928688270497E-2"/>
                  <c:y val="3.1249999999999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6B-4D73-8A32-AFA47EED3E5D}"/>
                </c:ext>
              </c:extLst>
            </c:dLbl>
            <c:dLbl>
              <c:idx val="3"/>
              <c:layout>
                <c:manualLayout>
                  <c:x val="1.5893055646432525E-2"/>
                  <c:y val="3.348214285714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6B-4D73-8A32-AFA47EED3E5D}"/>
                </c:ext>
              </c:extLst>
            </c:dLbl>
            <c:dLbl>
              <c:idx val="4"/>
              <c:layout>
                <c:manualLayout>
                  <c:x val="2.2704365209189441E-2"/>
                  <c:y val="8.18442926229856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6B-4D73-8A32-AFA47EED3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30</c:v>
                </c:pt>
                <c:pt idx="1">
                  <c:v>24</c:v>
                </c:pt>
                <c:pt idx="2">
                  <c:v>37</c:v>
                </c:pt>
                <c:pt idx="3">
                  <c:v>35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E6B-4D73-8A32-AFA47EED3E5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результате смертельных НС2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1786111292865175E-2"/>
                  <c:y val="2.6785714285714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6B-4D73-8A32-AFA47EED3E5D}"/>
                </c:ext>
              </c:extLst>
            </c:dLbl>
            <c:dLbl>
              <c:idx val="1"/>
              <c:layout>
                <c:manualLayout>
                  <c:x val="3.1786111292865217E-2"/>
                  <c:y val="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6B-4D73-8A32-AFA47EED3E5D}"/>
                </c:ext>
              </c:extLst>
            </c:dLbl>
            <c:dLbl>
              <c:idx val="2"/>
              <c:layout>
                <c:manualLayout>
                  <c:x val="1.8163492167351553E-2"/>
                  <c:y val="3.3482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E6B-4D73-8A32-AFA47EED3E5D}"/>
                </c:ext>
              </c:extLst>
            </c:dLbl>
            <c:dLbl>
              <c:idx val="3"/>
              <c:layout>
                <c:manualLayout>
                  <c:x val="2.2704365209189441E-2"/>
                  <c:y val="4.2410714285714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E6B-4D73-8A32-AFA47EED3E5D}"/>
                </c:ext>
              </c:extLst>
            </c:dLbl>
            <c:dLbl>
              <c:idx val="4"/>
              <c:layout>
                <c:manualLayout>
                  <c:x val="2.4974801730108218E-2"/>
                  <c:y val="2.008928571428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E6B-4D73-8A32-AFA47EED3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Лист1!$E$3:$E$7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11</c:v>
                </c:pt>
                <c:pt idx="3">
                  <c:v>14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E6B-4D73-8A32-AFA47EED3E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29607864"/>
        <c:axId val="-2129606456"/>
      </c:lineChart>
      <c:catAx>
        <c:axId val="-2129607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9606456"/>
        <c:crosses val="autoZero"/>
        <c:auto val="1"/>
        <c:lblAlgn val="ctr"/>
        <c:lblOffset val="100"/>
        <c:noMultiLvlLbl val="0"/>
      </c:catAx>
      <c:valAx>
        <c:axId val="-2129606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96078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0.23084</cdr:x>
      <cdr:y>0.2339</cdr:y>
    </cdr:from>
    <cdr:to>
      <cdr:x>0.54688</cdr:x>
      <cdr:y>0.29881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1222" y="1330790"/>
          <a:ext cx="176782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solidFill>
                <a:schemeClr val="bg1"/>
              </a:solidFill>
              <a:latin typeface="Montserrat Medium" panose="00000600000000000000" pitchFamily="2" charset="-52"/>
            </a:rPr>
            <a:t> </a:t>
          </a:r>
        </a:p>
      </cdr:txBody>
    </cdr:sp>
  </cdr:relSizeAnchor>
  <cdr:relSizeAnchor xmlns:cdr="http://schemas.openxmlformats.org/drawingml/2006/chartDrawing">
    <cdr:from>
      <cdr:x>0</cdr:x>
      <cdr:y>0.00135</cdr:y>
    </cdr:from>
    <cdr:to>
      <cdr:x>0.50843</cdr:x>
      <cdr:y>0.03811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009"/>
          <a:ext cx="3748418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</a:p>
      </cdr:txBody>
    </cdr:sp>
  </cdr:relSizeAnchor>
  <cdr:relSizeAnchor xmlns:cdr="http://schemas.openxmlformats.org/drawingml/2006/chartDrawing">
    <cdr:from>
      <cdr:x>0.70902</cdr:x>
      <cdr:y>0</cdr:y>
    </cdr:from>
    <cdr:to>
      <cdr:x>1</cdr:x>
      <cdr:y>0.03676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56729" y="0"/>
          <a:ext cx="2198404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0.35067</cdr:x>
      <cdr:y>0</cdr:y>
    </cdr:from>
    <cdr:to>
      <cdr:x>0.38869</cdr:x>
      <cdr:y>0.47263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40ABC15B-DABA-53BA-A002-5EE1E8D5C9BF}"/>
            </a:ext>
          </a:extLst>
        </cdr:cNvPr>
        <cdr:cNvCxnSpPr/>
      </cdr:nvCxnSpPr>
      <cdr:spPr>
        <a:xfrm xmlns:a="http://schemas.openxmlformats.org/drawingml/2006/main" flipH="1">
          <a:off x="2498634" y="0"/>
          <a:ext cx="270935" cy="223462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0.81837</cdr:x>
      <cdr:y>0</cdr:y>
    </cdr:from>
    <cdr:to>
      <cdr:x>0.86076</cdr:x>
      <cdr:y>0.86517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EB1424EB-D918-94FE-4A7D-A335CB8146FF}"/>
            </a:ext>
          </a:extLst>
        </cdr:cNvPr>
        <cdr:cNvCxnSpPr/>
      </cdr:nvCxnSpPr>
      <cdr:spPr>
        <a:xfrm xmlns:a="http://schemas.openxmlformats.org/drawingml/2006/main" flipH="1">
          <a:off x="5831114" y="0"/>
          <a:ext cx="302039" cy="409051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0.57943</cdr:x>
      <cdr:y>0</cdr:y>
    </cdr:from>
    <cdr:to>
      <cdr:x>0.62387</cdr:x>
      <cdr:y>0.76753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A6CBE4FF-DE98-2339-96CB-5D63EBF767A5}"/>
            </a:ext>
          </a:extLst>
        </cdr:cNvPr>
        <cdr:cNvCxnSpPr/>
      </cdr:nvCxnSpPr>
      <cdr:spPr>
        <a:xfrm xmlns:a="http://schemas.openxmlformats.org/drawingml/2006/main" flipH="1">
          <a:off x="4128584" y="0"/>
          <a:ext cx="316658" cy="362890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3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217" cy="497603"/>
          </a:xfrm>
          <a:prstGeom prst="rect">
            <a:avLst/>
          </a:prstGeom>
        </p:spPr>
        <p:txBody>
          <a:bodyPr vert="horz" lIns="91574" tIns="45788" rIns="91574" bIns="457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1"/>
            <a:ext cx="2951217" cy="497603"/>
          </a:xfrm>
          <a:prstGeom prst="rect">
            <a:avLst/>
          </a:prstGeom>
        </p:spPr>
        <p:txBody>
          <a:bodyPr vert="horz" lIns="91574" tIns="45788" rIns="91574" bIns="45788" rtlCol="0"/>
          <a:lstStyle>
            <a:lvl1pPr algn="r">
              <a:defRPr sz="1200"/>
            </a:lvl1pPr>
          </a:lstStyle>
          <a:p>
            <a:fld id="{63A4C34E-6678-433F-8577-98B58E903E0A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4" tIns="45788" rIns="91574" bIns="457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4" tIns="45788" rIns="91574" bIns="45788" rtlCol="0" anchor="b"/>
          <a:lstStyle>
            <a:lvl1pPr algn="r">
              <a:defRPr sz="1200"/>
            </a:lvl1pPr>
          </a:lstStyle>
          <a:p>
            <a:fld id="{D192136F-BC87-4F9D-8A94-2CC63B083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83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5" cy="497046"/>
          </a:xfrm>
          <a:prstGeom prst="rect">
            <a:avLst/>
          </a:prstGeom>
        </p:spPr>
        <p:txBody>
          <a:bodyPr vert="horz" lIns="91116" tIns="45558" rIns="91116" bIns="4555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7046"/>
          </a:xfrm>
          <a:prstGeom prst="rect">
            <a:avLst/>
          </a:prstGeom>
        </p:spPr>
        <p:txBody>
          <a:bodyPr vert="horz" lIns="91116" tIns="45558" rIns="91116" bIns="45558" rtlCol="0"/>
          <a:lstStyle>
            <a:lvl1pPr algn="r">
              <a:defRPr sz="1200"/>
            </a:lvl1pPr>
          </a:lstStyle>
          <a:p>
            <a:fld id="{83DE7EF7-C261-4D0D-8554-0634FEA5798B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6" tIns="45558" rIns="91116" bIns="4555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3"/>
            <a:ext cx="5447030" cy="4473416"/>
          </a:xfrm>
          <a:prstGeom prst="rect">
            <a:avLst/>
          </a:prstGeom>
        </p:spPr>
        <p:txBody>
          <a:bodyPr vert="horz" lIns="91116" tIns="45558" rIns="91116" bIns="45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116" tIns="45558" rIns="91116" bIns="4555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7046"/>
          </a:xfrm>
          <a:prstGeom prst="rect">
            <a:avLst/>
          </a:prstGeom>
        </p:spPr>
        <p:txBody>
          <a:bodyPr vert="horz" lIns="91116" tIns="45558" rIns="91116" bIns="45558" rtlCol="0" anchor="b"/>
          <a:lstStyle>
            <a:lvl1pPr algn="r">
              <a:defRPr sz="1200"/>
            </a:lvl1pPr>
          </a:lstStyle>
          <a:p>
            <a:fld id="{FE4EACD4-D2CF-4EF5-A585-01A1301563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06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CD4-D2CF-4EF5-A585-01A13015635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0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CD4-D2CF-4EF5-A585-01A13015635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77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CD4-D2CF-4EF5-A585-01A13015635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73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CD4-D2CF-4EF5-A585-01A13015635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53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jp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68" y="361471"/>
            <a:ext cx="8232655" cy="6498191"/>
          </a:xfrm>
          <a:prstGeom prst="rect">
            <a:avLst/>
          </a:prstGeom>
        </p:spPr>
      </p:pic>
      <p:sp>
        <p:nvSpPr>
          <p:cNvPr id="21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29"/>
          <p:cNvGrpSpPr>
            <a:grpSpLocks/>
          </p:cNvGrpSpPr>
          <p:nvPr/>
        </p:nvGrpSpPr>
        <p:grpSpPr bwMode="auto">
          <a:xfrm>
            <a:off x="3071664" y="1046524"/>
            <a:ext cx="7439025" cy="68262"/>
            <a:chOff x="1511764" y="965606"/>
            <a:chExt cx="7128792" cy="70147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2A3A8A"/>
                </a:solidFill>
              </a:endParaRPr>
            </a:p>
          </p:txBody>
        </p:sp>
      </p:grpSp>
      <p:grpSp>
        <p:nvGrpSpPr>
          <p:cNvPr id="38" name="object 9"/>
          <p:cNvGrpSpPr/>
          <p:nvPr/>
        </p:nvGrpSpPr>
        <p:grpSpPr>
          <a:xfrm>
            <a:off x="10427869" y="417185"/>
            <a:ext cx="1572845" cy="334060"/>
            <a:chOff x="687209" y="1232586"/>
            <a:chExt cx="1572845" cy="334060"/>
          </a:xfrm>
        </p:grpSpPr>
        <p:pic>
          <p:nvPicPr>
            <p:cNvPr id="39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538" y="1281341"/>
              <a:ext cx="1161516" cy="264179"/>
            </a:xfrm>
            <a:prstGeom prst="rect">
              <a:avLst/>
            </a:prstGeom>
          </p:spPr>
        </p:pic>
        <p:pic>
          <p:nvPicPr>
            <p:cNvPr id="4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209" y="1232586"/>
              <a:ext cx="353136" cy="334060"/>
            </a:xfrm>
            <a:prstGeom prst="rect">
              <a:avLst/>
            </a:prstGeom>
          </p:spPr>
        </p:pic>
        <p:pic>
          <p:nvPicPr>
            <p:cNvPr id="4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096" y="1314024"/>
              <a:ext cx="248810" cy="187378"/>
            </a:xfrm>
            <a:prstGeom prst="rect">
              <a:avLst/>
            </a:prstGeom>
          </p:spPr>
        </p:pic>
      </p:grpSp>
      <p:sp>
        <p:nvSpPr>
          <p:cNvPr id="81" name="Овал 80"/>
          <p:cNvSpPr/>
          <p:nvPr/>
        </p:nvSpPr>
        <p:spPr>
          <a:xfrm>
            <a:off x="1291003" y="6357499"/>
            <a:ext cx="344643" cy="3112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5415826" y="3761601"/>
            <a:ext cx="58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тонн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74415" y="2382491"/>
            <a:ext cx="58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тонн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41086"/>
          <a:stretch/>
        </p:blipFill>
        <p:spPr>
          <a:xfrm>
            <a:off x="9889024" y="3428229"/>
            <a:ext cx="2191294" cy="2374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2271216" y="128463"/>
            <a:ext cx="8239473" cy="88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71" b="1" i="1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Всемирный день охраны труда 2024</a:t>
            </a:r>
          </a:p>
          <a:p>
            <a:pPr algn="ctr"/>
            <a:r>
              <a:rPr lang="ru-RU" sz="2571" b="1" i="1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труд - реальность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t="15257" r="8731" b="15510"/>
          <a:stretch/>
        </p:blipFill>
        <p:spPr>
          <a:xfrm>
            <a:off x="231410" y="94358"/>
            <a:ext cx="2696834" cy="1775714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-462567" y="2063849"/>
            <a:ext cx="4637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Месячник охраны труда в Сахалинской области</a:t>
            </a:r>
          </a:p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28 апреля по 28 мая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1791" y="3368062"/>
            <a:ext cx="394229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Сахалинской области от 10.03.2017 № 108</a:t>
            </a:r>
          </a:p>
          <a:p>
            <a:pPr algn="ctr"/>
            <a:r>
              <a:rPr lang="ru-RU" sz="1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проведении месячника охраны труда в Сахалинской области» (вместе с «Положением о проведении месячника охраны труда в Сахалинской области»)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5215" y="3079512"/>
            <a:ext cx="2438400" cy="24384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106019" y="1676294"/>
            <a:ext cx="4637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 мероприятий </a:t>
            </a:r>
          </a:p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месячника охраны труда</a:t>
            </a:r>
          </a:p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сахалинской области</a:t>
            </a:r>
          </a:p>
          <a:p>
            <a:pPr algn="ctr"/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7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8" descr="A picture containing building, indoor, bathroom, white&#10;&#10;Description automatically generated"/>
          <p:cNvPicPr/>
          <p:nvPr/>
        </p:nvPicPr>
        <p:blipFill rotWithShape="1">
          <a:blip r:embed="rId3"/>
          <a:srcRect l="39585" r="120"/>
          <a:stretch/>
        </p:blipFill>
        <p:spPr>
          <a:xfrm>
            <a:off x="55419" y="-77195"/>
            <a:ext cx="12293311" cy="6838856"/>
          </a:xfrm>
          <a:prstGeom prst="rect">
            <a:avLst/>
          </a:prstGeom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 flipV="1">
            <a:off x="658664" y="1649040"/>
            <a:ext cx="11086820" cy="4584264"/>
          </a:xfrm>
          <a:prstGeom prst="round2DiagRect">
            <a:avLst/>
          </a:prstGeom>
          <a:noFill/>
          <a:ln w="1111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144463"/>
            <a:ext cx="139208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29"/>
          <p:cNvGrpSpPr>
            <a:grpSpLocks/>
          </p:cNvGrpSpPr>
          <p:nvPr/>
        </p:nvGrpSpPr>
        <p:grpSpPr bwMode="auto">
          <a:xfrm>
            <a:off x="3071664" y="1046524"/>
            <a:ext cx="7439025" cy="68262"/>
            <a:chOff x="1511764" y="965606"/>
            <a:chExt cx="7128792" cy="70147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2A3A8A"/>
                </a:solidFill>
              </a:endParaRPr>
            </a:p>
          </p:txBody>
        </p:sp>
      </p:grpSp>
      <p:grpSp>
        <p:nvGrpSpPr>
          <p:cNvPr id="38" name="object 9"/>
          <p:cNvGrpSpPr/>
          <p:nvPr/>
        </p:nvGrpSpPr>
        <p:grpSpPr>
          <a:xfrm>
            <a:off x="10430901" y="298109"/>
            <a:ext cx="1572845" cy="334060"/>
            <a:chOff x="687209" y="1232586"/>
            <a:chExt cx="1572845" cy="334060"/>
          </a:xfrm>
        </p:grpSpPr>
        <p:pic>
          <p:nvPicPr>
            <p:cNvPr id="39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8538" y="1281341"/>
              <a:ext cx="1161516" cy="264179"/>
            </a:xfrm>
            <a:prstGeom prst="rect">
              <a:avLst/>
            </a:prstGeom>
          </p:spPr>
        </p:pic>
        <p:pic>
          <p:nvPicPr>
            <p:cNvPr id="4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209" y="1232586"/>
              <a:ext cx="353136" cy="334060"/>
            </a:xfrm>
            <a:prstGeom prst="rect">
              <a:avLst/>
            </a:prstGeom>
          </p:spPr>
        </p:pic>
        <p:pic>
          <p:nvPicPr>
            <p:cNvPr id="4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096" y="1314024"/>
              <a:ext cx="248810" cy="187378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1801998" y="2349824"/>
            <a:ext cx="2431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Пленарное заседание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78807" y="3412110"/>
            <a:ext cx="1698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круглых стола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32974" y="3192049"/>
            <a:ext cx="4413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Викторина по охране труда среди студентов </a:t>
            </a:r>
            <a:r>
              <a:rPr lang="ru-RU" sz="1600" dirty="0" err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СахГУ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2974" y="2241303"/>
            <a:ext cx="20310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Дни здоровья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8807" y="5321482"/>
            <a:ext cx="2847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дискуссионные площадки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5797" y="4292927"/>
            <a:ext cx="2722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Творческий конкурс</a:t>
            </a:r>
            <a:endParaRPr lang="ru-RU" sz="16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8807" y="4440901"/>
            <a:ext cx="1523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семинаров</a:t>
            </a:r>
            <a:endParaRPr lang="ru-RU" sz="16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5" y="5154647"/>
            <a:ext cx="673595" cy="673595"/>
          </a:xfrm>
          <a:prstGeom prst="rect">
            <a:avLst/>
          </a:prstGeom>
        </p:spPr>
      </p:pic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 flipV="1">
            <a:off x="469558" y="1573591"/>
            <a:ext cx="11170508" cy="4851918"/>
          </a:xfrm>
          <a:prstGeom prst="round2DiagRect">
            <a:avLst/>
          </a:prstGeom>
          <a:noFill/>
          <a:ln w="1238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55" y="2077597"/>
            <a:ext cx="803095" cy="80309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831975" y="177564"/>
            <a:ext cx="84023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Обеспечение безопасных условий труда – коллективная задача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16508" y="5065949"/>
            <a:ext cx="4399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Церемония награждения победителей и призеров смотра-конкурса по охране труда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930" y="2222440"/>
            <a:ext cx="658252" cy="65825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115" y="3227740"/>
            <a:ext cx="1067883" cy="7072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0927" y="4237196"/>
            <a:ext cx="657597" cy="6894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4906" y="3123377"/>
            <a:ext cx="698738" cy="6987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0165" y="4157412"/>
            <a:ext cx="609585" cy="60958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953" t="9987" r="36044" b="12752"/>
          <a:stretch/>
        </p:blipFill>
        <p:spPr>
          <a:xfrm>
            <a:off x="6372855" y="4985043"/>
            <a:ext cx="660119" cy="8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6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06" y="359809"/>
            <a:ext cx="8232655" cy="6498191"/>
          </a:xfrm>
          <a:prstGeom prst="rect">
            <a:avLst/>
          </a:prstGeom>
        </p:spPr>
      </p:pic>
      <p:sp>
        <p:nvSpPr>
          <p:cNvPr id="21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29"/>
          <p:cNvGrpSpPr>
            <a:grpSpLocks/>
          </p:cNvGrpSpPr>
          <p:nvPr/>
        </p:nvGrpSpPr>
        <p:grpSpPr bwMode="auto">
          <a:xfrm>
            <a:off x="2926481" y="772230"/>
            <a:ext cx="7439025" cy="68262"/>
            <a:chOff x="1511764" y="965606"/>
            <a:chExt cx="7128792" cy="70147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2A3A8A"/>
                </a:solidFill>
              </a:endParaRPr>
            </a:p>
          </p:txBody>
        </p:sp>
      </p:grpSp>
      <p:grpSp>
        <p:nvGrpSpPr>
          <p:cNvPr id="38" name="object 9"/>
          <p:cNvGrpSpPr/>
          <p:nvPr/>
        </p:nvGrpSpPr>
        <p:grpSpPr>
          <a:xfrm>
            <a:off x="10427869" y="417185"/>
            <a:ext cx="1572845" cy="334060"/>
            <a:chOff x="687209" y="1232586"/>
            <a:chExt cx="1572845" cy="334060"/>
          </a:xfrm>
        </p:grpSpPr>
        <p:pic>
          <p:nvPicPr>
            <p:cNvPr id="39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8538" y="1281341"/>
              <a:ext cx="1161516" cy="264179"/>
            </a:xfrm>
            <a:prstGeom prst="rect">
              <a:avLst/>
            </a:prstGeom>
          </p:spPr>
        </p:pic>
        <p:pic>
          <p:nvPicPr>
            <p:cNvPr id="4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209" y="1232586"/>
              <a:ext cx="353136" cy="334060"/>
            </a:xfrm>
            <a:prstGeom prst="rect">
              <a:avLst/>
            </a:prstGeom>
          </p:spPr>
        </p:pic>
        <p:pic>
          <p:nvPicPr>
            <p:cNvPr id="4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096" y="1314024"/>
              <a:ext cx="248810" cy="187378"/>
            </a:xfrm>
            <a:prstGeom prst="rect">
              <a:avLst/>
            </a:prstGeom>
          </p:spPr>
        </p:pic>
      </p:grpSp>
      <p:sp>
        <p:nvSpPr>
          <p:cNvPr id="81" name="Овал 80"/>
          <p:cNvSpPr/>
          <p:nvPr/>
        </p:nvSpPr>
        <p:spPr>
          <a:xfrm>
            <a:off x="1291003" y="6357499"/>
            <a:ext cx="344643" cy="3112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5415826" y="3761601"/>
            <a:ext cx="58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тонн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74415" y="2382491"/>
            <a:ext cx="58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тонн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70855" y="15673"/>
            <a:ext cx="84023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Обеспечение безопасных условий труда – коллективная задача  </a:t>
            </a: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5CAE6E16-5A1A-4730-A6F6-76C935D72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95228"/>
              </p:ext>
            </p:extLst>
          </p:nvPr>
        </p:nvGraphicFramePr>
        <p:xfrm>
          <a:off x="88780" y="1998712"/>
          <a:ext cx="6744612" cy="472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10826" y="1454542"/>
            <a:ext cx="156002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несчастных случаев, чел.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31598" y="1465668"/>
            <a:ext cx="188525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тяжелых несчастных случаев, чел.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E70CA2-64F5-47DE-9695-FD155D2E8B2F}"/>
              </a:ext>
            </a:extLst>
          </p:cNvPr>
          <p:cNvSpPr txBox="1"/>
          <p:nvPr/>
        </p:nvSpPr>
        <p:spPr>
          <a:xfrm>
            <a:off x="310826" y="863338"/>
            <a:ext cx="610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пострадавших в результате несчастных случаев, признанных страховыми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60537" y="1460962"/>
            <a:ext cx="18910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лёгких несчастных случаев, чел.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216435" y="1473402"/>
            <a:ext cx="217266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смертельных несчастных случаев, чел.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46767" y="1841116"/>
            <a:ext cx="162435" cy="1456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93555" y="1832588"/>
            <a:ext cx="186607" cy="148882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48374" y="1826478"/>
            <a:ext cx="165132" cy="15499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41098" y="1841486"/>
            <a:ext cx="161668" cy="1477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988" y="2349738"/>
            <a:ext cx="2257478" cy="2760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64287" y="2123442"/>
            <a:ext cx="749822" cy="2262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2022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8044" y="1337927"/>
            <a:ext cx="2098153" cy="2498181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883266" y="1090037"/>
            <a:ext cx="749822" cy="1454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2021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3219" y="4226772"/>
            <a:ext cx="2140070" cy="25628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049747" y="3925121"/>
            <a:ext cx="749822" cy="2262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71372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79" y="377940"/>
            <a:ext cx="8232655" cy="6498191"/>
          </a:xfrm>
          <a:prstGeom prst="rect">
            <a:avLst/>
          </a:prstGeom>
        </p:spPr>
      </p:pic>
      <p:sp>
        <p:nvSpPr>
          <p:cNvPr id="21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29"/>
          <p:cNvGrpSpPr>
            <a:grpSpLocks/>
          </p:cNvGrpSpPr>
          <p:nvPr/>
        </p:nvGrpSpPr>
        <p:grpSpPr bwMode="auto">
          <a:xfrm>
            <a:off x="3071664" y="1046524"/>
            <a:ext cx="7439025" cy="68262"/>
            <a:chOff x="1511764" y="965606"/>
            <a:chExt cx="7128792" cy="70147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2A3A8A"/>
                </a:solidFill>
              </a:endParaRPr>
            </a:p>
          </p:txBody>
        </p:sp>
      </p:grpSp>
      <p:grpSp>
        <p:nvGrpSpPr>
          <p:cNvPr id="38" name="object 9"/>
          <p:cNvGrpSpPr/>
          <p:nvPr/>
        </p:nvGrpSpPr>
        <p:grpSpPr>
          <a:xfrm>
            <a:off x="10427869" y="417185"/>
            <a:ext cx="1572845" cy="334060"/>
            <a:chOff x="687209" y="1232586"/>
            <a:chExt cx="1572845" cy="334060"/>
          </a:xfrm>
        </p:grpSpPr>
        <p:pic>
          <p:nvPicPr>
            <p:cNvPr id="39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538" y="1281341"/>
              <a:ext cx="1161516" cy="264179"/>
            </a:xfrm>
            <a:prstGeom prst="rect">
              <a:avLst/>
            </a:prstGeom>
          </p:spPr>
        </p:pic>
        <p:pic>
          <p:nvPicPr>
            <p:cNvPr id="4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209" y="1232586"/>
              <a:ext cx="353136" cy="334060"/>
            </a:xfrm>
            <a:prstGeom prst="rect">
              <a:avLst/>
            </a:prstGeom>
          </p:spPr>
        </p:pic>
        <p:pic>
          <p:nvPicPr>
            <p:cNvPr id="4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096" y="1314024"/>
              <a:ext cx="248810" cy="187378"/>
            </a:xfrm>
            <a:prstGeom prst="rect">
              <a:avLst/>
            </a:prstGeom>
          </p:spPr>
        </p:pic>
      </p:grpSp>
      <p:sp>
        <p:nvSpPr>
          <p:cNvPr id="81" name="Овал 80"/>
          <p:cNvSpPr/>
          <p:nvPr/>
        </p:nvSpPr>
        <p:spPr>
          <a:xfrm>
            <a:off x="1291003" y="6357499"/>
            <a:ext cx="344643" cy="3112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5415826" y="3761601"/>
            <a:ext cx="58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тонн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74415" y="2382491"/>
            <a:ext cx="58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тонн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31975" y="177564"/>
            <a:ext cx="8402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Областной смотр-конкурс по охране труда</a:t>
            </a:r>
          </a:p>
          <a:p>
            <a:pPr algn="ctr"/>
            <a:r>
              <a:rPr lang="ru-RU" sz="2400" dirty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2023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44755" y="3244333"/>
            <a:ext cx="1151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45085"/>
              </p:ext>
            </p:extLst>
          </p:nvPr>
        </p:nvGraphicFramePr>
        <p:xfrm>
          <a:off x="1635646" y="1757896"/>
          <a:ext cx="8877059" cy="2275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118">
                  <a:extLst>
                    <a:ext uri="{9D8B030D-6E8A-4147-A177-3AD203B41FA5}">
                      <a16:colId xmlns:a16="http://schemas.microsoft.com/office/drawing/2014/main" val="673551744"/>
                    </a:ext>
                  </a:extLst>
                </a:gridCol>
                <a:gridCol w="4448706">
                  <a:extLst>
                    <a:ext uri="{9D8B030D-6E8A-4147-A177-3AD203B41FA5}">
                      <a16:colId xmlns:a16="http://schemas.microsoft.com/office/drawing/2014/main" val="4012879132"/>
                    </a:ext>
                  </a:extLst>
                </a:gridCol>
                <a:gridCol w="4041235">
                  <a:extLst>
                    <a:ext uri="{9D8B030D-6E8A-4147-A177-3AD203B41FA5}">
                      <a16:colId xmlns:a16="http://schemas.microsoft.com/office/drawing/2014/main" val="1124267496"/>
                    </a:ext>
                  </a:extLst>
                </a:gridCol>
              </a:tblGrid>
              <a:tr h="709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организации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Номинация/(-и)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4568488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АО "Аэропорт Южно-Сахалинск"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ПС более 100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159589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МУП "Водоканал" Ноглики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ПС более 100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395137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ООО "Газпром добыча шельф Южно-Сахалинск"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ПС более 100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2652390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ООО "Перевал"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ПС до 100 /Лучший Кабинет по ОТ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27705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ООО "Сахалинская энергия"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ПС более 100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856154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ООО "СМНМ-ВИКО"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ПС более 100 /Лучший Кабинет по ОТ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948130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22695" y="4236744"/>
            <a:ext cx="45106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*НПС – организации непроизводственной сферы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*ПС – организации производственной сферы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1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57178</TotalTime>
  <Words>253</Words>
  <Application>Microsoft Office PowerPoint</Application>
  <PresentationFormat>Широкоэкранный</PresentationFormat>
  <Paragraphs>64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Храмцова Валентина Михайловна</dc:creator>
  <cp:lastModifiedBy>F7536</cp:lastModifiedBy>
  <cp:revision>3212</cp:revision>
  <cp:lastPrinted>2023-07-03T00:32:30Z</cp:lastPrinted>
  <dcterms:modified xsi:type="dcterms:W3CDTF">2024-04-24T23:54:09Z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2125433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