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17" r:id="rId3"/>
    <p:sldId id="327" r:id="rId4"/>
    <p:sldId id="326" r:id="rId5"/>
    <p:sldId id="322" r:id="rId6"/>
    <p:sldId id="324" r:id="rId7"/>
    <p:sldId id="325" r:id="rId8"/>
    <p:sldId id="319" r:id="rId9"/>
    <p:sldId id="323" r:id="rId10"/>
  </p:sldIdLst>
  <p:sldSz cx="17068800" cy="9601200"/>
  <p:notesSz cx="6797675" cy="9928225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F4520"/>
    <a:srgbClr val="CC3300"/>
    <a:srgbClr val="993366"/>
    <a:srgbClr val="CCECFF"/>
    <a:srgbClr val="4B05FB"/>
    <a:srgbClr val="0000FF"/>
    <a:srgbClr val="C7431F"/>
    <a:srgbClr val="0048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96911" autoAdjust="0"/>
  </p:normalViewPr>
  <p:slideViewPr>
    <p:cSldViewPr snapToGrid="0">
      <p:cViewPr>
        <p:scale>
          <a:sx n="70" d="100"/>
          <a:sy n="70" d="100"/>
        </p:scale>
        <p:origin x="-852" y="-426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92" cy="497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03" y="0"/>
            <a:ext cx="2946292" cy="497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36889-ED78-4B90-B54D-CD9F2FB696C1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862"/>
            <a:ext cx="2946292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03" y="9430862"/>
            <a:ext cx="2946292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6F15-9DF5-437C-B869-B2E015790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41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7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79797" y="4715824"/>
            <a:ext cx="5438050" cy="44674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3847651" y="1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9431979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3847651" y="9431979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300" b="0" strike="noStrike" spc="-1">
                <a:latin typeface="Times New Roman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473" y="4777667"/>
            <a:ext cx="5438374" cy="390918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49916" y="9429973"/>
            <a:ext cx="2946110" cy="49775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9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473" y="4777667"/>
            <a:ext cx="5438374" cy="390918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49916" y="9429973"/>
            <a:ext cx="2946110" cy="49775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7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xmlns="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xmlns="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785A62-BDAB-4AC2-B1A2-2131968E2D81}"/>
              </a:ext>
            </a:extLst>
          </p:cNvPr>
          <p:cNvPicPr/>
          <p:nvPr userDrawn="1"/>
        </p:nvPicPr>
        <p:blipFill>
          <a:blip r:embed="rId4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5.jpeg"/><Relationship Id="rId21" Type="http://schemas.openxmlformats.org/officeDocument/2006/relationships/image" Target="../media/image20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24.svg"/><Relationship Id="rId5" Type="http://schemas.openxmlformats.org/officeDocument/2006/relationships/image" Target="../media/image7.jpeg"/><Relationship Id="rId15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ФР по г. Москве и Московской области специальная социальная выплата  назначена более 82 тыс. медработ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47" y="2194749"/>
            <a:ext cx="12341727" cy="74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5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26" name="Рукописный ввод 30"/>
          <p:cNvPicPr/>
          <p:nvPr/>
        </p:nvPicPr>
        <p:blipFill>
          <a:blip r:embed="rId12"/>
          <a:stretch/>
        </p:blipFill>
        <p:spPr>
          <a:xfrm>
            <a:off x="8598683" y="6846354"/>
            <a:ext cx="21230" cy="21230"/>
          </a:xfrm>
          <a:prstGeom prst="rect">
            <a:avLst/>
          </a:prstGeom>
          <a:ln w="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6438621" y="5871696"/>
            <a:ext cx="7975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561178" y="327437"/>
            <a:ext cx="16117469" cy="1073227"/>
          </a:xfrm>
          <a:gradFill flip="none" rotWithShape="1">
            <a:gsLst>
              <a:gs pos="9000">
                <a:srgbClr val="000082"/>
              </a:gs>
              <a:gs pos="29000">
                <a:schemeClr val="tx2">
                  <a:lumMod val="87000"/>
                  <a:lumOff val="13000"/>
                  <a:alpha val="95000"/>
                </a:schemeClr>
              </a:gs>
              <a:gs pos="59000">
                <a:schemeClr val="accent4">
                  <a:lumMod val="75000"/>
                </a:schemeClr>
              </a:gs>
              <a:gs pos="41000">
                <a:srgbClr val="558ED5"/>
              </a:gs>
              <a:gs pos="93000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</a:t>
            </a:r>
            <a:b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Сахалинской области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34" y="1844218"/>
            <a:ext cx="10522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Финансовое обеспечение предупредительных мер по сокращению производственного травматизма и профессиональных заболеваний и санаторно-курортного лечения работников , занятых с вредными и опасными производственными факторами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60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025" y="1459128"/>
            <a:ext cx="1607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ОСФР по Сахалинской области за 2024 г.  по финансовому обеспечению предупредительных мер по сокращению производственного травматизма и профессиональных </a:t>
            </a: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446" y="2346554"/>
            <a:ext cx="1600173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в ОСФР по Сахалинской области  поступило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428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 о финансовом обеспечении предупредительных мер по сокращению производственного травматизма и профессиональных заболеваний.</a:t>
            </a:r>
          </a:p>
          <a:p>
            <a:pPr algn="just" fontAlgn="base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Принято 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398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решений  о  финансовом  обеспечении предупредительных мер на сумму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155 633 000 руб. 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</a:t>
            </a:r>
          </a:p>
          <a:p>
            <a:pPr algn="just" fontAlgn="base"/>
            <a:r>
              <a:rPr lang="ru-RU" sz="2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решений об отказе в финансовом обеспечении предупредительных мер. 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base"/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4498"/>
              </p:ext>
            </p:extLst>
          </p:nvPr>
        </p:nvGraphicFramePr>
        <p:xfrm>
          <a:off x="464025" y="3993666"/>
          <a:ext cx="3957850" cy="406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785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fontAlgn="ctr">
                        <a:buNone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загрязнением, средств индивидуальной защиты, изготовленных на территории государств - членов Евразийского экономического союза, специальной одежды, специальной обуви и других средств индивидуальной защиты, а также смывающих и (или) обезвреживающих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средств.</a:t>
                      </a:r>
                    </a:p>
                    <a:p>
                      <a:pPr marL="0" indent="0" algn="ctr" fontAlgn="ctr">
                        <a:buNone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организаций </a:t>
                      </a:r>
                    </a:p>
                    <a:p>
                      <a:pPr marL="0" indent="0" algn="ctr" fontAlgn="ctr">
                        <a:buNone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85 848 771 руб. 75 коп.</a:t>
                      </a:r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92762"/>
              </p:ext>
            </p:extLst>
          </p:nvPr>
        </p:nvGraphicFramePr>
        <p:xfrm>
          <a:off x="4746388" y="4033164"/>
          <a:ext cx="3251201" cy="2217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1"/>
              </a:tblGrid>
              <a:tr h="221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обязательных периодических медицинских осмотров (обследований)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работников.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организаций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58 320 200 руб. 00 коп.</a:t>
                      </a:r>
                    </a:p>
                    <a:p>
                      <a:pPr algn="ctr" fontAlgn="ctr"/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68850"/>
              </p:ext>
            </p:extLst>
          </p:nvPr>
        </p:nvGraphicFramePr>
        <p:xfrm>
          <a:off x="4691794" y="6474861"/>
          <a:ext cx="3223905" cy="1960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390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Санаторно-курортное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работников, занятых на работах с вредными и (или) опасными производственными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факторами.</a:t>
                      </a:r>
                      <a:endParaRPr lang="ru-RU" sz="16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организаций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2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511 586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34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</a:p>
                    <a:p>
                      <a:pPr algn="ctr" fontAlgn="ctr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93352"/>
              </p:ext>
            </p:extLst>
          </p:nvPr>
        </p:nvGraphicFramePr>
        <p:xfrm>
          <a:off x="8379726" y="4018263"/>
          <a:ext cx="4165600" cy="2265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56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Санаторно-курортное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 Российской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Федерации.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организаций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4 248 193 руб. 49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6320"/>
              </p:ext>
            </p:extLst>
          </p:nvPr>
        </p:nvGraphicFramePr>
        <p:xfrm>
          <a:off x="12775520" y="3647151"/>
          <a:ext cx="3765567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5567"/>
              </a:tblGrid>
              <a:tr h="104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специальной оценки условий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труда.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организаций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3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294 833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57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70040"/>
              </p:ext>
            </p:extLst>
          </p:nvPr>
        </p:nvGraphicFramePr>
        <p:xfrm>
          <a:off x="8240214" y="6465414"/>
          <a:ext cx="4315725" cy="147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72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страхователями, осуществляющими пассажирские и грузовые перевозки, приборов контроля за режимом труда и отдыха водителей (тахографов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организации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600 849 руб. 79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80569"/>
              </p:ext>
            </p:extLst>
          </p:nvPr>
        </p:nvGraphicFramePr>
        <p:xfrm>
          <a:off x="12846793" y="4982357"/>
          <a:ext cx="3694294" cy="147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429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бесплатной выдачей молока или других равноценных пищевых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продуктов.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организации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468 311 руб. 30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88020"/>
              </p:ext>
            </p:extLst>
          </p:nvPr>
        </p:nvGraphicFramePr>
        <p:xfrm>
          <a:off x="12863284" y="6592793"/>
          <a:ext cx="3677803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7803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страхователями аптечек для оказания первой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помощи.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организаций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253 239 руб. 23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4921"/>
              </p:ext>
            </p:extLst>
          </p:nvPr>
        </p:nvGraphicFramePr>
        <p:xfrm>
          <a:off x="8502556" y="8093151"/>
          <a:ext cx="8038531" cy="139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8531"/>
              </a:tblGrid>
              <a:tr h="1392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охране труда и (или) обучение безопасным методам и приемам выполнения работ повышенной опасности, в том числе горных работ, а также действиям в случае аварии или инцидента на опасном производственном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объекте.</a:t>
                      </a:r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организаций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87 014 руб. 53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23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39553769"/>
              </p:ext>
            </p:extLst>
          </p:nvPr>
        </p:nvGraphicFramePr>
        <p:xfrm>
          <a:off x="1146412" y="2027996"/>
          <a:ext cx="4735773" cy="7099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944"/>
                <a:gridCol w="3371484"/>
                <a:gridCol w="742345"/>
              </a:tblGrid>
              <a:tr h="2367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                              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Реестр                                          Заявлений о финансовом обеспечении предупредительных мер по сокращению производственного травматизма и профессиональных заболеваний работников 2024 год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ОКВЭД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3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"ВОСТОК-МГК"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42.11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3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"ВОСТОКДОРСТРОЙ"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42.11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3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"КЕНЦ РОССИЯ"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41.20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851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"СМНМ-ВИКО, ИНЖЕНЕРНО-СТРОИТЕЛЬНАЯ КОМПАНИЯ"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41.20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25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АКЦИОНЕРНОЕ ОБЩЕСТВО "САХАЛИН-ИНЖИНИРИНГ"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41.20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764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ФИЛИАЛ ООО "ГАЗПРОМ ИНВЕСТ" "ШЕЛЬФ"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42.21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3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ОБЩЕСТВО С ОГРАНИЧЕННОЙ ОТВЕТСТВЕННОСТЬЮ "ВОСТОКСТРОЙМОСТ"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42.13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5650"/>
              </p:ext>
            </p:extLst>
          </p:nvPr>
        </p:nvGraphicFramePr>
        <p:xfrm>
          <a:off x="6240246" y="1990277"/>
          <a:ext cx="4309472" cy="723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773"/>
                <a:gridCol w="2991926"/>
                <a:gridCol w="658773"/>
              </a:tblGrid>
              <a:tr h="154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ГОСУДАРСТВЕННОЕ УНИТАРНОЕ ПРЕДПРИЯТИЕ САХАЛИНСКОЙ ОБЛАСТИ "АЛЕКСАНДРОВСК-САХАЛИНСКОЕ ДОРОЖНОЕ РЕМОНТНО-СТРОИТЕЛЬНОЕ УПРАВЛЕНИЕ"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42.11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24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"ТЫМОВСКОЕ ДОРОЖНО-СТРОИТЕЛЬНОЕ УПРАВЛЕНИЕ"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42.11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24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"СТРОИТЕЛЬНАЯ КОМПАНИЯ "ОХА"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41.20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24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"СТРОИТЕЛЬНО-КОММЕРЧЕСКАЯ ФИРМА"СФЕРА"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41.20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24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"СМИРНЫХОВСКОЕ АВТОТРАНСПОРТНОЕ ПРЕДПРИЯТИЕ"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42.11</a:t>
                      </a:r>
                      <a:endParaRPr lang="ru-RU" sz="14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24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"ПАСИФИК РИМ КОНСТРАКТОРС"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41.20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24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ОБЩЕСТВО С ОГРАНИЧЕННОЙ ОТВЕТСТВЕННОСТЬЮ "ПЕРЕВАЛ"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42.11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10645254" y="5199797"/>
            <a:ext cx="1801505" cy="11327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446759" y="4735773"/>
            <a:ext cx="4298507" cy="174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14 организаций в 2024 году получили возмещение произведенных расходов на сумму 11 913 492 руб. 58 коп. </a:t>
            </a:r>
            <a:endParaRPr lang="ru-R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8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3707" y="1459128"/>
            <a:ext cx="153673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г. вступили в силу новые Правила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факторами, утвержденные приказом Минтруда России от 11 июля 2024 г. №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347н.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446" y="2608560"/>
            <a:ext cx="160017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Страхователь направляет на финансовое обеспечение предупредительных мер до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процентов сумм страховых взносов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начисленных им за предшествующий календарный год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вычетом расходов, произведенных в предшествующем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обратно.</a:t>
            </a:r>
          </a:p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средств, направляемых на указанные цели, может быть увеличен до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процентов сумм страховых взносов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начисленных за предшествующий календарный год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вычетом расходов, произведенных в предшествующем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обратно, при условии направления страхователем дополнительного объема средств на санаторно-курортное 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законодательством.</a:t>
            </a:r>
          </a:p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если страхователь с численностью работающих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100 человек не осуществлял два последовательных календарных года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предшествующие текущему финансовому году, финансовое обеспечение предупредительных мер, объем средств, направляемых таким страхователем на финансовое обеспечение указанных мер, рассчитывается исходя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отчетных данных за три последовательных календарных года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предшествующие текущему финансовому году.</a:t>
            </a:r>
          </a:p>
          <a:p>
            <a:pPr algn="just" fontAlgn="base"/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0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8202" y="1238327"/>
            <a:ext cx="1595423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Сумма, разрешенная страхователю на финансовое обеспечение предупредительных мер, может быть направлена по усмотрению страхователя на проведение следующих видов мероприятий: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специальной оценки условий труда;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Реализация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Обучение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охране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работникам, занятым на работах с вредными и (или) опасными условиями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труда средств индивидуальной защиты;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Санаторно-курортное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лечение работников, занятых на работах с вредными и (или) опасными производственными факторами;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обязательных периодических медицинских осмотров (обследований) работников.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Обеспечение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лечебно-профилактическим питанием работников, для которых указанное питание предусмотрено;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приборов для определения наличия и уровня содержания алкоголя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(алкотестеры);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приборов контроля за режимом труда и отдыха водителей (тахографов);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аптечек для оказания первой помощи;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 фиксацию инструктажей, обучения и иных форм подготовки работников по безопасному производству работ, а также хранение результатов такой фиксации.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13. Санаторно-курортное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 РФ (исключая размещение в номерах высшей категории);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отдельных приборов, устройств, оборудования и (или) комплексов (систем) приборов, устройств, оборудования, сервисов, систем, непосредственно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предназначенных 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мониторинга на рабочем месте состояния здоровья работников, занятых на работах с вредными и (или) опасными производственными факторами;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приборов,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устройств,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обеспечивающих безопасное ведение горных работ, в рамках модернизации основных производств, в соответствии с перечнем рекомендуемых приборов,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устройств,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обеспечивающих безопасное ведение горных работ, в рамках модернизации основных производств, утверждаемым Министерством труда и социальной защиты Российской Федерации;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16. Обеспечение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бесплатной выдачей молока или других равноценных пищевых продуктов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профессиональных рисков.</a:t>
            </a:r>
          </a:p>
        </p:txBody>
      </p:sp>
    </p:spTree>
    <p:extLst>
      <p:ext uri="{BB962C8B-B14F-4D97-AF65-F5344CB8AC3E}">
        <p14:creationId xmlns:p14="http://schemas.microsoft.com/office/powerpoint/2010/main" val="99151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274" y="1214649"/>
            <a:ext cx="15361416" cy="46402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785" y="1711351"/>
            <a:ext cx="16213539" cy="820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г. до Отделения Фонда доведено 174 578 800 руб. 00 коп. бюджетных ассигнований. 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новых Правил упрощена процедура получения  страхователем  решения о   финансовом   обеспечении предупредительных мер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изменение касается порядка и сроков подачи документов.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Правилами, на первом этапе Страхователь обращается в Отделение Фонда только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заявлением и планом финансового обеспечения предупредительных мер (бланки размещены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ОСФР по Сахалинской области, раздел «Страхователям», подраздел «Предупредительные меры по сокращению производственного травматизма и профессиональных заболеваний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должен быть согласован с председателем первичной профсоюзной организации (при наличии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документов: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Заявление о финансовом обеспечении предупредительных мер подается до 1 августа 2025 года;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Заявление на увеличение суммы финансирования предупредительных мер (но не более расчетного объема средств текущего года обращения) подается до 1 сентября 2025 года;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 Заявление о возмещении произведенных расходов подается до 15 ноября 2025 года.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страхователь вправе самостоятельно принимать решение о внесении изменений в план финансового обеспечения в пределах разрешенной суммы финансового обеспечения, при этом повторное направление заявления и плана финансового обеспечения предупредительных мер в Отделение Фонда не требуется.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упорядочивания процедур подачи заявлений о финансовом обеспечении предупредительных мер, а также с целью осуществления контроля за порядком исполнения процедуры принятия соответствующих решений о финансовом обеспечении предупредительных мер в 2025 году, необходимо обратиться 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заявлением о финансовом обеспечении предупредительных мер в более ранний срок.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7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093" y="1764191"/>
            <a:ext cx="1598099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Отделение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принимает решение об отказе в финансовом обеспечении предупредительных мер только в двух случаях, предусмотренных пунктом 6 Правил: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если на день подачи заявления у страхователя имеются непогашенные недоимка, задолженность по пеням и штрафам, образовавшиеся по итогам отчетного периода в текущем финансовом году, недоимка, выявленная в ходе камеральной или выездной проверки, и (или) начисленные пени и штрафы по итогам камеральной или выездной проверки;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если предусмотренные бюджетом Фонда средства на финансовое обеспечение предупредительных мер на текущий год полностью распределены;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финансовом обеспечении предупредительных мер по другим основаниям не допускается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заявлением 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возмещении произведенных расходов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представлением документов, подтверждающих произведенные расходы, страхователь обращается в Отделение Фонда после выполнения предупредительных мер, предусмотренных планом финансового обеспечения не позднее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 текущего года (пункт 9 Правил).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возмещении расходов и перечислении средств на расчетный счет страхователя или об отказе в возмещении расходов принимается Отделением Фонда в течение 15 рабочих дней со дня получения заявления о возмещении расходов и полного комплекта документов, указанных в пунктах 10 - 13 Правил.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оплата расходов страхователя на предупредительные меры согласно договорам на приобретение (выполнение) товаров (работ, услуг) должна быть произведена в текущем финансовом году, но позже срока подачи заявления о возмещении расходов, установленного пунктом 9 Правил, решение о возмещении расходов принимается после предоставления страхователем платежных документов и документов, подтверждающих расходы, но не позднее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декабря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календарного года.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5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388" y="1717483"/>
            <a:ext cx="159132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Фонда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об отказе в возмещении расходов предупредительных мер в следующих случаях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представленные страхователем документы, предусмотренные пунктами 9 - 12 Правил, содержат недостоверную информацию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документы, предусмотренные пунктами 9 - 11 Правил, представлены страхователем не в полном объеме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Отказ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возмещении произведенных страхователем расходов на оплату предупредительных мер по другим основаниям не допускается.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ошибок и замечаний в ходе проведения проверки представленных документов, подтверждающих произведенные расходы, Отделение Фонда в течение одного рабочего дня извещает страхователя об их устранении (любым доступным способом, свидетельствующем о дате его извещения).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Страхователь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в течение 5 рабочих дней со дня получения извещения устранить допущенные нарушения и представить повторно документы (копии документов), исправленные с учетом выявленных ошибок и замечаний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5 рабочих дней со дня получения страхователем извещения и непредставления им документов (копий документов) Отделением Фонда в течение 5 рабочих дней принимает решение об отказе в возмещении расходов предупредительных мер.</a:t>
            </a:r>
          </a:p>
        </p:txBody>
      </p:sp>
    </p:spTree>
    <p:extLst>
      <p:ext uri="{BB962C8B-B14F-4D97-AF65-F5344CB8AC3E}">
        <p14:creationId xmlns:p14="http://schemas.microsoft.com/office/powerpoint/2010/main" val="303958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/>
          <a:srcRect l="9460"/>
          <a:stretch/>
        </p:blipFill>
        <p:spPr>
          <a:xfrm>
            <a:off x="1003179" y="1470989"/>
            <a:ext cx="5847754" cy="996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51296" y="1470989"/>
            <a:ext cx="8075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4899"/>
                </a:solidFill>
              </a:rPr>
              <a:t>https://sfr.gov.ru/branches/sakhalin/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/>
          <a:srcRect b="29713"/>
          <a:stretch/>
        </p:blipFill>
        <p:spPr>
          <a:xfrm>
            <a:off x="1823282" y="2589697"/>
            <a:ext cx="5962699" cy="192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1641377" y="3407544"/>
            <a:ext cx="1391478" cy="289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008" y="3812963"/>
            <a:ext cx="6111144" cy="76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5844373" y="3974032"/>
            <a:ext cx="4646779" cy="5917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095" y="3974032"/>
            <a:ext cx="6175669" cy="5003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70" r="6646"/>
          <a:stretch/>
        </p:blipFill>
        <p:spPr>
          <a:xfrm>
            <a:off x="221502" y="4789237"/>
            <a:ext cx="6901938" cy="782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/>
          <a:srcRect l="6607"/>
          <a:stretch/>
        </p:blipFill>
        <p:spPr>
          <a:xfrm>
            <a:off x="318052" y="5696808"/>
            <a:ext cx="2809720" cy="370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95716" y="5843693"/>
            <a:ext cx="631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Отдел </a:t>
            </a:r>
            <a:r>
              <a:rPr lang="ru-RU" sz="1600" b="1" dirty="0"/>
              <a:t>страхования профессиональных рисков отделения Социального </a:t>
            </a:r>
            <a:r>
              <a:rPr lang="ru-RU" sz="1600" b="1" dirty="0" smtClean="0"/>
              <a:t>фонда </a:t>
            </a:r>
            <a:r>
              <a:rPr lang="ru-RU" sz="1600" b="1" dirty="0"/>
              <a:t>России по Сахалинской области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061" r="19058"/>
          <a:stretch/>
        </p:blipFill>
        <p:spPr>
          <a:xfrm>
            <a:off x="4125084" y="7109399"/>
            <a:ext cx="679548" cy="872485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709334" y="238564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131494" y="6491159"/>
            <a:ext cx="4513433" cy="106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8(4242)49-44-91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Мялковская Надежда Константиновна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13867" y="7980367"/>
            <a:ext cx="4513433" cy="743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8(4242)49-44-21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Сухих Светлана Петровна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16416</TotalTime>
  <Words>1453</Words>
  <Application>Microsoft Office PowerPoint</Application>
  <PresentationFormat>Произвольный</PresentationFormat>
  <Paragraphs>155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Отделение Фонда пенсионного и социального страхования Российской Федерации   по Сахалинской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Мялковская Надежда Константиновна</cp:lastModifiedBy>
  <cp:revision>518</cp:revision>
  <cp:lastPrinted>2023-05-16T08:26:37Z</cp:lastPrinted>
  <dcterms:created xsi:type="dcterms:W3CDTF">2022-02-02T17:42:51Z</dcterms:created>
  <dcterms:modified xsi:type="dcterms:W3CDTF">2025-03-05T22:40:48Z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