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723" r:id="rId2"/>
    <p:sldId id="716" r:id="rId3"/>
    <p:sldId id="732" r:id="rId4"/>
    <p:sldId id="733" r:id="rId5"/>
    <p:sldId id="736" r:id="rId6"/>
    <p:sldId id="737" r:id="rId7"/>
    <p:sldId id="739" r:id="rId8"/>
    <p:sldId id="738" r:id="rId9"/>
    <p:sldId id="742" r:id="rId10"/>
    <p:sldId id="741" r:id="rId11"/>
    <p:sldId id="743" r:id="rId12"/>
    <p:sldId id="748" r:id="rId13"/>
    <p:sldId id="745" r:id="rId14"/>
    <p:sldId id="744" r:id="rId15"/>
    <p:sldId id="747" r:id="rId16"/>
    <p:sldId id="746" r:id="rId17"/>
    <p:sldId id="643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800000"/>
    <a:srgbClr val="AC0000"/>
    <a:srgbClr val="FF8F8F"/>
    <a:srgbClr val="FF6161"/>
    <a:srgbClr val="3D6AA1"/>
    <a:srgbClr val="B80000"/>
    <a:srgbClr val="99FF99"/>
    <a:srgbClr val="CCFF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50" autoAdjust="0"/>
    <p:restoredTop sz="95499" autoAdjust="0"/>
  </p:normalViewPr>
  <p:slideViewPr>
    <p:cSldViewPr>
      <p:cViewPr varScale="1">
        <p:scale>
          <a:sx n="106" d="100"/>
          <a:sy n="106" d="100"/>
        </p:scale>
        <p:origin x="846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0982" tIns="45491" rIns="90982" bIns="45491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0982" tIns="45491" rIns="90982" bIns="45491" rtlCol="0"/>
          <a:lstStyle>
            <a:lvl1pPr algn="r">
              <a:defRPr sz="1200"/>
            </a:lvl1pPr>
          </a:lstStyle>
          <a:p>
            <a:fld id="{83DE7EF7-C261-4D0D-8554-0634FEA5798B}" type="datetimeFigureOut">
              <a:rPr lang="ru-RU" smtClean="0"/>
              <a:pPr/>
              <a:t>21.01.2022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82" tIns="45491" rIns="90982" bIns="45491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0982" tIns="45491" rIns="90982" bIns="4549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0982" tIns="45491" rIns="90982" bIns="45491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0982" tIns="45491" rIns="90982" bIns="45491" rtlCol="0" anchor="b"/>
          <a:lstStyle>
            <a:lvl1pPr algn="r">
              <a:defRPr sz="1200"/>
            </a:lvl1pPr>
          </a:lstStyle>
          <a:p>
            <a:fld id="{FE4EACD4-D2CF-4EF5-A585-01A1301563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5065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916238" y="469900"/>
            <a:ext cx="4165600" cy="2343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937">
              <a:defRPr/>
            </a:pPr>
            <a:fld id="{2F8F2307-5EE0-466C-9A35-8B0BF76546C2}" type="slidenum">
              <a:rPr lang="ru-RU">
                <a:solidFill>
                  <a:prstClr val="black"/>
                </a:solidFill>
                <a:latin typeface="Arial" pitchFamily="34" charset="0"/>
              </a:rPr>
              <a:pPr defTabSz="912937">
                <a:defRPr/>
              </a:pPr>
              <a:t>1</a:t>
            </a:fld>
            <a:endParaRPr lang="ru-RU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09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10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240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11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298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12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607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13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46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14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6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15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388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16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669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01613" y="809625"/>
            <a:ext cx="7200901" cy="4051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17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52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2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691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3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58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4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300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5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193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6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668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7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154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8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628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9</a:t>
            </a:fld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06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5.wdp"/><Relationship Id="rId18" Type="http://schemas.openxmlformats.org/officeDocument/2006/relationships/image" Target="../media/image67.png"/><Relationship Id="rId3" Type="http://schemas.openxmlformats.org/officeDocument/2006/relationships/image" Target="../media/image9.png"/><Relationship Id="rId21" Type="http://schemas.microsoft.com/office/2007/relationships/hdphoto" Target="../media/hdphoto30.wdp"/><Relationship Id="rId7" Type="http://schemas.openxmlformats.org/officeDocument/2006/relationships/image" Target="../media/image6.png"/><Relationship Id="rId12" Type="http://schemas.openxmlformats.org/officeDocument/2006/relationships/image" Target="../media/image39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5" Type="http://schemas.openxmlformats.org/officeDocument/2006/relationships/image" Target="../media/image28.png"/><Relationship Id="rId23" Type="http://schemas.openxmlformats.org/officeDocument/2006/relationships/image" Target="../media/image70.png"/><Relationship Id="rId10" Type="http://schemas.openxmlformats.org/officeDocument/2006/relationships/image" Target="../media/image66.png"/><Relationship Id="rId19" Type="http://schemas.microsoft.com/office/2007/relationships/hdphoto" Target="../media/hdphoto29.wdp"/><Relationship Id="rId4" Type="http://schemas.openxmlformats.org/officeDocument/2006/relationships/image" Target="../media/image10.png"/><Relationship Id="rId9" Type="http://schemas.microsoft.com/office/2007/relationships/hdphoto" Target="../media/hdphoto7.wdp"/><Relationship Id="rId14" Type="http://schemas.openxmlformats.org/officeDocument/2006/relationships/image" Target="../media/image14.png"/><Relationship Id="rId22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6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8.png"/><Relationship Id="rId5" Type="http://schemas.openxmlformats.org/officeDocument/2006/relationships/image" Target="../media/image11.png"/><Relationship Id="rId15" Type="http://schemas.openxmlformats.org/officeDocument/2006/relationships/image" Target="../media/image44.png"/><Relationship Id="rId10" Type="http://schemas.openxmlformats.org/officeDocument/2006/relationships/image" Target="../media/image71.jpeg"/><Relationship Id="rId4" Type="http://schemas.openxmlformats.org/officeDocument/2006/relationships/image" Target="../media/image10.png"/><Relationship Id="rId9" Type="http://schemas.microsoft.com/office/2007/relationships/hdphoto" Target="../media/hdphoto7.wdp"/><Relationship Id="rId1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microsoft.com/office/2007/relationships/hdphoto" Target="../media/hdphoto32.wdp"/><Relationship Id="rId18" Type="http://schemas.openxmlformats.org/officeDocument/2006/relationships/image" Target="../media/image81.png"/><Relationship Id="rId3" Type="http://schemas.openxmlformats.org/officeDocument/2006/relationships/image" Target="../media/image9.png"/><Relationship Id="rId21" Type="http://schemas.openxmlformats.org/officeDocument/2006/relationships/image" Target="../media/image29.pn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17" Type="http://schemas.microsoft.com/office/2007/relationships/hdphoto" Target="../media/hdphoto33.wdp"/><Relationship Id="rId25" Type="http://schemas.openxmlformats.org/officeDocument/2006/relationships/image" Target="../media/image85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0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6.png"/><Relationship Id="rId24" Type="http://schemas.openxmlformats.org/officeDocument/2006/relationships/image" Target="../media/image84.jpeg"/><Relationship Id="rId5" Type="http://schemas.openxmlformats.org/officeDocument/2006/relationships/image" Target="../media/image6.png"/><Relationship Id="rId15" Type="http://schemas.openxmlformats.org/officeDocument/2006/relationships/image" Target="../media/image79.png"/><Relationship Id="rId23" Type="http://schemas.openxmlformats.org/officeDocument/2006/relationships/image" Target="../media/image83.jpeg"/><Relationship Id="rId10" Type="http://schemas.openxmlformats.org/officeDocument/2006/relationships/image" Target="../media/image75.png"/><Relationship Id="rId19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74.png"/><Relationship Id="rId14" Type="http://schemas.openxmlformats.org/officeDocument/2006/relationships/image" Target="../media/image78.png"/><Relationship Id="rId22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4.wdp"/><Relationship Id="rId3" Type="http://schemas.openxmlformats.org/officeDocument/2006/relationships/image" Target="../media/image86.png"/><Relationship Id="rId7" Type="http://schemas.microsoft.com/office/2007/relationships/hdphoto" Target="../media/hdphoto5.wdp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5" Type="http://schemas.openxmlformats.org/officeDocument/2006/relationships/image" Target="../media/image29.png"/><Relationship Id="rId10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89.png"/><Relationship Id="rId18" Type="http://schemas.openxmlformats.org/officeDocument/2006/relationships/image" Target="../media/image92.jpeg"/><Relationship Id="rId26" Type="http://schemas.openxmlformats.org/officeDocument/2006/relationships/image" Target="../media/image26.png"/><Relationship Id="rId3" Type="http://schemas.openxmlformats.org/officeDocument/2006/relationships/image" Target="../media/image9.png"/><Relationship Id="rId21" Type="http://schemas.openxmlformats.org/officeDocument/2006/relationships/image" Target="../media/image69.png"/><Relationship Id="rId7" Type="http://schemas.microsoft.com/office/2007/relationships/hdphoto" Target="../media/hdphoto7.wdp"/><Relationship Id="rId12" Type="http://schemas.openxmlformats.org/officeDocument/2006/relationships/image" Target="../media/image27.png"/><Relationship Id="rId17" Type="http://schemas.openxmlformats.org/officeDocument/2006/relationships/image" Target="../media/image81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1.jpe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18.wdp"/><Relationship Id="rId24" Type="http://schemas.openxmlformats.org/officeDocument/2006/relationships/image" Target="../media/image96.png"/><Relationship Id="rId5" Type="http://schemas.openxmlformats.org/officeDocument/2006/relationships/image" Target="../media/image6.png"/><Relationship Id="rId15" Type="http://schemas.openxmlformats.org/officeDocument/2006/relationships/image" Target="../media/image90.jpeg"/><Relationship Id="rId23" Type="http://schemas.openxmlformats.org/officeDocument/2006/relationships/image" Target="../media/image29.png"/><Relationship Id="rId28" Type="http://schemas.openxmlformats.org/officeDocument/2006/relationships/image" Target="../media/image99.png"/><Relationship Id="rId10" Type="http://schemas.openxmlformats.org/officeDocument/2006/relationships/image" Target="../media/image44.png"/><Relationship Id="rId19" Type="http://schemas.openxmlformats.org/officeDocument/2006/relationships/image" Target="../media/image93.jpeg"/><Relationship Id="rId4" Type="http://schemas.openxmlformats.org/officeDocument/2006/relationships/image" Target="../media/image10.png"/><Relationship Id="rId9" Type="http://schemas.openxmlformats.org/officeDocument/2006/relationships/image" Target="../media/image28.png"/><Relationship Id="rId14" Type="http://schemas.microsoft.com/office/2007/relationships/hdphoto" Target="../media/hdphoto35.wdp"/><Relationship Id="rId22" Type="http://schemas.openxmlformats.org/officeDocument/2006/relationships/image" Target="../media/image95.png"/><Relationship Id="rId27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00.jpeg"/><Relationship Id="rId5" Type="http://schemas.openxmlformats.org/officeDocument/2006/relationships/image" Target="../media/image11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36.wdp"/><Relationship Id="rId9" Type="http://schemas.openxmlformats.org/officeDocument/2006/relationships/image" Target="../media/image10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18.png"/><Relationship Id="rId26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microsoft.com/office/2007/relationships/hdphoto" Target="../media/hdphoto8.wdp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17" Type="http://schemas.openxmlformats.org/officeDocument/2006/relationships/image" Target="../media/image17.jpeg"/><Relationship Id="rId25" Type="http://schemas.microsoft.com/office/2007/relationships/hdphoto" Target="../media/hdphoto10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24" Type="http://schemas.openxmlformats.org/officeDocument/2006/relationships/image" Target="../media/image22.png"/><Relationship Id="rId5" Type="http://schemas.openxmlformats.org/officeDocument/2006/relationships/image" Target="../media/image9.png"/><Relationship Id="rId15" Type="http://schemas.openxmlformats.org/officeDocument/2006/relationships/image" Target="../media/image15.jpeg"/><Relationship Id="rId23" Type="http://schemas.microsoft.com/office/2007/relationships/hdphoto" Target="../media/hdphoto9.wdp"/><Relationship Id="rId28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31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openxmlformats.org/officeDocument/2006/relationships/image" Target="../media/image6.png"/><Relationship Id="rId14" Type="http://schemas.openxmlformats.org/officeDocument/2006/relationships/image" Target="../media/image14.png"/><Relationship Id="rId22" Type="http://schemas.openxmlformats.org/officeDocument/2006/relationships/image" Target="../media/image21.png"/><Relationship Id="rId27" Type="http://schemas.microsoft.com/office/2007/relationships/hdphoto" Target="../media/hdphoto11.wdp"/><Relationship Id="rId30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31.jpeg"/><Relationship Id="rId12" Type="http://schemas.openxmlformats.org/officeDocument/2006/relationships/image" Target="../media/image34.pn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33.gif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14.wdp"/><Relationship Id="rId1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png"/><Relationship Id="rId18" Type="http://schemas.microsoft.com/office/2007/relationships/hdphoto" Target="../media/hdphoto17.wdp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microsoft.com/office/2007/relationships/hdphoto" Target="../media/hdphoto15.wdp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microsoft.com/office/2007/relationships/hdphoto" Target="../media/hdphoto16.wdp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9.png"/><Relationship Id="rId5" Type="http://schemas.openxmlformats.org/officeDocument/2006/relationships/image" Target="../media/image11.png"/><Relationship Id="rId15" Type="http://schemas.openxmlformats.org/officeDocument/2006/relationships/image" Target="../media/image40.png"/><Relationship Id="rId10" Type="http://schemas.openxmlformats.org/officeDocument/2006/relationships/image" Target="../media/image26.png"/><Relationship Id="rId19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microsoft.com/office/2007/relationships/hdphoto" Target="../media/hdphoto7.wdp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8.wdp"/><Relationship Id="rId18" Type="http://schemas.microsoft.com/office/2007/relationships/hdphoto" Target="../media/hdphoto15.wdp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4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5" Type="http://schemas.openxmlformats.org/officeDocument/2006/relationships/image" Target="../media/image26.png"/><Relationship Id="rId10" Type="http://schemas.openxmlformats.org/officeDocument/2006/relationships/image" Target="../media/image27.png"/><Relationship Id="rId19" Type="http://schemas.openxmlformats.org/officeDocument/2006/relationships/image" Target="../media/image46.png"/><Relationship Id="rId4" Type="http://schemas.openxmlformats.org/officeDocument/2006/relationships/image" Target="../media/image10.png"/><Relationship Id="rId9" Type="http://schemas.microsoft.com/office/2007/relationships/hdphoto" Target="../media/hdphoto7.wdp"/><Relationship Id="rId1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5.wdp"/><Relationship Id="rId18" Type="http://schemas.microsoft.com/office/2007/relationships/hdphoto" Target="../media/hdphoto21.wdp"/><Relationship Id="rId26" Type="http://schemas.microsoft.com/office/2007/relationships/hdphoto" Target="../media/hdphoto24.wdp"/><Relationship Id="rId3" Type="http://schemas.openxmlformats.org/officeDocument/2006/relationships/image" Target="../media/image9.png"/><Relationship Id="rId21" Type="http://schemas.openxmlformats.org/officeDocument/2006/relationships/image" Target="../media/image52.png"/><Relationship Id="rId7" Type="http://schemas.openxmlformats.org/officeDocument/2006/relationships/image" Target="../media/image6.png"/><Relationship Id="rId12" Type="http://schemas.openxmlformats.org/officeDocument/2006/relationships/image" Target="../media/image39.png"/><Relationship Id="rId17" Type="http://schemas.openxmlformats.org/officeDocument/2006/relationships/image" Target="../media/image50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6" Type="http://schemas.microsoft.com/office/2007/relationships/hdphoto" Target="../media/hdphoto20.wdp"/><Relationship Id="rId20" Type="http://schemas.microsoft.com/office/2007/relationships/hdphoto" Target="../media/hdphoto2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19.wdp"/><Relationship Id="rId24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49.png"/><Relationship Id="rId23" Type="http://schemas.openxmlformats.org/officeDocument/2006/relationships/image" Target="../media/image53.jpeg"/><Relationship Id="rId28" Type="http://schemas.microsoft.com/office/2007/relationships/hdphoto" Target="../media/hdphoto25.wdp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10.png"/><Relationship Id="rId9" Type="http://schemas.microsoft.com/office/2007/relationships/hdphoto" Target="../media/hdphoto7.wdp"/><Relationship Id="rId14" Type="http://schemas.openxmlformats.org/officeDocument/2006/relationships/image" Target="../media/image48.png"/><Relationship Id="rId22" Type="http://schemas.microsoft.com/office/2007/relationships/hdphoto" Target="../media/hdphoto23.wdp"/><Relationship Id="rId27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18" Type="http://schemas.openxmlformats.org/officeDocument/2006/relationships/image" Target="../media/image28.png"/><Relationship Id="rId3" Type="http://schemas.openxmlformats.org/officeDocument/2006/relationships/image" Target="../media/image9.png"/><Relationship Id="rId21" Type="http://schemas.openxmlformats.org/officeDocument/2006/relationships/image" Target="../media/image56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6" Type="http://schemas.microsoft.com/office/2007/relationships/hdphoto" Target="../media/hdphoto15.wdp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8.wdp"/><Relationship Id="rId24" Type="http://schemas.microsoft.com/office/2007/relationships/hdphoto" Target="../media/hdphoto27.wdp"/><Relationship Id="rId5" Type="http://schemas.openxmlformats.org/officeDocument/2006/relationships/image" Target="../media/image11.png"/><Relationship Id="rId15" Type="http://schemas.openxmlformats.org/officeDocument/2006/relationships/image" Target="../media/image39.png"/><Relationship Id="rId23" Type="http://schemas.openxmlformats.org/officeDocument/2006/relationships/image" Target="../media/image57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microsoft.com/office/2007/relationships/hdphoto" Target="../media/hdphoto7.wdp"/><Relationship Id="rId14" Type="http://schemas.openxmlformats.org/officeDocument/2006/relationships/image" Target="../media/image26.png"/><Relationship Id="rId22" Type="http://schemas.microsoft.com/office/2007/relationships/hdphoto" Target="../media/hdphoto2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9.png"/><Relationship Id="rId18" Type="http://schemas.openxmlformats.org/officeDocument/2006/relationships/image" Target="../media/image62.png"/><Relationship Id="rId3" Type="http://schemas.openxmlformats.org/officeDocument/2006/relationships/image" Target="../media/image9.png"/><Relationship Id="rId21" Type="http://schemas.microsoft.com/office/2007/relationships/hdphoto" Target="../media/hdphoto28.wdp"/><Relationship Id="rId7" Type="http://schemas.openxmlformats.org/officeDocument/2006/relationships/image" Target="../media/image6.png"/><Relationship Id="rId12" Type="http://schemas.openxmlformats.org/officeDocument/2006/relationships/image" Target="../media/image58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image" Target="../media/image59.jpeg"/><Relationship Id="rId10" Type="http://schemas.openxmlformats.org/officeDocument/2006/relationships/image" Target="../media/image28.png"/><Relationship Id="rId19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microsoft.com/office/2007/relationships/hdphoto" Target="../media/hdphoto7.wdp"/><Relationship Id="rId14" Type="http://schemas.microsoft.com/office/2007/relationships/hdphoto" Target="../media/hdphoto15.wdp"/><Relationship Id="rId22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86" b="3315"/>
          <a:stretch/>
        </p:blipFill>
        <p:spPr>
          <a:xfrm>
            <a:off x="1508142" y="-7145"/>
            <a:ext cx="10683858" cy="6865145"/>
          </a:xfrm>
          <a:prstGeom prst="rect">
            <a:avLst/>
          </a:prstGeom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 flipH="1">
            <a:off x="-38307" y="-7144"/>
            <a:ext cx="76613" cy="6872289"/>
          </a:xfrm>
          <a:prstGeom prst="rect">
            <a:avLst/>
          </a:prstGeom>
          <a:solidFill>
            <a:srgbClr val="D2AA41"/>
          </a:solidFill>
          <a:ln w="25400" algn="ctr">
            <a:noFill/>
            <a:miter lim="800000"/>
            <a:headEnd/>
            <a:tailEnd/>
          </a:ln>
        </p:spPr>
        <p:txBody>
          <a:bodyPr lIns="91393" tIns="45695" rIns="91393" bIns="45695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Palatino Linotype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644" y="0"/>
            <a:ext cx="14744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17" y="21986"/>
            <a:ext cx="1975600" cy="101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8646" y="3782515"/>
            <a:ext cx="9721080" cy="1113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59457" y="6581001"/>
            <a:ext cx="51999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г. Южно – Сахалинск, 2022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1976686"/>
            <a:ext cx="71518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prstClr val="black"/>
                </a:solidFill>
                <a:latin typeface="Arial Black" panose="020B0A04020102020204" pitchFamily="34" charset="0"/>
              </a:rPr>
              <a:t>Новый Х раздел Трудового кодекса РФ: </a:t>
            </a:r>
          </a:p>
          <a:p>
            <a:pPr lvl="0" algn="ctr"/>
            <a:r>
              <a:rPr lang="ru-RU" sz="3600" b="1" dirty="0">
                <a:solidFill>
                  <a:prstClr val="black"/>
                </a:solidFill>
                <a:latin typeface="Arial Black" panose="020B0A04020102020204" pitchFamily="34" charset="0"/>
              </a:rPr>
              <a:t>готовимся к изменениям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951050" y="4040986"/>
            <a:ext cx="89249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Ногина Светлана Викторовна,</a:t>
            </a:r>
          </a:p>
          <a:p>
            <a:pPr algn="r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ведущий советник – государственный эксперт по условиям труда</a:t>
            </a:r>
          </a:p>
          <a:p>
            <a:pPr algn="r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управления государственной экспертизы условий и охраны труда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4616" t="9234" r="26112" b="12096"/>
          <a:stretch/>
        </p:blipFill>
        <p:spPr>
          <a:xfrm>
            <a:off x="4367808" y="584715"/>
            <a:ext cx="1598138" cy="16647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60987" y="1325105"/>
            <a:ext cx="2493666" cy="24936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7FFFD"/>
              </a:clrFrom>
              <a:clrTo>
                <a:srgbClr val="F7FFFD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29840" b="17240"/>
          <a:stretch/>
        </p:blipFill>
        <p:spPr>
          <a:xfrm>
            <a:off x="4603417" y="1976686"/>
            <a:ext cx="1346797" cy="36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69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62" name="Рисунок 6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8347" y="6149334"/>
            <a:ext cx="1064023" cy="286147"/>
          </a:xfrm>
          <a:prstGeom prst="rect">
            <a:avLst/>
          </a:prstGeom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100733" y="682247"/>
            <a:ext cx="9344698" cy="45719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99656" y="34877"/>
            <a:ext cx="6552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Х раздела Трудового кодекса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Российской Федерации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4226" y="35229"/>
            <a:ext cx="659356" cy="659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617117" y="476673"/>
            <a:ext cx="2310531" cy="1559270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328232" y="490636"/>
            <a:ext cx="970939" cy="903404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-30867" y="712017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226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59053" y="1369773"/>
            <a:ext cx="23407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Микроповреждения</a:t>
            </a:r>
          </a:p>
          <a:p>
            <a:pPr algn="ctr"/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(микротравмы)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203" t="20924" r="8203" b="22741"/>
          <a:stretch/>
        </p:blipFill>
        <p:spPr>
          <a:xfrm>
            <a:off x="1655807" y="988032"/>
            <a:ext cx="632091" cy="42597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7383" y="1670799"/>
            <a:ext cx="775342" cy="50594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9914" r="49568" b="19512"/>
          <a:stretch/>
        </p:blipFill>
        <p:spPr>
          <a:xfrm flipH="1">
            <a:off x="3122579" y="1167069"/>
            <a:ext cx="6445923" cy="6598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85095" y="1116022"/>
            <a:ext cx="6374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ссадины, кровоподтеки, ушибы мягких тканей, поверхностные </a:t>
            </a:r>
          </a:p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раны и другие повреждения, полученные работниками и другими </a:t>
            </a:r>
          </a:p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лицами, участвующими в производственной деятельности работодателя.</a:t>
            </a:r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581974" y="1193029"/>
            <a:ext cx="1557077" cy="58477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Микротравма не является </a:t>
            </a:r>
          </a:p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страховым случаем.</a:t>
            </a:r>
          </a:p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Извещать и отчитываться о микротравмах не нужно.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1039625" y="1011281"/>
            <a:ext cx="405806" cy="85581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205"/>
          <a:stretch/>
        </p:blipFill>
        <p:spPr>
          <a:xfrm rot="5400000">
            <a:off x="6614718" y="1702720"/>
            <a:ext cx="541526" cy="821364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9943" r="13805" b="14949"/>
          <a:stretch/>
        </p:blipFill>
        <p:spPr>
          <a:xfrm>
            <a:off x="2895221" y="5598360"/>
            <a:ext cx="620376" cy="221563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3557412" y="5558756"/>
            <a:ext cx="67150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 Минтруда России от 15.09.2021 № 632н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«Рекомендации по учету микроповреждений (микротравм) работников»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7843" y="5890034"/>
            <a:ext cx="1843101" cy="190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182" y="2310273"/>
            <a:ext cx="1764479" cy="25337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23" t="5601" r="6667" b="8970"/>
          <a:stretch/>
        </p:blipFill>
        <p:spPr>
          <a:xfrm>
            <a:off x="9192344" y="2287057"/>
            <a:ext cx="2160240" cy="2723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862502" y="2565577"/>
            <a:ext cx="6096000" cy="156966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ru-RU" sz="1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Основанием для регистрации микроповреждения (микротравмы)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работника и рассмотрения обстоятельств и причин, приведших к его возникновению, является </a:t>
            </a:r>
            <a:r>
              <a:rPr lang="ru-RU" sz="1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обращение пострадавшего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 своему непосредственному или вышестоящему руководителю, работодателю </a:t>
            </a:r>
          </a:p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(его представителю).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8712014">
            <a:off x="8768599" y="3327969"/>
            <a:ext cx="1141658" cy="11833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4594" y="5513802"/>
            <a:ext cx="169483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65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62" name="Рисунок 6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8347" y="6149334"/>
            <a:ext cx="1064023" cy="286147"/>
          </a:xfrm>
          <a:prstGeom prst="rect">
            <a:avLst/>
          </a:prstGeom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100733" y="682247"/>
            <a:ext cx="9344698" cy="45719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99656" y="34877"/>
            <a:ext cx="6552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Х раздела Трудового кодекса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Российской Федерации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4226" y="35229"/>
            <a:ext cx="659356" cy="659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557976" y="485425"/>
            <a:ext cx="2022498" cy="1364890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210783" y="515128"/>
            <a:ext cx="970939" cy="903404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-146716" y="741580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228.1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93559" y="978593"/>
            <a:ext cx="15575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Порядок 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извещения 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о несчастных 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случаях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7FFFD"/>
              </a:clrFrom>
              <a:clrTo>
                <a:srgbClr val="F7FFFD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29840" b="17240"/>
          <a:stretch/>
        </p:blipFill>
        <p:spPr>
          <a:xfrm>
            <a:off x="1753905" y="6019924"/>
            <a:ext cx="559499" cy="15124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205"/>
          <a:stretch/>
        </p:blipFill>
        <p:spPr>
          <a:xfrm rot="5400000">
            <a:off x="5766962" y="2768469"/>
            <a:ext cx="907435" cy="723947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9943" r="13805" b="14949"/>
          <a:stretch/>
        </p:blipFill>
        <p:spPr>
          <a:xfrm>
            <a:off x="2759915" y="6002931"/>
            <a:ext cx="620376" cy="221563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5512684" y="5992696"/>
            <a:ext cx="7777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Приказ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696413" y="6224494"/>
            <a:ext cx="67037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«Об утверждении Положения об особенностях расследования несчастных случаев на производстве в отдельных отраслях и организациях, форм документов и классификаторов, необходимых для расследования несчастных случаев»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6480" y="6171173"/>
            <a:ext cx="1843101" cy="19026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80474" y="1189351"/>
            <a:ext cx="385366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strike="sngStrike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случаях острого отравления работодатель (его представитель) сообщает в соответствующий орган федерального органа исполнительной власти, осуществляющего функции по федеральному государственному санитарно-эпидемиологическому надзору.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09553" y="859411"/>
            <a:ext cx="560588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случаях острого заболевания (отравления) работников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, в отношении которого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имеются основания предполагать, что его возникновение обусловлено воздействием вредных и (или) опасных производственных факторов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, работодатель (его представитель) сообщает в соответствующий территориальный орган федерального органа исполнительной власти, уполномоченного на осуществление федерального государственного санитарно-эпидемиологического надзора.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07" y="778859"/>
            <a:ext cx="850186" cy="47823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411243" y="3738775"/>
            <a:ext cx="2022498" cy="1364890"/>
          </a:xfrm>
          <a:prstGeom prst="rect">
            <a:avLst/>
          </a:prstGeom>
        </p:spPr>
      </p:pic>
      <p:sp>
        <p:nvSpPr>
          <p:cNvPr id="49" name="Овал 48"/>
          <p:cNvSpPr/>
          <p:nvPr/>
        </p:nvSpPr>
        <p:spPr>
          <a:xfrm>
            <a:off x="165718" y="3668634"/>
            <a:ext cx="970939" cy="903404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112939" y="3927110"/>
            <a:ext cx="108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229.1</a:t>
            </a:r>
          </a:p>
        </p:txBody>
      </p:sp>
      <p:sp>
        <p:nvSpPr>
          <p:cNvPr id="64" name="Прямоугольник 63"/>
          <p:cNvSpPr/>
          <p:nvPr/>
        </p:nvSpPr>
        <p:spPr>
          <a:xfrm rot="20784336">
            <a:off x="1780936" y="5042575"/>
            <a:ext cx="847014" cy="23083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УТОЧНЕНО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0715" y="4231859"/>
            <a:ext cx="1854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Сроки расследования несчастных случаев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61522" y="4260549"/>
            <a:ext cx="381646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strike="sngStrike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Расследование несчастного случая (в том числе группового), в результате которого один или несколько пострадавших получили легкие повреждения здоровья, проводится комиссией </a:t>
            </a:r>
            <a:r>
              <a:rPr lang="ru-RU" sz="1050" b="1" strike="sngStrike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трех дней</a:t>
            </a:r>
            <a:r>
              <a:rPr lang="ru-RU" sz="1050" strike="sngStrike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Расследование несчастного случая (в том числе группового), в результате которого один или несколько пострадавших получили тяжелые повреждения здоровья, либо несчастного случая (в том числе группового) со смертельным исходом проводится комиссией </a:t>
            </a:r>
            <a:r>
              <a:rPr lang="ru-RU" sz="1050" strike="sngStrike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течение 15 дней</a:t>
            </a:r>
            <a:r>
              <a:rPr lang="ru-RU" sz="1050" strike="sngStrike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19402" y="4301396"/>
            <a:ext cx="56105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Расследование несчастного случая (в том числе группового), в результате которого один или несколько пострадавших получили легкие повреждения здоровья, проводится комиссией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течение трех </a:t>
            </a:r>
            <a:r>
              <a:rPr lang="ru-RU" sz="12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календарных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дней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. Расследование несчастного случая (в том числе группового), в результате которого один или несколько пострадавших получили тяжелые повреждения здоровья, либо несчастного случая (в том числе группового) со смертельным исходом проводится комиссией в течение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15 </a:t>
            </a:r>
            <a:r>
              <a:rPr lang="ru-RU" sz="12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календарных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дней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0" t="13039" r="8907" b="68421"/>
          <a:stretch/>
        </p:blipFill>
        <p:spPr>
          <a:xfrm>
            <a:off x="915892" y="5900631"/>
            <a:ext cx="838013" cy="182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521883" y="2174506"/>
            <a:ext cx="2022498" cy="1364890"/>
          </a:xfrm>
          <a:prstGeom prst="rect">
            <a:avLst/>
          </a:prstGeom>
        </p:spPr>
      </p:pic>
      <p:sp>
        <p:nvSpPr>
          <p:cNvPr id="45" name="Овал 44"/>
          <p:cNvSpPr/>
          <p:nvPr/>
        </p:nvSpPr>
        <p:spPr>
          <a:xfrm>
            <a:off x="161842" y="2062592"/>
            <a:ext cx="970939" cy="903404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-219209" y="2270753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9427" y="2601126"/>
            <a:ext cx="183401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Arial Black" panose="020B0A04020102020204" pitchFamily="34" charset="0"/>
              </a:rPr>
              <a:t>Порядок </a:t>
            </a:r>
          </a:p>
          <a:p>
            <a:pPr algn="ctr"/>
            <a:r>
              <a:rPr lang="ru-RU" sz="1050" b="1" dirty="0">
                <a:latin typeface="Arial Black" panose="020B0A04020102020204" pitchFamily="34" charset="0"/>
              </a:rPr>
              <a:t>формирования комиссий по расследованию несчастных случаев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94683" y="2311338"/>
            <a:ext cx="3995773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strike="sngStrike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Расследование несчастного случая, происшедшего в результате катастрофы, аварии или иного повреждения транспортного средства, проводится комиссией, образуемой и возглавляемой работодателем (его представителем), с обязательным использованием материалов расследования катастрофы, аварии или иного повреждения транспортного средства, проведенного соответствующим федеральным органом исполнительной власти, осуществляющим государственный контроль (надзор) в установленной сфере деятельности, органами дознания, органами следствия и владельцем транспортного средства.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79085" y="2153926"/>
            <a:ext cx="56651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Расследование несчастного случая, происшедшего в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результате катастрофы, аварии или иного повреждения транспортного средства, проводится комиссией, образуемой работодателем (его представителем) в соответствии с порядком, установленным </a:t>
            </a:r>
            <a:r>
              <a:rPr lang="ru-RU" sz="1200" b="1" u="sng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частями первой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 </a:t>
            </a:r>
            <a:r>
              <a:rPr lang="ru-RU" sz="1200" b="1" u="sng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второй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настоящей статьи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, с обязательным использованием материалов расследования катастрофы, аварии или иного повреждения транспортного средства, проведенного соответствующим федеральным органом исполнительной власти, осуществляющим государственный контроль (надзор) в установленной сфере деятельности, органами дознания, органами следствия и владельцем транспортного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3213852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62" name="Рисунок 6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100733" y="682247"/>
            <a:ext cx="9344698" cy="45719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99656" y="34877"/>
            <a:ext cx="6552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Х раздела Трудового кодекса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Российской Федерации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4226" y="35229"/>
            <a:ext cx="659356" cy="659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51056"/>
          <a:stretch/>
        </p:blipFill>
        <p:spPr>
          <a:xfrm>
            <a:off x="573165" y="438712"/>
            <a:ext cx="1726925" cy="1627169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170803" y="476673"/>
            <a:ext cx="956646" cy="864096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-212658" y="687985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221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45153" y="969054"/>
            <a:ext cx="17253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Обеспечение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 работников 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средствами 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индивидуальной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 защиты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62" r="20712" b="8185"/>
          <a:stretch/>
        </p:blipFill>
        <p:spPr>
          <a:xfrm flipH="1">
            <a:off x="10704512" y="1030787"/>
            <a:ext cx="1324008" cy="15389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1410" y="1067824"/>
            <a:ext cx="835547" cy="1345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5834" y="831789"/>
            <a:ext cx="920789" cy="1303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/>
          <a:srcRect t="8957" b="68694"/>
          <a:stretch/>
        </p:blipFill>
        <p:spPr>
          <a:xfrm>
            <a:off x="7753482" y="1614544"/>
            <a:ext cx="2838843" cy="8983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/>
          <a:srcRect l="6119" r="11247" b="19014"/>
          <a:stretch/>
        </p:blipFill>
        <p:spPr>
          <a:xfrm>
            <a:off x="4565463" y="964589"/>
            <a:ext cx="1016422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8382" y="1720673"/>
            <a:ext cx="936104" cy="1326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07700" y="1893832"/>
            <a:ext cx="987179" cy="1390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96526" y="850382"/>
            <a:ext cx="773203" cy="50179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02424">
            <a:off x="7078152" y="544573"/>
            <a:ext cx="3600533" cy="1395611"/>
          </a:xfrm>
          <a:prstGeom prst="rect">
            <a:avLst/>
          </a:prstGeom>
        </p:spPr>
      </p:pic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7877284" y="949990"/>
            <a:ext cx="25922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atin typeface="Bookman Old Style" panose="02050604050505020204" pitchFamily="18" charset="0"/>
                <a:ea typeface="Times New Roman" pitchFamily="18" charset="0"/>
                <a:cs typeface="Arial" panose="020B0604020202020204" pitchFamily="34" charset="0"/>
              </a:rPr>
              <a:t>ЕДИНЫЕ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299511" y="2817288"/>
            <a:ext cx="3316857" cy="33855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С 1 января 2025 года выдача СИЗ должна будет осуществляться только по ЕДИНЫМ Типовым нормам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22582" y="2787533"/>
            <a:ext cx="2963644" cy="33855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Применять типовые нормы выдачи СИЗ можно </a:t>
            </a:r>
          </a:p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будет до 31 декабря 2024 года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1702">
            <a:off x="5880307" y="1259767"/>
            <a:ext cx="1365403" cy="140701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7114762" y="2428540"/>
            <a:ext cx="405806" cy="85581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212030" y="2318828"/>
            <a:ext cx="405806" cy="85581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6001254" y="108059"/>
            <a:ext cx="597338" cy="856491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5945947" y="-552281"/>
            <a:ext cx="597338" cy="847802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9943" r="13805" b="14949"/>
          <a:stretch/>
        </p:blipFill>
        <p:spPr>
          <a:xfrm>
            <a:off x="2266192" y="3491607"/>
            <a:ext cx="620376" cy="22156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9943" r="13805" b="14949"/>
          <a:stretch/>
        </p:blipFill>
        <p:spPr>
          <a:xfrm>
            <a:off x="2360084" y="4137783"/>
            <a:ext cx="620376" cy="221563"/>
          </a:xfrm>
          <a:prstGeom prst="rect">
            <a:avLst/>
          </a:prstGeom>
        </p:spPr>
      </p:pic>
      <p:sp>
        <p:nvSpPr>
          <p:cNvPr id="66" name="Прямоугольник 65"/>
          <p:cNvSpPr/>
          <p:nvPr/>
        </p:nvSpPr>
        <p:spPr>
          <a:xfrm>
            <a:off x="2982251" y="4072016"/>
            <a:ext cx="6085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Приказ Минтруда России от 29.10.2021 № 766н</a:t>
            </a:r>
          </a:p>
          <a:p>
            <a:pPr algn="ctr"/>
            <a:r>
              <a:rPr lang="ru-RU" sz="12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«Об утверждении Правил обеспечения работников средствами индивидуальной защиты </a:t>
            </a:r>
          </a:p>
          <a:p>
            <a:pPr algn="ctr"/>
            <a:r>
              <a:rPr lang="ru-RU" sz="12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и смывающими средствами»</a:t>
            </a: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3412" y="4719114"/>
            <a:ext cx="4896544" cy="1762923"/>
          </a:xfrm>
          <a:prstGeom prst="rect">
            <a:avLst/>
          </a:prstGeom>
        </p:spPr>
      </p:pic>
      <p:sp>
        <p:nvSpPr>
          <p:cNvPr id="73" name="Овал 72"/>
          <p:cNvSpPr/>
          <p:nvPr/>
        </p:nvSpPr>
        <p:spPr>
          <a:xfrm>
            <a:off x="2495600" y="4768879"/>
            <a:ext cx="1512168" cy="943099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2411760" y="4940217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214, 215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72290" y="5375772"/>
            <a:ext cx="20934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Работодатель обязан обеспечить:</a:t>
            </a:r>
          </a:p>
          <a:p>
            <a:pPr algn="just"/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обучение по охране труда, в том числе</a:t>
            </a:r>
          </a:p>
          <a:p>
            <a:pPr algn="just"/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обучение безопасным методам и приемам выполнения работ, обучение по оказанию первой помощи пострадавшим на производстве, </a:t>
            </a:r>
            <a:r>
              <a:rPr lang="ru-RU" sz="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обучение по использованию (применению) средств индивидуальной защиты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, инструктаж по охране труда, стажировку на рабочем месте (для определенных категорий работников) и проверку знания требований охраны труда;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65659" y="5386594"/>
            <a:ext cx="21003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Работник обязан:</a:t>
            </a:r>
          </a:p>
          <a:p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         проходить в установленном порядке обучение по охране труда, в том числе обучение безопасным методам и приемам выполнения работ, обучение по оказанию первой помощи пострадавшим на производстве, </a:t>
            </a:r>
            <a:r>
              <a:rPr lang="ru-RU" sz="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обучение по использованию (применению) средств индивидуальной защиты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, инструктаж по охране труда, стажировку на рабочем месте (для определенных категорий работников) и проверку знания требований охраны труда;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5"/>
          <a:stretch/>
        </p:blipFill>
        <p:spPr>
          <a:xfrm>
            <a:off x="6666991" y="5173592"/>
            <a:ext cx="3599053" cy="751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8" name="Прямоугольник 77"/>
          <p:cNvSpPr/>
          <p:nvPr/>
        </p:nvSpPr>
        <p:spPr>
          <a:xfrm>
            <a:off x="5879282" y="4797164"/>
            <a:ext cx="5027419" cy="307777"/>
          </a:xfrm>
          <a:prstGeom prst="rect">
            <a:avLst/>
          </a:prstGeom>
          <a:gradFill>
            <a:gsLst>
              <a:gs pos="63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ОБУЧАЙТЕ РАБОТНИКОВ ПРИМЕНЕНЯТЬ СИЗ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404" y="6057991"/>
            <a:ext cx="2055746" cy="666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736" y="6057711"/>
            <a:ext cx="1113110" cy="674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39" y="6024153"/>
            <a:ext cx="1049707" cy="696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3" name="Прямоугольник 62"/>
          <p:cNvSpPr/>
          <p:nvPr/>
        </p:nvSpPr>
        <p:spPr>
          <a:xfrm>
            <a:off x="363305" y="3737673"/>
            <a:ext cx="1572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1 сентября 202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3</a:t>
            </a:r>
            <a:endParaRPr lang="ru-RU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80132" y="3412389"/>
            <a:ext cx="7287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Приказ Минтруда России от 29.10.2021 № 767н </a:t>
            </a:r>
          </a:p>
          <a:p>
            <a:pPr algn="ctr"/>
            <a:r>
              <a:rPr lang="ru-RU" sz="12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«Об утверждении Единых типовых норм выдачи средств индивидуальной защиты и смывающих средств»</a:t>
            </a:r>
          </a:p>
        </p:txBody>
      </p:sp>
    </p:spTree>
    <p:extLst>
      <p:ext uri="{BB962C8B-B14F-4D97-AF65-F5344CB8AC3E}">
        <p14:creationId xmlns:p14="http://schemas.microsoft.com/office/powerpoint/2010/main" val="1452320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6561" y="2082485"/>
            <a:ext cx="3933825" cy="247650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4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4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4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4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4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4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4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4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62" name="Рисунок 61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8347" y="6149334"/>
            <a:ext cx="1064023" cy="286147"/>
          </a:xfrm>
          <a:prstGeom prst="rect">
            <a:avLst/>
          </a:prstGeom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100733" y="682247"/>
            <a:ext cx="9344698" cy="45719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99656" y="34877"/>
            <a:ext cx="6552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Х раздела Трудового кодекса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Российской Федерации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4226" y="35229"/>
            <a:ext cx="659356" cy="659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625365" y="485355"/>
            <a:ext cx="1726925" cy="1559270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170803" y="476673"/>
            <a:ext cx="956646" cy="864096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-179676" y="687985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219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48909" y="1139400"/>
            <a:ext cx="171873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Обучение 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 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охране труда</a:t>
            </a:r>
          </a:p>
          <a:p>
            <a:pPr algn="ctr"/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2445042" y="727910"/>
            <a:ext cx="1170423" cy="1056795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2234778" y="774898"/>
            <a:ext cx="555577" cy="50969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137238" y="845077"/>
            <a:ext cx="7683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strike="sngStrike" dirty="0">
                <a:solidFill>
                  <a:srgbClr val="80000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strike="sngStrike" dirty="0">
                <a:solidFill>
                  <a:srgbClr val="80000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225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413532" y="1162149"/>
            <a:ext cx="1226618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b="1" strike="sngStrike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Обучение </a:t>
            </a:r>
          </a:p>
          <a:p>
            <a:pPr algn="ctr"/>
            <a:r>
              <a:rPr lang="ru-RU" sz="1050" b="1" strike="sngStrike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области</a:t>
            </a:r>
          </a:p>
          <a:p>
            <a:pPr algn="ctr"/>
            <a:r>
              <a:rPr lang="ru-RU" sz="1050" b="1" strike="sngStrike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охраны труда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08184" y="855617"/>
            <a:ext cx="80288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Обучение по охране труда </a:t>
            </a:r>
            <a:r>
              <a:rPr lang="ru-RU" sz="1100" b="1" dirty="0">
                <a:latin typeface="Arial Black" panose="020B0A04020102020204" pitchFamily="34" charset="0"/>
              </a:rPr>
              <a:t>- процесс получения работниками, в том числе руководителями организаций, а также работодателями - индивидуальными предпринимателями знаний, умений, навыков, позволяющих формировать и развивать необходимые компетенции с целью обеспечения безопасности труда, сохранения жизни и здоровья. Работники, в том числе руководители организаций, и работодатели - индивидуальные предприниматели обязаны проходить обучение по охране труда и проверку знания требований охраны труда.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205"/>
          <a:stretch/>
        </p:blipFill>
        <p:spPr>
          <a:xfrm rot="5400000">
            <a:off x="6392752" y="1256828"/>
            <a:ext cx="1037134" cy="845048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380" y="5099986"/>
            <a:ext cx="849859" cy="235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2636" y="6000636"/>
            <a:ext cx="1843101" cy="163522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3711238" y="5112653"/>
            <a:ext cx="6705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Постановление Правительства РФ от 24.12.2021 N 2464 </a:t>
            </a:r>
          </a:p>
          <a:p>
            <a:pPr algn="ctr"/>
            <a:r>
              <a:rPr lang="ru-RU" sz="12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«О порядке обучения по охране труда и проверки знания требований охраны труда» </a:t>
            </a:r>
          </a:p>
          <a:p>
            <a:pPr algn="ctr"/>
            <a:r>
              <a:rPr lang="ru-RU" sz="12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(вместе с «Правилами обучения по охране труда и проверки знания требований охраны труда»)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205"/>
          <a:stretch/>
        </p:blipFill>
        <p:spPr>
          <a:xfrm rot="5400000">
            <a:off x="5776170" y="2896616"/>
            <a:ext cx="814778" cy="702282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9943" r="13805" b="14949"/>
          <a:stretch/>
        </p:blipFill>
        <p:spPr>
          <a:xfrm>
            <a:off x="2861380" y="6281924"/>
            <a:ext cx="620376" cy="221563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4652473" y="6069903"/>
            <a:ext cx="3153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 Минтруда России от 29.10.2021 № 772н 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28020" y="62773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«Основные требования к порядку разработки и содержанию правил и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инструкций по охране труда, разрабатываемых работодателем»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561569" y="2439213"/>
            <a:ext cx="2844670" cy="276999"/>
          </a:xfrm>
          <a:prstGeom prst="rect">
            <a:avLst/>
          </a:prstGeom>
          <a:gradFill>
            <a:gsLst>
              <a:gs pos="63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Инструктажи по охране труда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4943872" y="4499736"/>
            <a:ext cx="2844670" cy="369332"/>
          </a:xfrm>
          <a:prstGeom prst="rect">
            <a:avLst/>
          </a:prstGeom>
          <a:gradFill>
            <a:gsLst>
              <a:gs pos="63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Стажировка на рабочем месте</a:t>
            </a:r>
          </a:p>
          <a:p>
            <a:pPr algn="ctr"/>
            <a:r>
              <a:rPr lang="ru-RU" sz="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(для определённых категорий работников)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7094398" y="3488752"/>
            <a:ext cx="4915971" cy="276999"/>
          </a:xfrm>
          <a:prstGeom prst="rect">
            <a:avLst/>
          </a:prstGeom>
          <a:gradFill>
            <a:gsLst>
              <a:gs pos="63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Обучение по оказанию первой помощи пострадавшим</a:t>
            </a:r>
            <a:endParaRPr lang="ru-RU" sz="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184232" y="2252544"/>
            <a:ext cx="3794319" cy="646331"/>
          </a:xfrm>
          <a:prstGeom prst="rect">
            <a:avLst/>
          </a:prstGeom>
          <a:gradFill>
            <a:gsLst>
              <a:gs pos="63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Обучение по использованию (применению) средств индивидуальной защиты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471210" y="3551605"/>
            <a:ext cx="4586407" cy="646331"/>
          </a:xfrm>
          <a:prstGeom prst="rect">
            <a:avLst/>
          </a:prstGeom>
          <a:gradFill>
            <a:gsLst>
              <a:gs pos="63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Обучение по охране труда, в том числе безопасным методам и приемам 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выполнения работ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964590" y="6162236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1 марта 2022</a:t>
            </a: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13910" y="3838260"/>
            <a:ext cx="40964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Постановление Минтруда России № 1, </a:t>
            </a:r>
          </a:p>
          <a:p>
            <a:pPr algn="ctr"/>
            <a:r>
              <a:rPr lang="ru-RU" sz="1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Минобразования России № 29 от 13.01.2003 </a:t>
            </a:r>
          </a:p>
          <a:p>
            <a:pPr algn="ctr"/>
            <a:r>
              <a:rPr lang="ru-RU" sz="1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«Порядок обучения по охране труда и проверки знаний требований охраны труда работников организаций» </a:t>
            </a:r>
          </a:p>
          <a:p>
            <a:pPr algn="ctr"/>
            <a:r>
              <a:rPr lang="ru-RU" sz="12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(действует до 01.09.2022 согласно приказу Минтруда России от 29.10.2021 № 769н).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716" y="2801453"/>
            <a:ext cx="4591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 Минтруда России от 22.04.2021 № 274н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Профессиональный стандарт «Специалист в области охраны труда»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-16077" y="2491246"/>
            <a:ext cx="153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1 сентября 2021</a:t>
            </a:r>
            <a:endParaRPr lang="ru-RU" sz="1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039932" y="5147071"/>
            <a:ext cx="153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1 сентября 2022</a:t>
            </a:r>
            <a:endParaRPr lang="ru-RU" sz="14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11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62" name="Рисунок 6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100733" y="682247"/>
            <a:ext cx="9344698" cy="45719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99656" y="34877"/>
            <a:ext cx="6552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Х раздела Трудового кодекса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Российской Федерации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4226" y="35229"/>
            <a:ext cx="659356" cy="659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688000" y="476673"/>
            <a:ext cx="1726925" cy="1368151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347741" y="476673"/>
            <a:ext cx="848083" cy="804796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-85249" y="634160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37348" y="958793"/>
            <a:ext cx="1406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Основные 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права и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 обязанности 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работодателя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73191" y="1080129"/>
            <a:ext cx="75559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проводить самостоятельно оценку соблюдения требований трудового законодательства и иных нормативных правовых актов, содержащих нормы трудового права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(самообследование)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46291" y="818519"/>
            <a:ext cx="2247090" cy="26161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Работодатель имеет право: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 flipH="1">
            <a:off x="10061252" y="537210"/>
            <a:ext cx="1559194" cy="1407823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>
          <a:xfrm>
            <a:off x="11149528" y="543921"/>
            <a:ext cx="754987" cy="698411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44141" y="763816"/>
            <a:ext cx="1103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026661" y="1108744"/>
            <a:ext cx="1632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Arial Black" panose="020B0A04020102020204" pitchFamily="34" charset="0"/>
              </a:rPr>
              <a:t>«О государственном контроле (надзоре) </a:t>
            </a:r>
          </a:p>
          <a:p>
            <a:pPr algn="ctr"/>
            <a:r>
              <a:rPr lang="ru-RU" sz="900" b="1" dirty="0">
                <a:latin typeface="Arial Black" panose="020B0A04020102020204" pitchFamily="34" charset="0"/>
              </a:rPr>
              <a:t>и муниципальном контроле в РФ»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0053529" y="1647292"/>
            <a:ext cx="15721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Федеральный закон от 31.07.2020 </a:t>
            </a:r>
          </a:p>
          <a:p>
            <a:pPr algn="ctr"/>
            <a:r>
              <a:rPr lang="ru-RU" sz="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№ 248-ФЗ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t="29840" b="23120"/>
          <a:stretch/>
        </p:blipFill>
        <p:spPr>
          <a:xfrm>
            <a:off x="4337764" y="1653256"/>
            <a:ext cx="1043038" cy="490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205"/>
          <a:stretch/>
        </p:blipFill>
        <p:spPr>
          <a:xfrm rot="5400000">
            <a:off x="6284135" y="554515"/>
            <a:ext cx="623853" cy="702282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0" t="13039" r="8907" b="68421"/>
          <a:stretch/>
        </p:blipFill>
        <p:spPr>
          <a:xfrm>
            <a:off x="1356935" y="3816128"/>
            <a:ext cx="838013" cy="182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06355" y="4068449"/>
            <a:ext cx="1843101" cy="1635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243" t="4087" r="7807" b="963"/>
          <a:stretch/>
        </p:blipFill>
        <p:spPr>
          <a:xfrm>
            <a:off x="3253461" y="3874598"/>
            <a:ext cx="281693" cy="3272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48" y="1884408"/>
            <a:ext cx="2330447" cy="1398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7" y="2402625"/>
            <a:ext cx="1465185" cy="996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1702">
            <a:off x="3503522" y="2069685"/>
            <a:ext cx="1148625" cy="11836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422" y="1839235"/>
            <a:ext cx="2458244" cy="1639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95" y="1852147"/>
            <a:ext cx="947583" cy="666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Прямоугольник 43"/>
          <p:cNvSpPr/>
          <p:nvPr/>
        </p:nvSpPr>
        <p:spPr>
          <a:xfrm>
            <a:off x="3866550" y="3039891"/>
            <a:ext cx="22436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самообследование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306298" y="2756789"/>
            <a:ext cx="2243612" cy="24622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на сайте Роструда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21801" y="1576968"/>
            <a:ext cx="1485390" cy="1992203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8099343" y="1608053"/>
            <a:ext cx="2243612" cy="6309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ДЕКЛАРАЦИЯ</a:t>
            </a:r>
          </a:p>
          <a:p>
            <a:pPr algn="ctr"/>
            <a:r>
              <a:rPr lang="ru-RU" sz="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соблюдения </a:t>
            </a:r>
          </a:p>
          <a:p>
            <a:pPr algn="ctr"/>
            <a:r>
              <a:rPr lang="ru-RU" sz="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обязательных </a:t>
            </a:r>
          </a:p>
          <a:p>
            <a:pPr algn="ctr"/>
            <a:r>
              <a:rPr lang="ru-RU" sz="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требований 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233303" y="3082492"/>
            <a:ext cx="1858373" cy="230832"/>
          </a:xfrm>
          <a:prstGeom prst="rect">
            <a:avLst/>
          </a:prstGeom>
          <a:gradFill>
            <a:gsLst>
              <a:gs pos="63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Срок от 1 года до 3-х лет</a:t>
            </a:r>
            <a:endParaRPr lang="ru-RU" sz="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8712014">
            <a:off x="7391309" y="2021190"/>
            <a:ext cx="1141658" cy="11833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4" y="2003404"/>
            <a:ext cx="686979" cy="523316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6051231" y="3737905"/>
            <a:ext cx="7777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Приказ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522367" y="389460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b="1" dirty="0">
                <a:latin typeface="Arial Black" panose="020B0A04020102020204" pitchFamily="34" charset="0"/>
              </a:rPr>
              <a:t>«</a:t>
            </a:r>
            <a:r>
              <a:rPr lang="ru-RU" sz="900" b="1" dirty="0">
                <a:latin typeface="Arial Black" panose="020B0A04020102020204" pitchFamily="34" charset="0"/>
              </a:rPr>
              <a:t>Об утверждении Методических рекомендаций по проведению самообследования и подготовке декларации соблюдения обязательных требований охраны труда»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597071" y="4587586"/>
            <a:ext cx="1726925" cy="1368151"/>
          </a:xfrm>
          <a:prstGeom prst="rect">
            <a:avLst/>
          </a:prstGeom>
        </p:spPr>
      </p:pic>
      <p:sp>
        <p:nvSpPr>
          <p:cNvPr id="66" name="Овал 65"/>
          <p:cNvSpPr/>
          <p:nvPr/>
        </p:nvSpPr>
        <p:spPr>
          <a:xfrm>
            <a:off x="271133" y="4528869"/>
            <a:ext cx="848083" cy="804796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143282" y="4696323"/>
            <a:ext cx="1103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253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0154" y="5126529"/>
            <a:ext cx="16819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Обеспечение охраны здоровья женщин на отдельных работах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2373406" y="4797679"/>
            <a:ext cx="1519243" cy="307777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strike="sngStrike" dirty="0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запрещается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4439327" y="5360629"/>
            <a:ext cx="1813881" cy="30777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ограничивается</a:t>
            </a: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8712014">
            <a:off x="6267702" y="5250689"/>
            <a:ext cx="530636" cy="55000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79576" y="6399575"/>
            <a:ext cx="1843101" cy="163522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205"/>
          <a:stretch/>
        </p:blipFill>
        <p:spPr>
          <a:xfrm rot="5400000">
            <a:off x="6297486" y="3753551"/>
            <a:ext cx="951191" cy="525770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9943" r="13805" b="14949"/>
          <a:stretch/>
        </p:blipFill>
        <p:spPr>
          <a:xfrm>
            <a:off x="4449254" y="6231773"/>
            <a:ext cx="620376" cy="221563"/>
          </a:xfrm>
          <a:prstGeom prst="rect">
            <a:avLst/>
          </a:prstGeom>
        </p:spPr>
      </p:pic>
      <p:sp>
        <p:nvSpPr>
          <p:cNvPr id="76" name="Прямоугольник 75"/>
          <p:cNvSpPr/>
          <p:nvPr/>
        </p:nvSpPr>
        <p:spPr>
          <a:xfrm>
            <a:off x="5196367" y="6001986"/>
            <a:ext cx="3153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 Минтруда России от 14.09.2021 № 629н 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963744" y="6320790"/>
            <a:ext cx="4098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«Предельно допустимые нормы нагрузок для женщин при подъеме и перемещении тяжестей вручную»</a:t>
            </a:r>
          </a:p>
        </p:txBody>
      </p:sp>
      <p:pic>
        <p:nvPicPr>
          <p:cNvPr id="78" name="Рисунок 77"/>
          <p:cNvPicPr/>
          <p:nvPr/>
        </p:nvPicPr>
        <p:blipFill rotWithShape="1">
          <a:blip r:embed="rId24"/>
          <a:srcRect l="15221" t="26614" r="25420" b="42188"/>
          <a:stretch/>
        </p:blipFill>
        <p:spPr bwMode="auto">
          <a:xfrm>
            <a:off x="6818120" y="4747307"/>
            <a:ext cx="3257865" cy="1087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2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1702">
            <a:off x="3508085" y="4994960"/>
            <a:ext cx="825527" cy="850686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53795" y="4495759"/>
            <a:ext cx="576747" cy="376352"/>
          </a:xfrm>
          <a:prstGeom prst="rect">
            <a:avLst/>
          </a:prstGeom>
        </p:spPr>
      </p:pic>
      <p:sp>
        <p:nvSpPr>
          <p:cNvPr id="80" name="Прямоугольник 79"/>
          <p:cNvSpPr/>
          <p:nvPr/>
        </p:nvSpPr>
        <p:spPr>
          <a:xfrm>
            <a:off x="6954036" y="4951567"/>
            <a:ext cx="846198" cy="30777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700" b="1" dirty="0">
                <a:solidFill>
                  <a:srgbClr val="AC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действует с 01.01.2021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144718" y="5348040"/>
            <a:ext cx="1903207" cy="972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91077" y="4145471"/>
            <a:ext cx="1684078" cy="1118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1" name="Прямоугольник 80"/>
          <p:cNvSpPr/>
          <p:nvPr/>
        </p:nvSpPr>
        <p:spPr>
          <a:xfrm>
            <a:off x="2210745" y="5984129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1 марта 2022</a:t>
            </a: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87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62" name="Рисунок 6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8347" y="6149334"/>
            <a:ext cx="1064023" cy="286147"/>
          </a:xfrm>
          <a:prstGeom prst="rect">
            <a:avLst/>
          </a:prstGeom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100733" y="682247"/>
            <a:ext cx="9344698" cy="45719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99656" y="34877"/>
            <a:ext cx="6552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Х раздела Трудового кодекса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Российской Федерации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-85249" y="634160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240317" y="629431"/>
            <a:ext cx="1103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51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40" name="Рисунок 39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44" name="Рисунок 43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49" name="Рисунок 48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8347" y="6149334"/>
            <a:ext cx="1064023" cy="286147"/>
          </a:xfrm>
          <a:prstGeom prst="rect">
            <a:avLst/>
          </a:prstGeom>
        </p:spPr>
      </p:pic>
      <p:grpSp>
        <p:nvGrpSpPr>
          <p:cNvPr id="64" name="Группа 29"/>
          <p:cNvGrpSpPr>
            <a:grpSpLocks/>
          </p:cNvGrpSpPr>
          <p:nvPr/>
        </p:nvGrpSpPr>
        <p:grpSpPr bwMode="auto">
          <a:xfrm>
            <a:off x="2100733" y="682247"/>
            <a:ext cx="9344698" cy="45719"/>
            <a:chOff x="1511764" y="965606"/>
            <a:chExt cx="7128792" cy="70147"/>
          </a:xfrm>
        </p:grpSpPr>
        <p:cxnSp>
          <p:nvCxnSpPr>
            <p:cNvPr id="65" name="Прямая соединительная линия 64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Прямоугольник 65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71" name="Прямоугольник 70"/>
          <p:cNvSpPr/>
          <p:nvPr/>
        </p:nvSpPr>
        <p:spPr>
          <a:xfrm>
            <a:off x="-179676" y="687985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214.2</a:t>
            </a:r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614">
            <a:off x="512104" y="1075634"/>
            <a:ext cx="1635758" cy="1226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2209" y="4735517"/>
            <a:ext cx="4264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 Минтруда России от 22.09.2021 № 650н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«Примерное положение о комитете (комиссии) по охране труда»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28047" y="3244334"/>
            <a:ext cx="49014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 Минтруда России от 29.10.2021 № 775н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«Порядок проведения государственной экспертизы условий труда»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 Минтруда России от 28.10.2021 № 765н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«Типовые формы документов, необходимых для проведения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государственной экспертизы условий труда»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42347" y="124906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 МЧС России от 18.11.2021 № 806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«Порядок, виды, сроки обучения лиц, осуществляющих трудовую или служебную деятельность в организациях, по программам противопожарного инструктажа, требования к содержанию указанных программ и категории лиц, проходящих обучение по дополнительным профессиональным программам в области пожарной безопасности»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4424" y="2772544"/>
            <a:ext cx="4686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 Минтруда России от 17.06.2021 № 406н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Форма и порядок подачи декларации соответствия условий труда государственным нормативным требованиям охраны труда, Порядок формирования и ведения реестра деклараций соответствия условий труда государственным нормативным требованиям охраны труда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6586205" y="957730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1 марта 2022</a:t>
            </a: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1164829" y="2353275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1 марта 2022</a:t>
            </a: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9624392" y="2871957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1 марта 2022</a:t>
            </a: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502209" y="4416746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1 марта 2022</a:t>
            </a: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84032" y="5210171"/>
            <a:ext cx="5584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 Минтруда России от 14.07.2021 № 467н </a:t>
            </a: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«Правила финансового обеспечения предупредительных мер по сокращению производственного травматизма и профессиональных заболеваний работников и санаторно-курортного лечения работников, занятых на работах с вредными и (или) опасными производственными факторами»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19.09.2021</a:t>
            </a:r>
          </a:p>
        </p:txBody>
      </p:sp>
    </p:spTree>
    <p:extLst>
      <p:ext uri="{BB962C8B-B14F-4D97-AF65-F5344CB8AC3E}">
        <p14:creationId xmlns:p14="http://schemas.microsoft.com/office/powerpoint/2010/main" val="1440576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62" name="Рисунок 6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8347" y="6149334"/>
            <a:ext cx="1064023" cy="286147"/>
          </a:xfrm>
          <a:prstGeom prst="rect">
            <a:avLst/>
          </a:prstGeom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100733" y="682247"/>
            <a:ext cx="9344698" cy="45719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99656" y="34877"/>
            <a:ext cx="6552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Х раздела Трудового кодекса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Российской Федерации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-85249" y="634160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240317" y="629431"/>
            <a:ext cx="1103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278603" y="970697"/>
            <a:ext cx="5941014" cy="707886"/>
          </a:xfrm>
          <a:prstGeom prst="rect">
            <a:avLst/>
          </a:prstGeom>
          <a:gradFill>
            <a:gsLst>
              <a:gs pos="63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Как подготовиться к вступлению в силу новой редакции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40" name="Рисунок 39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44" name="Рисунок 43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49" name="Рисунок 48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8347" y="6149334"/>
            <a:ext cx="1064023" cy="286147"/>
          </a:xfrm>
          <a:prstGeom prst="rect">
            <a:avLst/>
          </a:prstGeom>
        </p:spPr>
      </p:pic>
      <p:grpSp>
        <p:nvGrpSpPr>
          <p:cNvPr id="64" name="Группа 29"/>
          <p:cNvGrpSpPr>
            <a:grpSpLocks/>
          </p:cNvGrpSpPr>
          <p:nvPr/>
        </p:nvGrpSpPr>
        <p:grpSpPr bwMode="auto">
          <a:xfrm>
            <a:off x="2100733" y="682247"/>
            <a:ext cx="9344698" cy="45719"/>
            <a:chOff x="1511764" y="965606"/>
            <a:chExt cx="7128792" cy="70147"/>
          </a:xfrm>
        </p:grpSpPr>
        <p:cxnSp>
          <p:nvCxnSpPr>
            <p:cNvPr id="65" name="Прямая соединительная линия 64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Прямоугольник 65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71" name="Прямоугольник 70"/>
          <p:cNvSpPr/>
          <p:nvPr/>
        </p:nvSpPr>
        <p:spPr>
          <a:xfrm>
            <a:off x="-179676" y="687985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214.2</a:t>
            </a: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1" t="27677" r="28331" b="53616"/>
          <a:stretch/>
        </p:blipFill>
        <p:spPr>
          <a:xfrm>
            <a:off x="2238383" y="2235082"/>
            <a:ext cx="1079268" cy="313860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1903" r="5491"/>
          <a:stretch/>
        </p:blipFill>
        <p:spPr>
          <a:xfrm flipH="1">
            <a:off x="3278603" y="2193375"/>
            <a:ext cx="6519644" cy="1387880"/>
          </a:xfrm>
          <a:prstGeom prst="rect">
            <a:avLst/>
          </a:prstGeom>
        </p:spPr>
      </p:pic>
      <p:sp>
        <p:nvSpPr>
          <p:cNvPr id="75" name="Прямоугольник 74"/>
          <p:cNvSpPr/>
          <p:nvPr/>
        </p:nvSpPr>
        <p:spPr>
          <a:xfrm>
            <a:off x="5171323" y="2482864"/>
            <a:ext cx="45981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Изучить новую редакцию Х раздела Трудового кодекса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1903" r="5491"/>
          <a:stretch/>
        </p:blipFill>
        <p:spPr>
          <a:xfrm flipH="1">
            <a:off x="3417368" y="3532303"/>
            <a:ext cx="6443683" cy="1387880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1903" r="5491"/>
          <a:stretch/>
        </p:blipFill>
        <p:spPr>
          <a:xfrm flipH="1">
            <a:off x="3452338" y="4962661"/>
            <a:ext cx="6524753" cy="1387880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1" t="27677" r="28331" b="53616"/>
          <a:stretch/>
        </p:blipFill>
        <p:spPr>
          <a:xfrm>
            <a:off x="2268719" y="3760979"/>
            <a:ext cx="1079268" cy="313860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1" t="27677" r="28331" b="53616"/>
          <a:stretch/>
        </p:blipFill>
        <p:spPr>
          <a:xfrm>
            <a:off x="2338101" y="5147455"/>
            <a:ext cx="1079268" cy="313860"/>
          </a:xfrm>
          <a:prstGeom prst="rect">
            <a:avLst/>
          </a:prstGeom>
        </p:spPr>
      </p:pic>
      <p:sp>
        <p:nvSpPr>
          <p:cNvPr id="81" name="Прямоугольник 80"/>
          <p:cNvSpPr/>
          <p:nvPr/>
        </p:nvSpPr>
        <p:spPr>
          <a:xfrm>
            <a:off x="5304437" y="3834262"/>
            <a:ext cx="44881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Ознакомиться с подзаконными нормативными актами, которые станут основой государственной политики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 области охраны труда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5352256" y="5252449"/>
            <a:ext cx="44881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Актуализировать существующие локальные нормативные акты 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(положение о СУОТ и другие),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коллективный договор и (или) разработать новые (при необходимости)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3852795" y="2634629"/>
            <a:ext cx="1071736" cy="400110"/>
          </a:xfrm>
          <a:prstGeom prst="rect">
            <a:avLst/>
          </a:prstGeom>
          <a:gradFill>
            <a:gsLst>
              <a:gs pos="63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Шаг 1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3936804" y="3965457"/>
            <a:ext cx="1071736" cy="400110"/>
          </a:xfrm>
          <a:prstGeom prst="rect">
            <a:avLst/>
          </a:prstGeom>
          <a:gradFill>
            <a:gsLst>
              <a:gs pos="63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Шаг 2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3960824" y="5412199"/>
            <a:ext cx="1071736" cy="400110"/>
          </a:xfrm>
          <a:prstGeom prst="rect">
            <a:avLst/>
          </a:prstGeom>
          <a:gradFill>
            <a:gsLst>
              <a:gs pos="63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Шаг 3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614">
            <a:off x="512104" y="1075634"/>
            <a:ext cx="1635758" cy="1226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8780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7" t="11110" b="10143"/>
          <a:stretch/>
        </p:blipFill>
        <p:spPr>
          <a:xfrm>
            <a:off x="41259" y="17856"/>
            <a:ext cx="12074297" cy="67497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8347" y="6149334"/>
            <a:ext cx="1064023" cy="286147"/>
          </a:xfrm>
          <a:prstGeom prst="rect">
            <a:avLst/>
          </a:prstGeom>
        </p:spPr>
      </p:pic>
      <p:grpSp>
        <p:nvGrpSpPr>
          <p:cNvPr id="2" name="Группа 29"/>
          <p:cNvGrpSpPr>
            <a:grpSpLocks/>
          </p:cNvGrpSpPr>
          <p:nvPr/>
        </p:nvGrpSpPr>
        <p:grpSpPr bwMode="auto">
          <a:xfrm>
            <a:off x="543197" y="2935806"/>
            <a:ext cx="11377264" cy="72008"/>
            <a:chOff x="1511764" y="965606"/>
            <a:chExt cx="7128792" cy="70147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Прямоугольник 16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11805" y="1394770"/>
            <a:ext cx="1108923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БЛАГОДАРЮ  ЗА  ВНИМАНИЕ</a:t>
            </a:r>
            <a:endParaRPr lang="ru-RU" sz="5400" i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03046" y="3043132"/>
            <a:ext cx="11674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БУДЬТЕ  ГОТОВЫ  К  ИЗМЕНЕНИЯМ!</a:t>
            </a:r>
            <a:endParaRPr lang="ru-RU" sz="4800" i="1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4256785"/>
            <a:ext cx="1728192" cy="2442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8462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5113" r="25193" b="78350"/>
          <a:stretch/>
        </p:blipFill>
        <p:spPr>
          <a:xfrm>
            <a:off x="8075799" y="3685682"/>
            <a:ext cx="4020914" cy="770212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5113" r="25193" b="78350"/>
          <a:stretch/>
        </p:blipFill>
        <p:spPr>
          <a:xfrm>
            <a:off x="8072993" y="2866758"/>
            <a:ext cx="4020914" cy="770212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5113" r="25193" b="78350"/>
          <a:stretch/>
        </p:blipFill>
        <p:spPr>
          <a:xfrm>
            <a:off x="8036307" y="2068763"/>
            <a:ext cx="4020914" cy="77021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5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5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5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5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5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5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5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5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62" name="Рисунок 61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0101" y="6200506"/>
            <a:ext cx="1064023" cy="286147"/>
          </a:xfrm>
          <a:prstGeom prst="rect">
            <a:avLst/>
          </a:prstGeom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099715" y="727941"/>
            <a:ext cx="9344698" cy="45719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2" name="Прямоугольник 21"/>
          <p:cNvSpPr/>
          <p:nvPr/>
        </p:nvSpPr>
        <p:spPr>
          <a:xfrm rot="2569668">
            <a:off x="5673869" y="7100887"/>
            <a:ext cx="721672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п/п </a:t>
            </a:r>
          </a:p>
          <a:p>
            <a:pPr algn="ctr"/>
            <a:r>
              <a:rPr lang="ru-RU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1-22 </a:t>
            </a:r>
            <a:endParaRPr lang="ru-RU" sz="1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9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ru-RU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23-27</a:t>
            </a:r>
            <a:endParaRPr lang="ru-RU" sz="1600" dirty="0">
              <a:solidFill>
                <a:srgbClr val="800000"/>
              </a:solidFill>
            </a:endParaRPr>
          </a:p>
        </p:txBody>
      </p:sp>
      <p:sp>
        <p:nvSpPr>
          <p:cNvPr id="64" name="Rectangle 1"/>
          <p:cNvSpPr>
            <a:spLocks noChangeArrowheads="1"/>
          </p:cNvSpPr>
          <p:nvPr/>
        </p:nvSpPr>
        <p:spPr bwMode="auto">
          <a:xfrm>
            <a:off x="2338521" y="73849"/>
            <a:ext cx="8343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Федеральный закон от 02.07.2021 № 311-ФЗ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«О внесении изменений в Трудовой кодекс Российской Федерации»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347" y="872341"/>
            <a:ext cx="1761670" cy="1761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7"/>
          <a:stretch/>
        </p:blipFill>
        <p:spPr>
          <a:xfrm>
            <a:off x="2124093" y="1611501"/>
            <a:ext cx="2005607" cy="51503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6501" y="943626"/>
            <a:ext cx="3528392" cy="155927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5291120" y="828589"/>
            <a:ext cx="1045383" cy="1006757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973887" y="1072766"/>
            <a:ext cx="1679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Раздел Х</a:t>
            </a:r>
            <a:r>
              <a:rPr lang="ru-RU" sz="8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ОХРАНА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ТРУДА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4392170" y="2249909"/>
            <a:ext cx="1163434" cy="2154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 01.03.2022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087097" y="2249909"/>
            <a:ext cx="1213423" cy="2154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после  01.03.2022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4293662" y="1596674"/>
            <a:ext cx="12875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 главы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29 статей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6087097" y="1596673"/>
            <a:ext cx="12875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 глав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38 статей</a:t>
            </a: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7120267" y="1122769"/>
            <a:ext cx="329445" cy="694772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5113" r="25193" b="78350"/>
          <a:stretch/>
        </p:blipFill>
        <p:spPr>
          <a:xfrm>
            <a:off x="8061309" y="1202038"/>
            <a:ext cx="4020914" cy="770212"/>
          </a:xfrm>
          <a:prstGeom prst="rect">
            <a:avLst/>
          </a:prstGeom>
        </p:spPr>
      </p:pic>
      <p:sp>
        <p:nvSpPr>
          <p:cNvPr id="78" name="Прямоугольник 77"/>
          <p:cNvSpPr/>
          <p:nvPr/>
        </p:nvSpPr>
        <p:spPr>
          <a:xfrm>
            <a:off x="8227706" y="1273161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Статья </a:t>
            </a:r>
          </a:p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209.1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8219848" y="2150800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Статья </a:t>
            </a:r>
          </a:p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211.1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8236983" y="2967668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Статья </a:t>
            </a:r>
          </a:p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211.2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8249447" y="3782948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Статья </a:t>
            </a:r>
          </a:p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211.3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9025085" y="1353077"/>
            <a:ext cx="2727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Основные принципы обеспечения </a:t>
            </a:r>
          </a:p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безопасности труда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9031646" y="2912102"/>
            <a:ext cx="28183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Полномочия федеральных органов </a:t>
            </a:r>
          </a:p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исполнительной власти</a:t>
            </a:r>
          </a:p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в области охраны труда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1" t="15981" r="17241" b="15981"/>
          <a:stretch/>
        </p:blipFill>
        <p:spPr>
          <a:xfrm>
            <a:off x="11591715" y="2020051"/>
            <a:ext cx="445492" cy="4538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t="1" b="-7082"/>
          <a:stretch/>
        </p:blipFill>
        <p:spPr>
          <a:xfrm>
            <a:off x="11546165" y="1098186"/>
            <a:ext cx="607759" cy="482000"/>
          </a:xfrm>
          <a:prstGeom prst="rect">
            <a:avLst/>
          </a:prstGeom>
        </p:spPr>
      </p:pic>
      <p:sp>
        <p:nvSpPr>
          <p:cNvPr id="92" name="Прямоугольник 91"/>
          <p:cNvSpPr/>
          <p:nvPr/>
        </p:nvSpPr>
        <p:spPr>
          <a:xfrm>
            <a:off x="9228200" y="2083073"/>
            <a:ext cx="22621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Полномочия Правительства </a:t>
            </a:r>
          </a:p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Российской Федерации </a:t>
            </a:r>
          </a:p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в области охраны труда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8954130" y="3720620"/>
            <a:ext cx="29851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Полномочия органов</a:t>
            </a:r>
          </a:p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исполнительной власти субъектов РФ</a:t>
            </a:r>
          </a:p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в области охраны труда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pic>
        <p:nvPicPr>
          <p:cNvPr id="94" name="Рисунок 93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5113" r="25193" b="78350"/>
          <a:stretch/>
        </p:blipFill>
        <p:spPr>
          <a:xfrm>
            <a:off x="8075799" y="4460120"/>
            <a:ext cx="4020914" cy="872568"/>
          </a:xfrm>
          <a:prstGeom prst="rect">
            <a:avLst/>
          </a:prstGeom>
        </p:spPr>
      </p:pic>
      <p:sp>
        <p:nvSpPr>
          <p:cNvPr id="95" name="Прямоугольник 94"/>
          <p:cNvSpPr/>
          <p:nvPr/>
        </p:nvSpPr>
        <p:spPr>
          <a:xfrm>
            <a:off x="8260174" y="4653478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Статья </a:t>
            </a:r>
          </a:p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212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706869" y="4485718"/>
            <a:ext cx="3161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00" b="1" dirty="0">
                <a:latin typeface="Arial Black" panose="020B0A04020102020204" pitchFamily="34" charset="0"/>
              </a:rPr>
              <a:t>Государственные нормативные </a:t>
            </a:r>
          </a:p>
          <a:p>
            <a:pPr algn="ctr">
              <a:spcAft>
                <a:spcPts val="0"/>
              </a:spcAft>
            </a:pPr>
            <a:r>
              <a:rPr lang="ru-RU" sz="1000" b="1" dirty="0">
                <a:latin typeface="Arial Black" panose="020B0A04020102020204" pitchFamily="34" charset="0"/>
              </a:rPr>
              <a:t>требования охраны труда и национальные стандарты   безопасности труда</a:t>
            </a: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t="17991" r="12844" b="21497"/>
          <a:stretch/>
        </p:blipFill>
        <p:spPr>
          <a:xfrm>
            <a:off x="11521909" y="4465397"/>
            <a:ext cx="585104" cy="367391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5113" r="25193" b="78350"/>
          <a:stretch/>
        </p:blipFill>
        <p:spPr>
          <a:xfrm>
            <a:off x="8126756" y="5337965"/>
            <a:ext cx="4020914" cy="770212"/>
          </a:xfrm>
          <a:prstGeom prst="rect">
            <a:avLst/>
          </a:prstGeom>
        </p:spPr>
      </p:pic>
      <p:sp>
        <p:nvSpPr>
          <p:cNvPr id="99" name="Прямоугольник 98"/>
          <p:cNvSpPr/>
          <p:nvPr/>
        </p:nvSpPr>
        <p:spPr>
          <a:xfrm>
            <a:off x="8260175" y="5453489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Статья </a:t>
            </a:r>
          </a:p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213.1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770031" y="5395020"/>
            <a:ext cx="3361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latin typeface="Arial Black" panose="020B0A04020102020204" pitchFamily="34" charset="0"/>
              </a:rPr>
              <a:t>Соответствие зданий, сооружений, </a:t>
            </a:r>
          </a:p>
          <a:p>
            <a:pPr algn="ctr"/>
            <a:r>
              <a:rPr lang="ru-RU" sz="800" b="1" dirty="0">
                <a:latin typeface="Arial Black" panose="020B0A04020102020204" pitchFamily="34" charset="0"/>
              </a:rPr>
              <a:t>оборудования, технологических процессов </a:t>
            </a:r>
          </a:p>
          <a:p>
            <a:pPr algn="ctr"/>
            <a:r>
              <a:rPr lang="ru-RU" sz="800" b="1" dirty="0">
                <a:latin typeface="Arial Black" panose="020B0A04020102020204" pitchFamily="34" charset="0"/>
              </a:rPr>
              <a:t>и материалов государственным нормативным требованиям охраны труда</a:t>
            </a:r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5113" r="25193" b="78350"/>
          <a:stretch/>
        </p:blipFill>
        <p:spPr>
          <a:xfrm>
            <a:off x="123099" y="2862550"/>
            <a:ext cx="3790763" cy="770212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5113" r="25193" b="78350"/>
          <a:stretch/>
        </p:blipFill>
        <p:spPr>
          <a:xfrm>
            <a:off x="125099" y="3823000"/>
            <a:ext cx="3790763" cy="77021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5113" r="25193" b="78350"/>
          <a:stretch/>
        </p:blipFill>
        <p:spPr>
          <a:xfrm>
            <a:off x="159139" y="4704654"/>
            <a:ext cx="3790763" cy="770212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5113" r="25193" b="78350"/>
          <a:stretch/>
        </p:blipFill>
        <p:spPr>
          <a:xfrm>
            <a:off x="125099" y="5594689"/>
            <a:ext cx="3790763" cy="770212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5113" r="25193" b="78350"/>
          <a:stretch/>
        </p:blipFill>
        <p:spPr>
          <a:xfrm>
            <a:off x="4115265" y="3306874"/>
            <a:ext cx="3790763" cy="770212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5113" r="25193" b="78350"/>
          <a:stretch/>
        </p:blipFill>
        <p:spPr>
          <a:xfrm>
            <a:off x="4115266" y="4474193"/>
            <a:ext cx="3790763" cy="770212"/>
          </a:xfrm>
          <a:prstGeom prst="rect">
            <a:avLst/>
          </a:prstGeom>
        </p:spPr>
      </p:pic>
      <p:pic>
        <p:nvPicPr>
          <p:cNvPr id="110" name="Рисунок 109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5113" r="25193" b="78350"/>
          <a:stretch/>
        </p:blipFill>
        <p:spPr>
          <a:xfrm>
            <a:off x="4223812" y="5615496"/>
            <a:ext cx="3790763" cy="770212"/>
          </a:xfrm>
          <a:prstGeom prst="rect">
            <a:avLst/>
          </a:prstGeom>
        </p:spPr>
      </p:pic>
      <p:sp>
        <p:nvSpPr>
          <p:cNvPr id="111" name="Прямоугольник 110"/>
          <p:cNvSpPr/>
          <p:nvPr/>
        </p:nvSpPr>
        <p:spPr>
          <a:xfrm>
            <a:off x="251833" y="2970202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Статья </a:t>
            </a:r>
          </a:p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214.1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1178472" y="2998375"/>
            <a:ext cx="22669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Запрет на работу в опасных </a:t>
            </a:r>
          </a:p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условиях труда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236230" y="3927587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Статья </a:t>
            </a:r>
          </a:p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214.2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1363278" y="3961932"/>
            <a:ext cx="1927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Права работодателя </a:t>
            </a:r>
          </a:p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в области охраны труда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266904" y="4812216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Статья </a:t>
            </a:r>
          </a:p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216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1451778" y="4812216"/>
            <a:ext cx="1927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Права работника </a:t>
            </a:r>
          </a:p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в области охраны труда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251833" y="5729895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Статья </a:t>
            </a:r>
          </a:p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216.2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1081490" y="5680832"/>
            <a:ext cx="24609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Право работника на получение</a:t>
            </a:r>
          </a:p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 информации </a:t>
            </a:r>
          </a:p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об условиях и охране труда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4246195" y="3416545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Статья </a:t>
            </a:r>
          </a:p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217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4485874" y="3526131"/>
            <a:ext cx="38400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00" b="1" dirty="0">
                <a:latin typeface="Arial Black" panose="020B0A04020102020204" pitchFamily="34" charset="0"/>
              </a:rPr>
              <a:t>Система управления охраной труда</a:t>
            </a:r>
          </a:p>
        </p:txBody>
      </p:sp>
      <p:pic>
        <p:nvPicPr>
          <p:cNvPr id="121" name="Рисунок 1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58" y="2771850"/>
            <a:ext cx="385524" cy="461092"/>
          </a:xfrm>
          <a:prstGeom prst="rect">
            <a:avLst/>
          </a:prstGeom>
        </p:spPr>
      </p:pic>
      <p:pic>
        <p:nvPicPr>
          <p:cNvPr id="122" name="Рисунок 121"/>
          <p:cNvPicPr>
            <a:picLocks noChangeAspect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24" y="3800482"/>
            <a:ext cx="443358" cy="443358"/>
          </a:xfrm>
          <a:prstGeom prst="rect">
            <a:avLst/>
          </a:prstGeom>
        </p:spPr>
      </p:pic>
      <p:pic>
        <p:nvPicPr>
          <p:cNvPr id="123" name="Рисунок 122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72" y="4661282"/>
            <a:ext cx="423503" cy="423503"/>
          </a:xfrm>
          <a:prstGeom prst="rect">
            <a:avLst/>
          </a:prstGeom>
        </p:spPr>
      </p:pic>
      <p:pic>
        <p:nvPicPr>
          <p:cNvPr id="124" name="Рисунок 123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20" t="15792" r="23121" b="15792"/>
          <a:stretch/>
        </p:blipFill>
        <p:spPr>
          <a:xfrm>
            <a:off x="3407794" y="5755301"/>
            <a:ext cx="385096" cy="361028"/>
          </a:xfrm>
          <a:prstGeom prst="rect">
            <a:avLst/>
          </a:prstGeom>
        </p:spPr>
      </p:pic>
      <p:sp>
        <p:nvSpPr>
          <p:cNvPr id="125" name="Прямоугольник 124"/>
          <p:cNvSpPr/>
          <p:nvPr/>
        </p:nvSpPr>
        <p:spPr>
          <a:xfrm>
            <a:off x="4239260" y="4580820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Статья </a:t>
            </a:r>
          </a:p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218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4372614" y="4714382"/>
            <a:ext cx="38400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00" b="1" dirty="0">
                <a:latin typeface="Arial Black" panose="020B0A04020102020204" pitchFamily="34" charset="0"/>
              </a:rPr>
              <a:t>Профессиональные риски</a:t>
            </a:r>
          </a:p>
        </p:txBody>
      </p:sp>
      <p:sp>
        <p:nvSpPr>
          <p:cNvPr id="127" name="Прямоугольник 126"/>
          <p:cNvSpPr/>
          <p:nvPr/>
        </p:nvSpPr>
        <p:spPr>
          <a:xfrm>
            <a:off x="4973887" y="5765624"/>
            <a:ext cx="2561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00" b="1" dirty="0">
                <a:latin typeface="Arial Black" panose="020B0A04020102020204" pitchFamily="34" charset="0"/>
              </a:rPr>
              <a:t>Микроповреждения</a:t>
            </a:r>
          </a:p>
          <a:p>
            <a:pPr algn="ctr">
              <a:spcAft>
                <a:spcPts val="0"/>
              </a:spcAft>
            </a:pPr>
            <a:r>
              <a:rPr lang="ru-RU" sz="1000" b="1" dirty="0">
                <a:latin typeface="Arial Black" panose="020B0A04020102020204" pitchFamily="34" charset="0"/>
              </a:rPr>
              <a:t>(микротравмы)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4307987" y="5765624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Статья </a:t>
            </a:r>
          </a:p>
          <a:p>
            <a:pPr algn="ctr"/>
            <a:r>
              <a:rPr lang="ru-RU" sz="12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226</a:t>
            </a:r>
          </a:p>
        </p:txBody>
      </p:sp>
      <p:pic>
        <p:nvPicPr>
          <p:cNvPr id="129" name="Рисунок 128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79" y="6092258"/>
            <a:ext cx="476252" cy="413015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9" r="8879"/>
          <a:stretch/>
        </p:blipFill>
        <p:spPr>
          <a:xfrm>
            <a:off x="7329769" y="4853473"/>
            <a:ext cx="504479" cy="541547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12" t="25844" r="25099" b="29065"/>
          <a:stretch/>
        </p:blipFill>
        <p:spPr>
          <a:xfrm>
            <a:off x="7206016" y="3777681"/>
            <a:ext cx="555709" cy="518662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1587" t="19092" r="12564" b="13824"/>
          <a:stretch/>
        </p:blipFill>
        <p:spPr>
          <a:xfrm rot="10800000">
            <a:off x="6891012" y="2423510"/>
            <a:ext cx="1315982" cy="1015160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92645" y="2221880"/>
            <a:ext cx="775342" cy="50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56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62" name="Рисунок 6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8347" y="6149334"/>
            <a:ext cx="1064023" cy="286147"/>
          </a:xfrm>
          <a:prstGeom prst="rect">
            <a:avLst/>
          </a:prstGeom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100733" y="682247"/>
            <a:ext cx="9344698" cy="45719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99656" y="34877"/>
            <a:ext cx="6552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Х раздела Трудового кодекса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Российской Федерации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4226" y="35229"/>
            <a:ext cx="659356" cy="659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617117" y="476673"/>
            <a:ext cx="1726925" cy="1559270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170803" y="476673"/>
            <a:ext cx="956646" cy="864096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-179676" y="687985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209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15529" y="1191157"/>
            <a:ext cx="1369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Основные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понятия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8714" y="741343"/>
            <a:ext cx="775342" cy="5059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18844" y="863958"/>
            <a:ext cx="85862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Опасность</a:t>
            </a:r>
            <a:r>
              <a:rPr lang="ru-RU" b="1" dirty="0">
                <a:latin typeface="Arial Black" panose="020B0A04020102020204" pitchFamily="34" charset="0"/>
              </a:rPr>
              <a:t> - потенциальный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источник</a:t>
            </a:r>
            <a:r>
              <a:rPr lang="ru-RU" b="1" dirty="0">
                <a:latin typeface="Arial Black" panose="020B0A04020102020204" pitchFamily="34" charset="0"/>
              </a:rPr>
              <a:t> нанесения вреда, представляющий угрозу жизни и (или) здоровью работника в процессе трудовой деятельности.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1595" y="2138564"/>
            <a:ext cx="11766224" cy="123110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2060"/>
                </a:solidFill>
                <a:latin typeface="Arial Black" panose="020B0A04020102020204" pitchFamily="34" charset="0"/>
              </a:rPr>
              <a:t>Средство индивидуальной защиты </a:t>
            </a:r>
            <a:r>
              <a:rPr lang="ru-RU" sz="1100" b="1" dirty="0">
                <a:latin typeface="Arial Black" panose="020B0A04020102020204" pitchFamily="34" charset="0"/>
              </a:rPr>
              <a:t>-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средство, используемое для предотвращения или уменьшения воздействия на работника вредных и (или) опасных производственных факторов, особых температурных условий, а также для защиты от загрязнения.</a:t>
            </a:r>
          </a:p>
          <a:p>
            <a:pPr algn="just"/>
            <a:endParaRPr lang="ru-RU" sz="600" b="1" dirty="0">
              <a:latin typeface="Arial Black" panose="020B0A04020102020204" pitchFamily="34" charset="0"/>
            </a:endParaRPr>
          </a:p>
          <a:p>
            <a:pPr algn="just"/>
            <a:r>
              <a:rPr lang="ru-RU" sz="1200" b="1" dirty="0">
                <a:solidFill>
                  <a:srgbClr val="002060"/>
                </a:solidFill>
                <a:latin typeface="Arial Black" panose="020B0A04020102020204" pitchFamily="34" charset="0"/>
              </a:rPr>
              <a:t>Средства коллективной защиты </a:t>
            </a:r>
            <a:r>
              <a:rPr lang="ru-RU" sz="1100" b="1" dirty="0">
                <a:latin typeface="Arial Black" panose="020B0A04020102020204" pitchFamily="34" charset="0"/>
              </a:rPr>
              <a:t>-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 средства защиты работников, конструктивно и (или) функционально связанные с производственным оборудованием, производственным процессом, производственным зданием (помещением), производственной площадкой, производственной зоной, рабочим местом (рабочими местами) и используемые для предотвращения или уменьшения воздействия на работников вредных и (или) опасных производственных факторов.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3624" y="3420224"/>
            <a:ext cx="11775371" cy="107721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 Black" panose="020B0A04020102020204" pitchFamily="34" charset="0"/>
              </a:rPr>
              <a:t>Профессиональный риск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вероятность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причинения вреда жизни и (или) здоровью работника в результате воздействия на него вредного и (или) опасного производственного фактора при исполнении им своей трудовой функции с учетом возможной тяжести повреждения здоровья.</a:t>
            </a:r>
          </a:p>
          <a:p>
            <a:endParaRPr lang="ru-RU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Arial Black" panose="020B0A04020102020204" pitchFamily="34" charset="0"/>
              </a:rPr>
              <a:t>Управление профессиональными рисками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- комплекс взаимосвязанных мероприятий и процедур, являющихся элементами системы управления охраной труда и включающих в себя выявление опасностей, оценку профессиональных рисков и применение мер по снижению уровней профессиональных рисков или недопущению повышения их уровней, мониторинг и пересмотр выявленных профессиональных рисков.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551681" y="1787811"/>
            <a:ext cx="1298622" cy="30777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изменено</a:t>
            </a:r>
            <a:endParaRPr lang="ru-RU" sz="1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3623" y="4899079"/>
            <a:ext cx="11775371" cy="81560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 Black" panose="020B0A04020102020204" pitchFamily="34" charset="0"/>
              </a:rPr>
              <a:t>Рабочее место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- место, где работник должен находиться или куда ему необходимо прибыть в связи с его работой и которое прямо или косвенно находится под контролем работодателя.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требования к организации безопасного рабочего места устанавливаются федеральным органом исполнительной власти, осуществляющим функции по выработке и реализации государственной политики и нормативно-правовому регулированию в сфере труда, с учетом мнения Российской трехсторонней комиссии по регулированию социально-трудовых отношений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626709" y="4560877"/>
            <a:ext cx="1298622" cy="30777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расширено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69950" y="6262191"/>
            <a:ext cx="1843101" cy="29522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6376278" y="3760158"/>
            <a:ext cx="973574" cy="50662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9943" r="13805" b="14949"/>
          <a:stretch/>
        </p:blipFill>
        <p:spPr>
          <a:xfrm>
            <a:off x="4511824" y="5894761"/>
            <a:ext cx="620376" cy="221563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5162620" y="5933172"/>
            <a:ext cx="3103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Минтруда России от 29.10.2021 № 774н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718888" y="6197558"/>
            <a:ext cx="42883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«Общие требования к организации безопасного рабочего места»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64055" y="5908839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1 марта 2022</a:t>
            </a: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9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62" name="Рисунок 6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063552" y="819708"/>
            <a:ext cx="9344698" cy="45719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860" t="31787" r="12161" b="7484"/>
          <a:stretch/>
        </p:blipFill>
        <p:spPr>
          <a:xfrm>
            <a:off x="407368" y="911483"/>
            <a:ext cx="8345213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001985" y="-42975"/>
            <a:ext cx="655272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Проекты нормативно-правовых актов (НПА)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к новой редакции Х раздела Трудового кодекса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Российской Федерации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4" y="4957856"/>
            <a:ext cx="940346" cy="1328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19" t="28561" r="1359" b="33542"/>
          <a:stretch/>
        </p:blipFill>
        <p:spPr>
          <a:xfrm>
            <a:off x="1887493" y="4735415"/>
            <a:ext cx="7738703" cy="1760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8893" y="102229"/>
            <a:ext cx="302468" cy="63788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9966062" y="1412702"/>
            <a:ext cx="2111828" cy="289310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 Black" panose="020B0A04020102020204" pitchFamily="34" charset="0"/>
              </a:rPr>
              <a:t>Отслеживать вступление </a:t>
            </a:r>
          </a:p>
          <a:p>
            <a:pPr algn="ctr"/>
            <a:r>
              <a:rPr lang="ru-RU" sz="1400" b="1" dirty="0">
                <a:latin typeface="Arial Black" panose="020B0A04020102020204" pitchFamily="34" charset="0"/>
              </a:rPr>
              <a:t>в силу НПА</a:t>
            </a:r>
          </a:p>
          <a:p>
            <a:pPr algn="ctr"/>
            <a:r>
              <a:rPr lang="ru-RU" sz="1400" b="1" dirty="0">
                <a:latin typeface="Arial Black" panose="020B0A04020102020204" pitchFamily="34" charset="0"/>
              </a:rPr>
              <a:t>через справочно-правовые системы и (или) Федеральный портал проектов НПА, официальный интернет портал правовой информации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27320"/>
          <a:stretch/>
        </p:blipFill>
        <p:spPr>
          <a:xfrm>
            <a:off x="9418132" y="2961860"/>
            <a:ext cx="527160" cy="187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0160" y="2722454"/>
            <a:ext cx="491790" cy="16053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029639" y="4997782"/>
            <a:ext cx="20001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https://regulation.gov.ru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724738" y="6005819"/>
            <a:ext cx="244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http://publication.pravo.gov.ru/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1587" t="19092" r="12564" b="13824"/>
          <a:stretch/>
        </p:blipFill>
        <p:spPr>
          <a:xfrm rot="5400000">
            <a:off x="7927232" y="2812997"/>
            <a:ext cx="2591522" cy="12018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2" r="11362" b="11586"/>
          <a:stretch/>
        </p:blipFill>
        <p:spPr>
          <a:xfrm>
            <a:off x="9840416" y="5615495"/>
            <a:ext cx="1389236" cy="228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049" y="3882336"/>
            <a:ext cx="983432" cy="242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68" y="3722758"/>
            <a:ext cx="574720" cy="1835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545" y="4737363"/>
            <a:ext cx="1285501" cy="260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9943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62" name="Рисунок 6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8347" y="6149334"/>
            <a:ext cx="1064023" cy="286147"/>
          </a:xfrm>
          <a:prstGeom prst="rect">
            <a:avLst/>
          </a:prstGeom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100733" y="682247"/>
            <a:ext cx="9344698" cy="45719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99656" y="34877"/>
            <a:ext cx="6552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Х раздела Трудового кодекса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Российской Федерации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4226" y="35229"/>
            <a:ext cx="659356" cy="659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617117" y="476673"/>
            <a:ext cx="1726925" cy="1559270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170803" y="476673"/>
            <a:ext cx="956646" cy="864096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-179676" y="687985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209.1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49589" y="982956"/>
            <a:ext cx="14237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Основные </a:t>
            </a:r>
          </a:p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принципы </a:t>
            </a:r>
          </a:p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обеспечения </a:t>
            </a:r>
          </a:p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безопасности</a:t>
            </a:r>
          </a:p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труда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5895" y="772874"/>
            <a:ext cx="775342" cy="5059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145" t="51903" r="4084"/>
          <a:stretch/>
        </p:blipFill>
        <p:spPr>
          <a:xfrm flipH="1">
            <a:off x="1475973" y="3195352"/>
            <a:ext cx="6912768" cy="21053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0541" y="3783779"/>
            <a:ext cx="2255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Предупреждение </a:t>
            </a:r>
          </a:p>
          <a:p>
            <a:pPr algn="ctr"/>
            <a:r>
              <a:rPr lang="ru-RU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и профилактика </a:t>
            </a:r>
          </a:p>
          <a:p>
            <a:pPr algn="ctr"/>
            <a:r>
              <a:rPr lang="ru-RU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опасностей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861407" y="3489967"/>
            <a:ext cx="417679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Работодатель систематически проводит мероприятия по улучшению условий труда, включая ликвидацию или снижение уровней профессиональных рисков или недопущение повышения их уровней, с соблюдением приоритетности реализации таких мероприятий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145" t="51903" r="4084"/>
          <a:stretch/>
        </p:blipFill>
        <p:spPr>
          <a:xfrm flipH="1">
            <a:off x="4267073" y="859156"/>
            <a:ext cx="6912768" cy="21053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55049" y="1359816"/>
            <a:ext cx="16786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Минимизация </a:t>
            </a:r>
          </a:p>
          <a:p>
            <a:pPr algn="ctr"/>
            <a:r>
              <a:rPr lang="ru-RU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повреждения </a:t>
            </a:r>
          </a:p>
          <a:p>
            <a:pPr algn="ctr"/>
            <a:r>
              <a:rPr lang="ru-RU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здоровья </a:t>
            </a:r>
          </a:p>
          <a:p>
            <a:pPr algn="ctr"/>
            <a:r>
              <a:rPr lang="ru-RU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работников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32233" y="1387487"/>
            <a:ext cx="51362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Работодатель обеспечивает постоянную готовность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 локализации (минимизации) и ликвидации последствий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реализации профессиональных рисков</a:t>
            </a: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5300837" y="3221145"/>
            <a:ext cx="1694893" cy="54384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45368" y="5654280"/>
            <a:ext cx="4755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«Примерный перечень ежегодно реализуемых работодателем мероприятий по улучшению условий и охраны труда, ликвидации или снижению уровней профессиональных рисков либо недопущению повышения их уровней»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9943" r="13805" b="14949"/>
          <a:stretch/>
        </p:blipFill>
        <p:spPr>
          <a:xfrm>
            <a:off x="3800790" y="5366698"/>
            <a:ext cx="620376" cy="221563"/>
          </a:xfrm>
          <a:prstGeom prst="rect">
            <a:avLst/>
          </a:prstGeom>
        </p:spPr>
      </p:pic>
      <p:sp>
        <p:nvSpPr>
          <p:cNvPr id="66" name="Прямоугольник 65"/>
          <p:cNvSpPr/>
          <p:nvPr/>
        </p:nvSpPr>
        <p:spPr>
          <a:xfrm>
            <a:off x="4523032" y="5410444"/>
            <a:ext cx="31759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 Минтруда России от 29.10.2021 № 771н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630" y="3180913"/>
            <a:ext cx="2021191" cy="2645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084043" flipH="1">
            <a:off x="8542827" y="6022376"/>
            <a:ext cx="1764571" cy="6459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85" b="5987"/>
          <a:stretch/>
        </p:blipFill>
        <p:spPr>
          <a:xfrm>
            <a:off x="8820545" y="5437007"/>
            <a:ext cx="1040518" cy="692417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 rot="20442649">
            <a:off x="8710114" y="5584959"/>
            <a:ext cx="1320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аналогичный</a:t>
            </a:r>
          </a:p>
          <a:p>
            <a:pPr algn="ctr"/>
            <a:r>
              <a:rPr lang="ru-RU" sz="1000" b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360" y="2018565"/>
            <a:ext cx="4187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sng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01.03.2022   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Приказ Минтруда России от 22.09.2021 № 656н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«Примерный перечень мероприятий по предотвращению случаев повреждения здоровья работников (при производстве работ (оказании услуг) на территории, находящейся под контролем другого работодателя (иного лица)»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22656" y="5177247"/>
            <a:ext cx="1054699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05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-9425" y="2148426"/>
            <a:ext cx="56263" cy="173923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62" name="Рисунок 6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8347" y="6149334"/>
            <a:ext cx="1064023" cy="286147"/>
          </a:xfrm>
          <a:prstGeom prst="rect">
            <a:avLst/>
          </a:prstGeom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100733" y="682247"/>
            <a:ext cx="9344698" cy="45719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99656" y="34877"/>
            <a:ext cx="6552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Х раздела Трудового кодекса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Российской Федерации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4226" y="35229"/>
            <a:ext cx="659356" cy="659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627020" y="489369"/>
            <a:ext cx="1726925" cy="1559270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170803" y="476673"/>
            <a:ext cx="956646" cy="864096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-179676" y="687985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217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89563" y="1124744"/>
            <a:ext cx="176202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Система</a:t>
            </a:r>
          </a:p>
          <a:p>
            <a:pPr algn="ctr"/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управления </a:t>
            </a:r>
          </a:p>
          <a:p>
            <a:pPr algn="ctr"/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охраной труда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62355" y="1523446"/>
            <a:ext cx="1843101" cy="29522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9943" r="13805" b="14949"/>
          <a:stretch/>
        </p:blipFill>
        <p:spPr>
          <a:xfrm>
            <a:off x="4697346" y="1117676"/>
            <a:ext cx="620376" cy="22156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4966445" y="1983214"/>
            <a:ext cx="2907392" cy="2215804"/>
          </a:xfrm>
          <a:prstGeom prst="rect">
            <a:avLst/>
          </a:prstGeom>
        </p:spPr>
      </p:pic>
      <p:sp>
        <p:nvSpPr>
          <p:cNvPr id="36" name="Овал 35"/>
          <p:cNvSpPr/>
          <p:nvPr/>
        </p:nvSpPr>
        <p:spPr>
          <a:xfrm>
            <a:off x="4511371" y="2047577"/>
            <a:ext cx="1321143" cy="1171298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4547919" y="2365732"/>
            <a:ext cx="1288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218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0" t="13039" r="8907" b="68421"/>
          <a:stretch/>
        </p:blipFill>
        <p:spPr>
          <a:xfrm>
            <a:off x="684626" y="5533169"/>
            <a:ext cx="1024411" cy="223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7FFFD"/>
              </a:clrFrom>
              <a:clrTo>
                <a:srgbClr val="F7FFFD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29840" b="17240"/>
          <a:stretch/>
        </p:blipFill>
        <p:spPr>
          <a:xfrm>
            <a:off x="1695517" y="5515964"/>
            <a:ext cx="709050" cy="19167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2558" y="5767803"/>
            <a:ext cx="1843101" cy="19826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8035" y="930385"/>
            <a:ext cx="775342" cy="50594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49849" y="2755963"/>
            <a:ext cx="775342" cy="505944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5769249" y="2844561"/>
            <a:ext cx="597338" cy="7192143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5828441" y="2222142"/>
            <a:ext cx="597338" cy="7192143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9943" r="13805" b="14949"/>
          <a:stretch/>
        </p:blipFill>
        <p:spPr>
          <a:xfrm>
            <a:off x="2738867" y="5566636"/>
            <a:ext cx="620376" cy="22156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9943" r="13805" b="14949"/>
          <a:stretch/>
        </p:blipFill>
        <p:spPr>
          <a:xfrm>
            <a:off x="2739614" y="6187798"/>
            <a:ext cx="620376" cy="221563"/>
          </a:xfrm>
          <a:prstGeom prst="rect">
            <a:avLst/>
          </a:prstGeom>
        </p:spPr>
      </p:pic>
      <p:sp>
        <p:nvSpPr>
          <p:cNvPr id="68" name="Прямоугольник 67"/>
          <p:cNvSpPr/>
          <p:nvPr/>
        </p:nvSpPr>
        <p:spPr>
          <a:xfrm>
            <a:off x="5744037" y="5490532"/>
            <a:ext cx="6254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58972" y="5691427"/>
            <a:ext cx="64884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 Black" panose="020B0A04020102020204" pitchFamily="34" charset="0"/>
              </a:rPr>
              <a:t>«Об утверждении Рекомендаций по классификации, обнаружению, распознаванию и описанию опасностей»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536176" y="6139383"/>
            <a:ext cx="30412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 Минтруда России от 28.12.2021 № 796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768483" y="6296700"/>
            <a:ext cx="6861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«Об утверждении Рекомендаций по выбору методов оценки уровней профессиональных рисков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и по снижению уровней таких рисков»</a:t>
            </a: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467682" y="4026119"/>
            <a:ext cx="1255478" cy="1079274"/>
          </a:xfrm>
          <a:prstGeom prst="rect">
            <a:avLst/>
          </a:prstGeom>
        </p:spPr>
      </p:pic>
      <p:sp>
        <p:nvSpPr>
          <p:cNvPr id="73" name="Овал 72"/>
          <p:cNvSpPr/>
          <p:nvPr/>
        </p:nvSpPr>
        <p:spPr>
          <a:xfrm>
            <a:off x="191589" y="4009450"/>
            <a:ext cx="641394" cy="612173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0" y="4099859"/>
            <a:ext cx="1001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214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587495" y="4433418"/>
            <a:ext cx="1151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Обязанности</a:t>
            </a:r>
          </a:p>
          <a:p>
            <a:pPr algn="ctr"/>
            <a:r>
              <a:rPr lang="ru-RU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работодателя </a:t>
            </a:r>
          </a:p>
          <a:p>
            <a:pPr algn="ctr"/>
            <a:r>
              <a:rPr lang="ru-RU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области</a:t>
            </a:r>
          </a:p>
          <a:p>
            <a:pPr algn="ctr"/>
            <a:r>
              <a:rPr lang="ru-RU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охраны труда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10414" y="4395149"/>
            <a:ext cx="7508107" cy="26161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систематическое выявление опасностей и профессиональных рисков, их регулярный анализ и оценка;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08567" y="4771851"/>
            <a:ext cx="9320769" cy="430887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мер, направленных на обеспечение безопасных условий и охраны труда,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уровня профессиональных рисков </a:t>
            </a:r>
          </a:p>
          <a:p>
            <a:pPr algn="just"/>
            <a:r>
              <a:rPr lang="ru-RU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вводом в эксплуатацию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производственных объектов, вновь организованных рабочих мест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6424032" y="-1094720"/>
            <a:ext cx="1091734" cy="506626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722" t="51903" r="4085"/>
          <a:stretch/>
        </p:blipFill>
        <p:spPr>
          <a:xfrm flipH="1">
            <a:off x="1330352" y="2115888"/>
            <a:ext cx="3600400" cy="2105327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722" t="51903" r="4085"/>
          <a:stretch/>
        </p:blipFill>
        <p:spPr>
          <a:xfrm>
            <a:off x="7822191" y="2122703"/>
            <a:ext cx="3600400" cy="2105327"/>
          </a:xfrm>
          <a:prstGeom prst="rect">
            <a:avLst/>
          </a:prstGeom>
        </p:spPr>
      </p:pic>
      <p:sp>
        <p:nvSpPr>
          <p:cNvPr id="80" name="Прямоугольник 79"/>
          <p:cNvSpPr/>
          <p:nvPr/>
        </p:nvSpPr>
        <p:spPr>
          <a:xfrm>
            <a:off x="4879106" y="3211576"/>
            <a:ext cx="299473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Профессиональные</a:t>
            </a:r>
          </a:p>
          <a:p>
            <a:pPr algn="ctr"/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риски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457779" y="2613549"/>
            <a:ext cx="22653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Риски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травмирования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работников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8965440" y="2430252"/>
            <a:ext cx="25875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Риски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получения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работником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профзаболевания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91121" y="456573"/>
            <a:ext cx="1177992" cy="154582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85" b="5987"/>
          <a:stretch/>
        </p:blipFill>
        <p:spPr>
          <a:xfrm>
            <a:off x="9697906" y="1018973"/>
            <a:ext cx="1040518" cy="692417"/>
          </a:xfrm>
          <a:prstGeom prst="rect">
            <a:avLst/>
          </a:prstGeom>
        </p:spPr>
      </p:pic>
      <p:sp>
        <p:nvSpPr>
          <p:cNvPr id="70" name="Прямоугольник 69"/>
          <p:cNvSpPr/>
          <p:nvPr/>
        </p:nvSpPr>
        <p:spPr>
          <a:xfrm rot="20442649">
            <a:off x="9599065" y="1161743"/>
            <a:ext cx="1320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аналогичный</a:t>
            </a:r>
          </a:p>
          <a:p>
            <a:pPr algn="ctr"/>
            <a:r>
              <a:rPr lang="ru-RU" sz="1000" b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5042731" y="1182320"/>
            <a:ext cx="4171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 Минтруда России от 29.10.2021 № 776н</a:t>
            </a:r>
          </a:p>
          <a:p>
            <a:pPr algn="ctr"/>
            <a:endParaRPr lang="ru-RU" sz="8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«Примерное положение о системе управления охраной труда»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7020604" y="1839972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1 марта 2022</a:t>
            </a: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411694" y="6084004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1 марта 2022</a:t>
            </a: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90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62" name="Рисунок 6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8347" y="6149334"/>
            <a:ext cx="1064023" cy="286147"/>
          </a:xfrm>
          <a:prstGeom prst="rect">
            <a:avLst/>
          </a:prstGeom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100733" y="682247"/>
            <a:ext cx="9344698" cy="45719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99656" y="34877"/>
            <a:ext cx="6552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Х раздела Трудового кодекса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Российской Федерации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4226" y="35229"/>
            <a:ext cx="659356" cy="659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617117" y="476673"/>
            <a:ext cx="1726925" cy="1559270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170803" y="476673"/>
            <a:ext cx="956646" cy="864096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-179676" y="687985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214.2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84085" y="1072691"/>
            <a:ext cx="1758815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Права 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работодателя</a:t>
            </a:r>
          </a:p>
          <a:p>
            <a:pPr algn="ctr"/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области </a:t>
            </a:r>
          </a:p>
          <a:p>
            <a:pPr algn="ctr"/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охраны труда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1" t="27677" r="28331" b="53616"/>
          <a:stretch/>
        </p:blipFill>
        <p:spPr>
          <a:xfrm>
            <a:off x="2389739" y="860932"/>
            <a:ext cx="1079268" cy="31386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1903" r="5491"/>
          <a:stretch/>
        </p:blipFill>
        <p:spPr>
          <a:xfrm flipH="1">
            <a:off x="3429959" y="819225"/>
            <a:ext cx="6519644" cy="13878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59896" y="1004510"/>
            <a:ext cx="459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Вести видео-, аудио- или иную фиксацию процессов производства работ, а также хранить полученную информацию для контроля за соблюдением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требований охраны труда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1903" r="5491"/>
          <a:stretch/>
        </p:blipFill>
        <p:spPr>
          <a:xfrm flipH="1">
            <a:off x="3568724" y="2158153"/>
            <a:ext cx="6443683" cy="138788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1903" r="5491"/>
          <a:stretch/>
        </p:blipFill>
        <p:spPr>
          <a:xfrm flipH="1">
            <a:off x="3647728" y="3588511"/>
            <a:ext cx="6596762" cy="138788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1" t="27677" r="28331" b="53616"/>
          <a:stretch/>
        </p:blipFill>
        <p:spPr>
          <a:xfrm>
            <a:off x="2420075" y="2386829"/>
            <a:ext cx="1079268" cy="31386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1" t="27677" r="28331" b="53616"/>
          <a:stretch/>
        </p:blipFill>
        <p:spPr>
          <a:xfrm>
            <a:off x="2489457" y="3773305"/>
            <a:ext cx="1079268" cy="313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6307" y="505442"/>
            <a:ext cx="445047" cy="4450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77685" y="2485245"/>
            <a:ext cx="44881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Вести электронный документооборот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в области охраны труда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04007" y="3824173"/>
            <a:ext cx="45084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Предоставлять ГИТ дистанционный доступ к наблюдению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за безопасным производством работ и базам электронных документов работодателя в области охраны труда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95" y="992073"/>
            <a:ext cx="843571" cy="8435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204" y="2369343"/>
            <a:ext cx="1478092" cy="7188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9643" y="3644185"/>
            <a:ext cx="1224136" cy="11478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765" y="3461485"/>
            <a:ext cx="731573" cy="548680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2813414" y="5001699"/>
            <a:ext cx="5850132" cy="60016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Чтобы не нарушить требования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XIV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главы ТК РФ, Федерального закона от 27.07.2006 № 152-ФЗ «О персональных данных» 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 избежать штрафа от Роскомнадзора, </a:t>
            </a:r>
            <a:r>
              <a:rPr lang="ru-RU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следует</a:t>
            </a:r>
            <a:r>
              <a:rPr lang="en-US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t="9956" r="12510" b="19337"/>
          <a:stretch/>
        </p:blipFill>
        <p:spPr>
          <a:xfrm>
            <a:off x="660248" y="4749167"/>
            <a:ext cx="968806" cy="53284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H="1">
            <a:off x="934500" y="5276808"/>
            <a:ext cx="495928" cy="104587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27565" r="50356"/>
          <a:stretch/>
        </p:blipFill>
        <p:spPr>
          <a:xfrm>
            <a:off x="2337716" y="5630023"/>
            <a:ext cx="2174108" cy="112946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27565" r="50202"/>
          <a:stretch/>
        </p:blipFill>
        <p:spPr>
          <a:xfrm>
            <a:off x="4851251" y="5626828"/>
            <a:ext cx="2180853" cy="1129463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27565" r="50390"/>
          <a:stretch/>
        </p:blipFill>
        <p:spPr>
          <a:xfrm>
            <a:off x="7235735" y="5661248"/>
            <a:ext cx="2172633" cy="1129463"/>
          </a:xfrm>
          <a:prstGeom prst="rect">
            <a:avLst/>
          </a:prstGeom>
        </p:spPr>
      </p:pic>
      <p:pic>
        <p:nvPicPr>
          <p:cNvPr id="65" name="Рисунок 64"/>
          <p:cNvPicPr/>
          <p:nvPr/>
        </p:nvPicPr>
        <p:blipFill rotWithShape="1">
          <a:blip r:embed="rId2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609" t="14616" r="76049" b="63717"/>
          <a:stretch/>
        </p:blipFill>
        <p:spPr bwMode="auto">
          <a:xfrm>
            <a:off x="3821697" y="5624739"/>
            <a:ext cx="864096" cy="789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Рисунок 66"/>
          <p:cNvPicPr/>
          <p:nvPr/>
        </p:nvPicPr>
        <p:blipFill rotWithShape="1">
          <a:blip r:embed="rId2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3612" t="14616" r="44157" b="65229"/>
          <a:stretch/>
        </p:blipFill>
        <p:spPr bwMode="auto">
          <a:xfrm>
            <a:off x="6362440" y="5558152"/>
            <a:ext cx="792088" cy="7342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2435030" y="5882645"/>
            <a:ext cx="17299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Определить конкретные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цели видеонаблюдения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5027968" y="5834759"/>
            <a:ext cx="17299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Поставить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работников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 известность о видеонаблюдении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7246166" y="5778610"/>
            <a:ext cx="172991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 местах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размещения камер установить специальные таблички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179" y="5615496"/>
            <a:ext cx="800360" cy="80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7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62" name="Рисунок 6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8347" y="6149334"/>
            <a:ext cx="1064023" cy="286147"/>
          </a:xfrm>
          <a:prstGeom prst="rect">
            <a:avLst/>
          </a:prstGeom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100733" y="682247"/>
            <a:ext cx="9344698" cy="45719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99656" y="34877"/>
            <a:ext cx="6552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Х раздела Трудового кодекса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Российской Федерации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4226" y="35229"/>
            <a:ext cx="659356" cy="659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531039" y="411583"/>
            <a:ext cx="1726925" cy="1559270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170803" y="476673"/>
            <a:ext cx="956646" cy="864096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-179676" y="687985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216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51119" y="951888"/>
            <a:ext cx="1391727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Права 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работника</a:t>
            </a:r>
          </a:p>
          <a:p>
            <a:pPr algn="ctr"/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области </a:t>
            </a:r>
          </a:p>
          <a:p>
            <a:pPr algn="ctr"/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охраны труда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38" y="476233"/>
            <a:ext cx="423503" cy="42350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7"/>
          <a:stretch/>
        </p:blipFill>
        <p:spPr>
          <a:xfrm>
            <a:off x="2292224" y="1370772"/>
            <a:ext cx="1281856" cy="51503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3806420" y="802063"/>
            <a:ext cx="1726925" cy="155927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3468916" y="802063"/>
            <a:ext cx="956646" cy="864096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0304" y="886429"/>
            <a:ext cx="775342" cy="505944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3107315" y="992094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216.2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09457" y="1287506"/>
            <a:ext cx="225591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Arial Black" panose="020B0A04020102020204" pitchFamily="34" charset="0"/>
              </a:rPr>
              <a:t>Право </a:t>
            </a:r>
          </a:p>
          <a:p>
            <a:pPr algn="ctr"/>
            <a:r>
              <a:rPr lang="ru-RU" sz="1050" b="1" dirty="0">
                <a:latin typeface="Arial Black" panose="020B0A04020102020204" pitchFamily="34" charset="0"/>
              </a:rPr>
              <a:t>работника</a:t>
            </a:r>
          </a:p>
          <a:p>
            <a:pPr algn="ctr"/>
            <a:r>
              <a:rPr lang="ru-RU" sz="1050" b="1" dirty="0">
                <a:latin typeface="Arial Black" panose="020B0A04020102020204" pitchFamily="34" charset="0"/>
              </a:rPr>
              <a:t> на получение </a:t>
            </a:r>
          </a:p>
          <a:p>
            <a:pPr algn="ctr"/>
            <a:r>
              <a:rPr lang="ru-RU" sz="1050" b="1" dirty="0">
                <a:latin typeface="Arial Black" panose="020B0A04020102020204" pitchFamily="34" charset="0"/>
              </a:rPr>
              <a:t>информации </a:t>
            </a:r>
          </a:p>
          <a:p>
            <a:pPr algn="ctr"/>
            <a:r>
              <a:rPr lang="ru-RU" sz="1050" b="1" dirty="0">
                <a:latin typeface="Arial Black" panose="020B0A04020102020204" pitchFamily="34" charset="0"/>
              </a:rPr>
              <a:t>об условиях </a:t>
            </a:r>
          </a:p>
          <a:p>
            <a:pPr algn="ctr"/>
            <a:r>
              <a:rPr lang="ru-RU" sz="1050" b="1" dirty="0">
                <a:latin typeface="Arial Black" panose="020B0A04020102020204" pitchFamily="34" charset="0"/>
              </a:rPr>
              <a:t>и охране труда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04174" y="845270"/>
            <a:ext cx="6096000" cy="253916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Каждый работник имеет право на получение актуальной и достоверной информации: 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9914" r="49568" b="19512"/>
          <a:stretch/>
        </p:blipFill>
        <p:spPr>
          <a:xfrm flipH="1">
            <a:off x="6142819" y="1206229"/>
            <a:ext cx="2221249" cy="360040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5845213" y="1243858"/>
            <a:ext cx="4150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 Black" panose="020B0A04020102020204" pitchFamily="34" charset="0"/>
                <a:cs typeface="Arial" panose="020B0604020202020204" pitchFamily="34" charset="0"/>
              </a:rPr>
              <a:t>1.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722" t="51903" r="4085"/>
          <a:stretch/>
        </p:blipFill>
        <p:spPr>
          <a:xfrm flipH="1">
            <a:off x="5802865" y="1226180"/>
            <a:ext cx="568425" cy="332385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6366895" y="1181641"/>
            <a:ext cx="2165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об условиях и охране труда </a:t>
            </a:r>
          </a:p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 его рабочем месте;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9914" r="49568" b="19512"/>
          <a:stretch/>
        </p:blipFill>
        <p:spPr>
          <a:xfrm flipH="1">
            <a:off x="6198562" y="1663809"/>
            <a:ext cx="2165507" cy="36004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5898195" y="1725958"/>
            <a:ext cx="4150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 Black" panose="020B0A040201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389440" y="1565340"/>
            <a:ext cx="21655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 существующих профессиональных рисках </a:t>
            </a:r>
          </a:p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и их уровнях;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9914" r="49568" b="19512"/>
          <a:stretch/>
        </p:blipFill>
        <p:spPr>
          <a:xfrm flipH="1">
            <a:off x="9310600" y="1261530"/>
            <a:ext cx="2364584" cy="500891"/>
          </a:xfrm>
          <a:prstGeom prst="rect">
            <a:avLst/>
          </a:prstGeom>
        </p:spPr>
      </p:pic>
      <p:sp>
        <p:nvSpPr>
          <p:cNvPr id="68" name="Прямоугольник 67"/>
          <p:cNvSpPr/>
          <p:nvPr/>
        </p:nvSpPr>
        <p:spPr>
          <a:xfrm>
            <a:off x="9191849" y="1221371"/>
            <a:ext cx="21655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 мерах по защите от воздействия вредных и (или) опасных производственных факторов;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9914" r="49568" b="19512"/>
          <a:stretch/>
        </p:blipFill>
        <p:spPr>
          <a:xfrm flipH="1">
            <a:off x="6212760" y="2114777"/>
            <a:ext cx="2165507" cy="360040"/>
          </a:xfrm>
          <a:prstGeom prst="rect">
            <a:avLst/>
          </a:prstGeom>
        </p:spPr>
      </p:pic>
      <p:sp>
        <p:nvSpPr>
          <p:cNvPr id="70" name="Прямоугольник 69"/>
          <p:cNvSpPr/>
          <p:nvPr/>
        </p:nvSpPr>
        <p:spPr>
          <a:xfrm>
            <a:off x="5915153" y="2152406"/>
            <a:ext cx="4150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 Black" panose="020B0A040201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388237" y="2026644"/>
            <a:ext cx="21655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 предоставляемых ему гарантиях, компенсациях и </a:t>
            </a:r>
          </a:p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полагающихся СИЗ;</a:t>
            </a: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9914" r="49568" b="19512"/>
          <a:stretch/>
        </p:blipFill>
        <p:spPr>
          <a:xfrm flipH="1">
            <a:off x="9338228" y="1867821"/>
            <a:ext cx="2340519" cy="694787"/>
          </a:xfrm>
          <a:prstGeom prst="rect">
            <a:avLst/>
          </a:prstGeom>
        </p:spPr>
      </p:pic>
      <p:sp>
        <p:nvSpPr>
          <p:cNvPr id="76" name="Прямоугольник 75"/>
          <p:cNvSpPr/>
          <p:nvPr/>
        </p:nvSpPr>
        <p:spPr>
          <a:xfrm>
            <a:off x="9379864" y="1791947"/>
            <a:ext cx="21655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об  использовании приборов, устройств, обеспечивающих видео-, аудио-  или иную фиксацию процессов производства работ.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722" t="51903" r="4085"/>
          <a:stretch/>
        </p:blipFill>
        <p:spPr>
          <a:xfrm flipH="1">
            <a:off x="5858607" y="1683760"/>
            <a:ext cx="568425" cy="33238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722" t="51903" r="4085"/>
          <a:stretch/>
        </p:blipFill>
        <p:spPr>
          <a:xfrm flipH="1">
            <a:off x="5888949" y="2133636"/>
            <a:ext cx="568425" cy="332385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722" t="51903" r="4085"/>
          <a:stretch/>
        </p:blipFill>
        <p:spPr>
          <a:xfrm flipH="1">
            <a:off x="8726747" y="1294689"/>
            <a:ext cx="653117" cy="468443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722" t="51903" r="4085"/>
          <a:stretch/>
        </p:blipFill>
        <p:spPr>
          <a:xfrm flipH="1">
            <a:off x="8723133" y="1994551"/>
            <a:ext cx="763712" cy="547766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8821383" y="2109400"/>
            <a:ext cx="4150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 Black" panose="020B0A04020102020204" pitchFamily="34" charset="0"/>
                <a:cs typeface="Arial" panose="020B0604020202020204" pitchFamily="34" charset="0"/>
              </a:rPr>
              <a:t>5.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800089" y="1380700"/>
            <a:ext cx="4150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 Black" panose="020B0A04020102020204" pitchFamily="34" charset="0"/>
                <a:cs typeface="Arial" panose="020B0604020202020204" pitchFamily="34" charset="0"/>
              </a:rPr>
              <a:t>4.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626" y="2913428"/>
            <a:ext cx="1843101" cy="295221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205"/>
          <a:stretch/>
        </p:blipFill>
        <p:spPr>
          <a:xfrm rot="5400000">
            <a:off x="6307540" y="-1219758"/>
            <a:ext cx="1235310" cy="8901249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9943" r="13805" b="14949"/>
          <a:stretch/>
        </p:blipFill>
        <p:spPr>
          <a:xfrm>
            <a:off x="2734474" y="2696054"/>
            <a:ext cx="620376" cy="221563"/>
          </a:xfrm>
          <a:prstGeom prst="rect">
            <a:avLst/>
          </a:prstGeom>
        </p:spPr>
      </p:pic>
      <p:sp>
        <p:nvSpPr>
          <p:cNvPr id="82" name="Прямоугольник 81"/>
          <p:cNvSpPr/>
          <p:nvPr/>
        </p:nvSpPr>
        <p:spPr>
          <a:xfrm>
            <a:off x="5260106" y="2745836"/>
            <a:ext cx="31181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Приказ Минтруда России от 29.10.2021 № 773н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2654226" y="3079579"/>
            <a:ext cx="8284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Формы (способы) информирования работников об их трудовых правах, включая право на безопасные условия и охрану труда, и примерный перечень информационных материалов в целях информирования работников об их трудовых правах,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включая право на безопасные условия и охрану труда</a:t>
            </a:r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804069" y="4549492"/>
            <a:ext cx="1726925" cy="1559270"/>
          </a:xfrm>
          <a:prstGeom prst="rect">
            <a:avLst/>
          </a:prstGeom>
        </p:spPr>
      </p:pic>
      <p:sp>
        <p:nvSpPr>
          <p:cNvPr id="86" name="Овал 85"/>
          <p:cNvSpPr/>
          <p:nvPr/>
        </p:nvSpPr>
        <p:spPr>
          <a:xfrm>
            <a:off x="380977" y="4587957"/>
            <a:ext cx="956646" cy="864096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-37058" y="4789173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214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0503" y="5125621"/>
            <a:ext cx="1693411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sz="1050" b="1" dirty="0">
                <a:latin typeface="Arial Black" panose="020B0A04020102020204" pitchFamily="34" charset="0"/>
              </a:rPr>
              <a:t>Обязанности работодателя в области охраны труда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13852" y="5029261"/>
            <a:ext cx="840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ведение реестра (перечня) нормативных правовых актов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(в том числе с использованием электронных вычислительных машин и баз данных),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содержащих требования охраны труда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в соответствии со спецификой своей деятельности,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доступ работников к актуальным редакциям таких нормативных правовых актов.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2668" y="4339408"/>
            <a:ext cx="8105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strike="sngStrike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комплекта нормативных правовых актов, содержащих требования охраны труда в соответствии со спецификой своей деятельности.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1517531" y="4101437"/>
            <a:ext cx="2876624" cy="253916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из статьи 212 действующей редакции: </a:t>
            </a:r>
          </a:p>
        </p:txBody>
      </p:sp>
      <p:pic>
        <p:nvPicPr>
          <p:cNvPr id="89" name="Рисунок 8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1434" y="4747079"/>
            <a:ext cx="302468" cy="6378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38181" y="4893047"/>
            <a:ext cx="250260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Работодатель обязан обеспечить: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18500" r="26901" b="18500"/>
          <a:stretch/>
        </p:blipFill>
        <p:spPr>
          <a:xfrm>
            <a:off x="8571586" y="5831029"/>
            <a:ext cx="763078" cy="974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13" r="27813"/>
          <a:stretch/>
        </p:blipFill>
        <p:spPr>
          <a:xfrm>
            <a:off x="8887482" y="6435481"/>
            <a:ext cx="202186" cy="253578"/>
          </a:xfrm>
          <a:prstGeom prst="rect">
            <a:avLst/>
          </a:prstGeom>
        </p:spPr>
      </p:pic>
      <p:sp>
        <p:nvSpPr>
          <p:cNvPr id="75" name="Прямоугольник 74"/>
          <p:cNvSpPr/>
          <p:nvPr/>
        </p:nvSpPr>
        <p:spPr>
          <a:xfrm>
            <a:off x="387875" y="2463075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1 марта 2022</a:t>
            </a: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6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0"/>
            <a:ext cx="56263" cy="173923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>
            <a:off x="0" y="4532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>
            <a:off x="9840416" y="0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4534" y="1739230"/>
            <a:ext cx="56263" cy="173923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2135737" y="3478460"/>
            <a:ext cx="56263" cy="17392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37105" t="23411" r="59833" b="47843"/>
          <a:stretch/>
        </p:blipFill>
        <p:spPr>
          <a:xfrm>
            <a:off x="12144185" y="5190306"/>
            <a:ext cx="46612" cy="1667694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H="1" flipV="1">
            <a:off x="9840416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" y="404664"/>
            <a:ext cx="48180" cy="17392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1402" y="3883124"/>
            <a:ext cx="56263" cy="173923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l="37105" t="23411" r="59046" b="45969"/>
          <a:stretch/>
        </p:blipFill>
        <p:spPr>
          <a:xfrm>
            <a:off x="-6825" y="2143894"/>
            <a:ext cx="56263" cy="173923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/>
          <a:srcRect l="37106" t="23411" r="57968" b="56305"/>
          <a:stretch/>
        </p:blipFill>
        <p:spPr>
          <a:xfrm>
            <a:off x="-3260" y="5615496"/>
            <a:ext cx="69152" cy="1152128"/>
          </a:xfrm>
          <a:prstGeom prst="rect">
            <a:avLst/>
          </a:prstGeom>
        </p:spPr>
      </p:pic>
      <p:pic>
        <p:nvPicPr>
          <p:cNvPr id="62" name="Рисунок 6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91" t="38194" r="39324" b="32772"/>
          <a:stretch/>
        </p:blipFill>
        <p:spPr bwMode="auto">
          <a:xfrm flipV="1">
            <a:off x="-6825" y="6453336"/>
            <a:ext cx="2351584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8347" y="6149334"/>
            <a:ext cx="1064023" cy="286147"/>
          </a:xfrm>
          <a:prstGeom prst="rect">
            <a:avLst/>
          </a:prstGeom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100733" y="682247"/>
            <a:ext cx="9344698" cy="45719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99656" y="34877"/>
            <a:ext cx="6552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Х раздела Трудового кодекса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 Российской Федерации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4226" y="35229"/>
            <a:ext cx="659356" cy="659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056"/>
          <a:stretch/>
        </p:blipFill>
        <p:spPr>
          <a:xfrm>
            <a:off x="667607" y="426673"/>
            <a:ext cx="1726925" cy="1559270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213891" y="450612"/>
            <a:ext cx="964724" cy="864096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9154812" y="4627016"/>
            <a:ext cx="1139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214.1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81236" y="991366"/>
            <a:ext cx="14029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latin typeface="Arial Black" panose="020B0A04020102020204" pitchFamily="34" charset="0"/>
              </a:rPr>
              <a:t>Запрет </a:t>
            </a:r>
          </a:p>
          <a:p>
            <a:pPr algn="ctr"/>
            <a:r>
              <a:rPr lang="ru-RU" sz="1400" b="1" dirty="0">
                <a:latin typeface="Arial Black" panose="020B0A04020102020204" pitchFamily="34" charset="0"/>
              </a:rPr>
              <a:t>на работу в </a:t>
            </a:r>
          </a:p>
          <a:p>
            <a:pPr algn="ctr"/>
            <a:r>
              <a:rPr lang="ru-RU" sz="1400" b="1" dirty="0">
                <a:latin typeface="Arial Black" panose="020B0A04020102020204" pitchFamily="34" charset="0"/>
              </a:rPr>
              <a:t>опасных </a:t>
            </a:r>
          </a:p>
          <a:p>
            <a:pPr algn="ctr"/>
            <a:r>
              <a:rPr lang="ru-RU" sz="1400" b="1" dirty="0">
                <a:latin typeface="Arial Black" panose="020B0A04020102020204" pitchFamily="34" charset="0"/>
              </a:rPr>
              <a:t>условиях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33660" y="1060749"/>
            <a:ext cx="8064896" cy="646331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Работодатель обязан </a:t>
            </a:r>
            <a:r>
              <a:rPr lang="ru-RU" sz="1100" b="1" dirty="0">
                <a:solidFill>
                  <a:srgbClr val="800000"/>
                </a:solidFill>
                <a:latin typeface="Arial Black" panose="020B0A04020102020204" pitchFamily="34" charset="0"/>
              </a:rPr>
              <a:t>приостановить работы на рабочих местах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случаях, если условия труда на таких рабочих местах по результатам специальной оценки условий труда отнесены </a:t>
            </a:r>
            <a:r>
              <a:rPr lang="ru-RU" sz="1100" b="1" dirty="0">
                <a:solidFill>
                  <a:srgbClr val="800000"/>
                </a:solidFill>
                <a:latin typeface="Arial Black" panose="020B0A04020102020204" pitchFamily="34" charset="0"/>
              </a:rPr>
              <a:t>к опасному классу условий труда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205"/>
          <a:stretch/>
        </p:blipFill>
        <p:spPr>
          <a:xfrm rot="5400000">
            <a:off x="5683630" y="2216840"/>
            <a:ext cx="982624" cy="8118944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4161138" y="5918514"/>
            <a:ext cx="3783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Распоряжение Правительства РФ от 04.12.2021 № 3455-р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207571" y="6211909"/>
            <a:ext cx="8136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«Перечень работ, на которые не распространяется запрет,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установленный статьей 214.1 Трудового кодекса Российской Федерации»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0153" y="6174484"/>
            <a:ext cx="1843101" cy="19026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9159" y="3349438"/>
            <a:ext cx="3528392" cy="2473613"/>
          </a:xfrm>
          <a:prstGeom prst="rect">
            <a:avLst/>
          </a:prstGeom>
        </p:spPr>
      </p:pic>
      <p:sp>
        <p:nvSpPr>
          <p:cNvPr id="42" name="Овал 41"/>
          <p:cNvSpPr/>
          <p:nvPr/>
        </p:nvSpPr>
        <p:spPr>
          <a:xfrm>
            <a:off x="6057919" y="3476274"/>
            <a:ext cx="1310871" cy="110596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0000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766006" y="3803521"/>
            <a:ext cx="1956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Запрет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не распространяется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2"/>
          <a:srcRect l="24579" t="10986" r="23589" b="12977"/>
          <a:stretch/>
        </p:blipFill>
        <p:spPr>
          <a:xfrm rot="357950">
            <a:off x="7907115" y="5421036"/>
            <a:ext cx="241627" cy="724883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5069677" y="4452077"/>
            <a:ext cx="16208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Аварийно-спасательные работы;</a:t>
            </a:r>
          </a:p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Работы при ликвидации чрезвычайных ситуаций природного и техногенного характера;</a:t>
            </a:r>
          </a:p>
          <a:p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73752" y="4832454"/>
            <a:ext cx="13684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 отдельные виды работ: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28 пунктов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9914" r="49568" b="19512"/>
          <a:stretch/>
        </p:blipFill>
        <p:spPr>
          <a:xfrm flipH="1">
            <a:off x="472504" y="2777407"/>
            <a:ext cx="4630494" cy="552643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722" t="51903" r="4085"/>
          <a:stretch/>
        </p:blipFill>
        <p:spPr>
          <a:xfrm flipH="1">
            <a:off x="132851" y="2763023"/>
            <a:ext cx="922103" cy="539197"/>
          </a:xfrm>
          <a:prstGeom prst="rect">
            <a:avLst/>
          </a:prstGeom>
        </p:spPr>
      </p:pic>
      <p:sp>
        <p:nvSpPr>
          <p:cNvPr id="83" name="Прямоугольник 82"/>
          <p:cNvSpPr/>
          <p:nvPr/>
        </p:nvSpPr>
        <p:spPr>
          <a:xfrm>
            <a:off x="214133" y="2273737"/>
            <a:ext cx="5172756" cy="276999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Чтобы возобновить деятельность работодателю необходимо: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6767942" y="2218135"/>
            <a:ext cx="5259747" cy="276999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Права и гарантии работника на время приостановления работ: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27118" y="2803465"/>
            <a:ext cx="484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959391" y="2859004"/>
            <a:ext cx="3641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Разработать </a:t>
            </a:r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по устранению оснований, послуживших установлению опасного класса.</a:t>
            </a:r>
          </a:p>
        </p:txBody>
      </p:sp>
      <p:pic>
        <p:nvPicPr>
          <p:cNvPr id="86" name="Рисунок 85" descr="C:\Users\m.khodonova\Desktop\unnamed (1).jpg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6" t="68989" r="3118" b="4518"/>
          <a:stretch/>
        </p:blipFill>
        <p:spPr bwMode="auto">
          <a:xfrm>
            <a:off x="5565589" y="2931308"/>
            <a:ext cx="1018383" cy="332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7" name="Рисунок 86" descr="C:\Users\m.khodonova\Desktop\kopiya.png"/>
          <p:cNvPicPr/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145" y="2728020"/>
            <a:ext cx="383158" cy="18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9" t="4841" b="4841"/>
          <a:stretch/>
        </p:blipFill>
        <p:spPr>
          <a:xfrm>
            <a:off x="5030944" y="2744440"/>
            <a:ext cx="472660" cy="511551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9914" r="49568" b="19512"/>
          <a:stretch/>
        </p:blipFill>
        <p:spPr>
          <a:xfrm flipH="1">
            <a:off x="571938" y="3407864"/>
            <a:ext cx="4630494" cy="552643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722" t="51903" r="4085"/>
          <a:stretch/>
        </p:blipFill>
        <p:spPr>
          <a:xfrm flipH="1">
            <a:off x="132851" y="3457950"/>
            <a:ext cx="922103" cy="539197"/>
          </a:xfrm>
          <a:prstGeom prst="rect">
            <a:avLst/>
          </a:prstGeom>
        </p:spPr>
      </p:pic>
      <p:sp>
        <p:nvSpPr>
          <p:cNvPr id="90" name="Прямоугольник 89"/>
          <p:cNvSpPr/>
          <p:nvPr/>
        </p:nvSpPr>
        <p:spPr>
          <a:xfrm>
            <a:off x="244552" y="3478600"/>
            <a:ext cx="484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1066310" y="3567737"/>
            <a:ext cx="364175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Выполнить мероприятия, предусмотренные планом.</a:t>
            </a:r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9914" r="49568" b="19512"/>
          <a:stretch/>
        </p:blipFill>
        <p:spPr>
          <a:xfrm flipH="1">
            <a:off x="499841" y="4133970"/>
            <a:ext cx="4630494" cy="55264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722" t="51903" r="4085"/>
          <a:stretch/>
        </p:blipFill>
        <p:spPr>
          <a:xfrm flipH="1">
            <a:off x="132850" y="4120448"/>
            <a:ext cx="922103" cy="539197"/>
          </a:xfrm>
          <a:prstGeom prst="rect">
            <a:avLst/>
          </a:prstGeom>
        </p:spPr>
      </p:pic>
      <p:sp>
        <p:nvSpPr>
          <p:cNvPr id="94" name="Прямоугольник 93"/>
          <p:cNvSpPr/>
          <p:nvPr/>
        </p:nvSpPr>
        <p:spPr>
          <a:xfrm>
            <a:off x="261059" y="4140060"/>
            <a:ext cx="484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1150137" y="4193241"/>
            <a:ext cx="3641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Провести внеплановую специальную оценку условий труда, подтвердив снижение класса условий труда.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2360931" y="4629799"/>
            <a:ext cx="566717" cy="184666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опасный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00511" y="4626861"/>
            <a:ext cx="961756" cy="721317"/>
          </a:xfrm>
          <a:prstGeom prst="rect">
            <a:avLst/>
          </a:prstGeom>
        </p:spPr>
      </p:pic>
      <p:sp>
        <p:nvSpPr>
          <p:cNvPr id="97" name="Прямоугольник 96"/>
          <p:cNvSpPr/>
          <p:nvPr/>
        </p:nvSpPr>
        <p:spPr>
          <a:xfrm>
            <a:off x="3569904" y="5145842"/>
            <a:ext cx="566717" cy="184666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вредный</a:t>
            </a:r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9914" r="49568" b="19512"/>
          <a:stretch/>
        </p:blipFill>
        <p:spPr>
          <a:xfrm flipH="1">
            <a:off x="7870099" y="2590359"/>
            <a:ext cx="4172706" cy="552643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722" t="51903" r="4085"/>
          <a:stretch/>
        </p:blipFill>
        <p:spPr>
          <a:xfrm flipH="1">
            <a:off x="7311759" y="2593657"/>
            <a:ext cx="922103" cy="539197"/>
          </a:xfrm>
          <a:prstGeom prst="rect">
            <a:avLst/>
          </a:prstGeom>
        </p:spPr>
      </p:pic>
      <p:sp>
        <p:nvSpPr>
          <p:cNvPr id="100" name="Прямоугольник 99"/>
          <p:cNvSpPr/>
          <p:nvPr/>
        </p:nvSpPr>
        <p:spPr>
          <a:xfrm>
            <a:off x="7425578" y="2619345"/>
            <a:ext cx="484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8074941" y="2630883"/>
            <a:ext cx="3641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За работником сохраняется место работы (должности)</a:t>
            </a:r>
          </a:p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и средний заработок.</a:t>
            </a:r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47" t="59914" r="49568" b="19512"/>
          <a:stretch/>
        </p:blipFill>
        <p:spPr>
          <a:xfrm flipH="1">
            <a:off x="7947162" y="3338896"/>
            <a:ext cx="4172706" cy="552643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722" t="51903" r="4085"/>
          <a:stretch/>
        </p:blipFill>
        <p:spPr>
          <a:xfrm flipH="1">
            <a:off x="7341547" y="3338484"/>
            <a:ext cx="922103" cy="539197"/>
          </a:xfrm>
          <a:prstGeom prst="rect">
            <a:avLst/>
          </a:prstGeom>
        </p:spPr>
      </p:pic>
      <p:sp>
        <p:nvSpPr>
          <p:cNvPr id="104" name="Прямоугольник 103"/>
          <p:cNvSpPr/>
          <p:nvPr/>
        </p:nvSpPr>
        <p:spPr>
          <a:xfrm>
            <a:off x="7449527" y="3356596"/>
            <a:ext cx="484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8112515" y="3332797"/>
            <a:ext cx="364175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При наличии согласия работника он может быть переведен на другую работу с оплатой не ниже среднего заработка</a:t>
            </a:r>
          </a:p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по прежней работе.</a:t>
            </a:r>
          </a:p>
        </p:txBody>
      </p:sp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/>
          <a:stretch/>
        </p:blipFill>
        <p:spPr>
          <a:xfrm rot="16200000">
            <a:off x="9965391" y="4062889"/>
            <a:ext cx="838304" cy="319568"/>
          </a:xfrm>
          <a:prstGeom prst="rect">
            <a:avLst/>
          </a:prstGeom>
        </p:spPr>
      </p:pic>
      <p:pic>
        <p:nvPicPr>
          <p:cNvPr id="30" name="Рисунок 29" descr="C:\Users\m.khodonova\Desktop\unnamed.jpg"/>
          <p:cNvPicPr/>
          <p:nvPr/>
        </p:nvPicPr>
        <p:blipFill rotWithShape="1"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12" t="50815"/>
          <a:stretch/>
        </p:blipFill>
        <p:spPr bwMode="auto">
          <a:xfrm rot="20783079">
            <a:off x="10085404" y="1461970"/>
            <a:ext cx="897837" cy="70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8462463" y="4348792"/>
            <a:ext cx="1679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216.1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87502" y="4230646"/>
            <a:ext cx="1921065" cy="1474154"/>
          </a:xfrm>
          <a:prstGeom prst="rect">
            <a:avLst/>
          </a:prstGeom>
        </p:spPr>
      </p:pic>
      <p:sp>
        <p:nvSpPr>
          <p:cNvPr id="74" name="Овал 73"/>
          <p:cNvSpPr/>
          <p:nvPr/>
        </p:nvSpPr>
        <p:spPr>
          <a:xfrm>
            <a:off x="8850874" y="4022904"/>
            <a:ext cx="1064542" cy="942994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216.1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132850" y="686863"/>
            <a:ext cx="1111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Статья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214.1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561534" y="4690082"/>
            <a:ext cx="1682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Гарантии права </a:t>
            </a:r>
          </a:p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работников на труд</a:t>
            </a:r>
          </a:p>
          <a:p>
            <a:pPr algn="ctr"/>
            <a:r>
              <a:rPr lang="ru-RU" sz="1000" b="1" dirty="0">
                <a:latin typeface="Arial Black" panose="020B0A04020102020204" pitchFamily="34" charset="0"/>
              </a:rPr>
              <a:t> в условиях, соответствующих требованиям охраны  труда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376048" y="5163512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 1 марта 2022</a:t>
            </a: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3722304" y="5298242"/>
            <a:ext cx="688349" cy="184666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допустимый</a:t>
            </a:r>
          </a:p>
        </p:txBody>
      </p:sp>
    </p:spTree>
    <p:extLst>
      <p:ext uri="{BB962C8B-B14F-4D97-AF65-F5344CB8AC3E}">
        <p14:creationId xmlns:p14="http://schemas.microsoft.com/office/powerpoint/2010/main" val="16702781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43665</TotalTime>
  <Words>2874</Words>
  <Application>Microsoft Office PowerPoint</Application>
  <PresentationFormat>Широкоэкранный</PresentationFormat>
  <Paragraphs>476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Arial Narrow</vt:lpstr>
      <vt:lpstr>Bookman Old Style</vt:lpstr>
      <vt:lpstr>Calibri</vt:lpstr>
      <vt:lpstr>Palatino Linotype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Храмцова Валентина Михайловна</dc:creator>
  <cp:lastModifiedBy>Анна Борщ</cp:lastModifiedBy>
  <cp:revision>2717</cp:revision>
  <cp:lastPrinted>2022-01-16T23:18:10Z</cp:lastPrinted>
  <dcterms:modified xsi:type="dcterms:W3CDTF">2022-01-21T04:27:37Z</dcterms:modified>
</cp:coreProperties>
</file>