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97" r:id="rId3"/>
    <p:sldId id="298" r:id="rId4"/>
    <p:sldId id="299" r:id="rId5"/>
    <p:sldId id="259" r:id="rId6"/>
    <p:sldId id="271" r:id="rId7"/>
    <p:sldId id="272" r:id="rId8"/>
    <p:sldId id="293" r:id="rId9"/>
    <p:sldId id="275" r:id="rId10"/>
    <p:sldId id="266" r:id="rId11"/>
    <p:sldId id="276" r:id="rId12"/>
    <p:sldId id="294" r:id="rId13"/>
    <p:sldId id="277" r:id="rId14"/>
    <p:sldId id="278" r:id="rId15"/>
    <p:sldId id="279" r:id="rId16"/>
    <p:sldId id="280" r:id="rId17"/>
    <p:sldId id="263" r:id="rId18"/>
    <p:sldId id="281" r:id="rId19"/>
    <p:sldId id="264" r:id="rId20"/>
    <p:sldId id="283" r:id="rId21"/>
    <p:sldId id="284" r:id="rId22"/>
    <p:sldId id="285" r:id="rId23"/>
    <p:sldId id="268" r:id="rId24"/>
    <p:sldId id="287" r:id="rId25"/>
    <p:sldId id="288" r:id="rId26"/>
    <p:sldId id="289" r:id="rId27"/>
    <p:sldId id="295" r:id="rId28"/>
    <p:sldId id="300" r:id="rId29"/>
    <p:sldId id="301" r:id="rId30"/>
    <p:sldId id="302" r:id="rId31"/>
    <p:sldId id="303" r:id="rId32"/>
    <p:sldId id="304" r:id="rId33"/>
    <p:sldId id="27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5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0006F-EFE1-4348-9815-4606D395254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E8E411-3910-4FC5-95CA-57D5D7B02DB3}">
      <dgm:prSet custT="1"/>
      <dgm:spPr/>
      <dgm:t>
        <a:bodyPr/>
        <a:lstStyle/>
        <a:p>
          <a:pPr algn="ctr" rtl="0"/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Цель:</a:t>
          </a:r>
        </a:p>
        <a:p>
          <a:pPr algn="ctr" rtl="0"/>
          <a:r>
            <a: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беспечение к 2024 году увеличения доли граждан, ведущих здоровый образ жизни, вовлечение граждан и некоммерческих организаций в мероприятия по укреплению общественного здоровья.</a:t>
          </a:r>
        </a:p>
      </dgm:t>
    </dgm:pt>
    <dgm:pt modelId="{48CC103A-6AA1-4197-A589-E33FEF794F61}" type="sibTrans" cxnId="{F8384EF2-B071-4330-A9F9-B89F944C41F2}">
      <dgm:prSet/>
      <dgm:spPr/>
      <dgm:t>
        <a:bodyPr/>
        <a:lstStyle/>
        <a:p>
          <a:endParaRPr lang="ru-RU"/>
        </a:p>
      </dgm:t>
    </dgm:pt>
    <dgm:pt modelId="{00E2B741-EE27-4ADE-A722-2E07B390D151}" type="parTrans" cxnId="{F8384EF2-B071-4330-A9F9-B89F944C41F2}">
      <dgm:prSet/>
      <dgm:spPr/>
      <dgm:t>
        <a:bodyPr/>
        <a:lstStyle/>
        <a:p>
          <a:endParaRPr lang="ru-RU"/>
        </a:p>
      </dgm:t>
    </dgm:pt>
    <dgm:pt modelId="{C377A078-4E94-44E7-9BE4-AF60555D6213}">
      <dgm:prSet custT="1"/>
      <dgm:spPr/>
      <dgm:t>
        <a:bodyPr/>
        <a:lstStyle/>
        <a:p>
          <a:pPr algn="ctr" rtl="0"/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F092C-6320-4076-BB74-DFC9DF6AFD57}" type="parTrans" cxnId="{8EA3F2F0-3A83-4F35-97DB-BF07D7F675F9}">
      <dgm:prSet/>
      <dgm:spPr/>
      <dgm:t>
        <a:bodyPr/>
        <a:lstStyle/>
        <a:p>
          <a:endParaRPr lang="ru-RU"/>
        </a:p>
      </dgm:t>
    </dgm:pt>
    <dgm:pt modelId="{C2572DDB-515F-4C38-9075-5F6B4BB38E9C}" type="sibTrans" cxnId="{8EA3F2F0-3A83-4F35-97DB-BF07D7F675F9}">
      <dgm:prSet/>
      <dgm:spPr/>
      <dgm:t>
        <a:bodyPr/>
        <a:lstStyle/>
        <a:p>
          <a:endParaRPr lang="ru-RU"/>
        </a:p>
      </dgm:t>
    </dgm:pt>
    <dgm:pt modelId="{D06CE419-254D-437C-B1F2-8C0BC29B4FEC}" type="pres">
      <dgm:prSet presAssocID="{EB70006F-EFE1-4348-9815-4606D3952547}" presName="diagram" presStyleCnt="0">
        <dgm:presLayoutVars>
          <dgm:dir/>
          <dgm:resizeHandles val="exact"/>
        </dgm:presLayoutVars>
      </dgm:prSet>
      <dgm:spPr/>
    </dgm:pt>
    <dgm:pt modelId="{064756E3-AD53-45B0-B48B-E14872A1A82D}" type="pres">
      <dgm:prSet presAssocID="{43E8E411-3910-4FC5-95CA-57D5D7B02DB3}" presName="node" presStyleLbl="node1" presStyleIdx="0" presStyleCnt="1" custScaleX="369823" custLinFactNeighborX="-1500" custLinFactNeighborY="-406">
        <dgm:presLayoutVars>
          <dgm:bulletEnabled val="1"/>
        </dgm:presLayoutVars>
      </dgm:prSet>
      <dgm:spPr/>
    </dgm:pt>
  </dgm:ptLst>
  <dgm:cxnLst>
    <dgm:cxn modelId="{369A0743-0800-412C-BCCD-8BFE50FF9580}" type="presOf" srcId="{EB70006F-EFE1-4348-9815-4606D3952547}" destId="{D06CE419-254D-437C-B1F2-8C0BC29B4FEC}" srcOrd="0" destOrd="0" presId="urn:microsoft.com/office/officeart/2005/8/layout/default"/>
    <dgm:cxn modelId="{16C9EFD2-4A06-40E8-87DC-7BAC2600A7F1}" type="presOf" srcId="{43E8E411-3910-4FC5-95CA-57D5D7B02DB3}" destId="{064756E3-AD53-45B0-B48B-E14872A1A82D}" srcOrd="0" destOrd="0" presId="urn:microsoft.com/office/officeart/2005/8/layout/default"/>
    <dgm:cxn modelId="{0213BDD5-E82E-4394-8ABE-ABD5DA34A56F}" type="presOf" srcId="{C377A078-4E94-44E7-9BE4-AF60555D6213}" destId="{064756E3-AD53-45B0-B48B-E14872A1A82D}" srcOrd="0" destOrd="1" presId="urn:microsoft.com/office/officeart/2005/8/layout/default"/>
    <dgm:cxn modelId="{8EA3F2F0-3A83-4F35-97DB-BF07D7F675F9}" srcId="{43E8E411-3910-4FC5-95CA-57D5D7B02DB3}" destId="{C377A078-4E94-44E7-9BE4-AF60555D6213}" srcOrd="0" destOrd="0" parTransId="{2AEF092C-6320-4076-BB74-DFC9DF6AFD57}" sibTransId="{C2572DDB-515F-4C38-9075-5F6B4BB38E9C}"/>
    <dgm:cxn modelId="{F8384EF2-B071-4330-A9F9-B89F944C41F2}" srcId="{EB70006F-EFE1-4348-9815-4606D3952547}" destId="{43E8E411-3910-4FC5-95CA-57D5D7B02DB3}" srcOrd="0" destOrd="0" parTransId="{00E2B741-EE27-4ADE-A722-2E07B390D151}" sibTransId="{48CC103A-6AA1-4197-A589-E33FEF794F61}"/>
    <dgm:cxn modelId="{91A536EC-8FA7-41C5-927A-E9530D41CD7E}" type="presParOf" srcId="{D06CE419-254D-437C-B1F2-8C0BC29B4FEC}" destId="{064756E3-AD53-45B0-B48B-E14872A1A82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C79245-137C-47FA-8583-BA445C61C3E5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8B7ACA-06D8-4EF4-B167-BAD60681A09A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Задачи: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577E6-930C-4CE7-8595-7801AC21E9A0}" type="parTrans" cxnId="{33D77F93-C138-4FF0-B599-541D879A7B87}">
      <dgm:prSet/>
      <dgm:spPr/>
      <dgm:t>
        <a:bodyPr/>
        <a:lstStyle/>
        <a:p>
          <a:endParaRPr lang="ru-RU"/>
        </a:p>
      </dgm:t>
    </dgm:pt>
    <dgm:pt modelId="{886F8815-ADD5-4FDC-9318-38141344334B}" type="sibTrans" cxnId="{33D77F93-C138-4FF0-B599-541D879A7B87}">
      <dgm:prSet/>
      <dgm:spPr/>
      <dgm:t>
        <a:bodyPr/>
        <a:lstStyle/>
        <a:p>
          <a:endParaRPr lang="ru-RU"/>
        </a:p>
      </dgm:t>
    </dgm:pt>
    <dgm:pt modelId="{F3A0ED9A-919F-49F1-9F03-7A93EC3D7DCC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модели организации и функционирования центров общественного здоровья.</a:t>
          </a:r>
        </a:p>
      </dgm:t>
    </dgm:pt>
    <dgm:pt modelId="{E377F9E3-F4EC-48AE-9F5D-BBA235D4D48A}" type="parTrans" cxnId="{9F7FC8D3-C98C-4CB7-B259-819F1150AA24}">
      <dgm:prSet/>
      <dgm:spPr/>
      <dgm:t>
        <a:bodyPr/>
        <a:lstStyle/>
        <a:p>
          <a:endParaRPr lang="ru-RU"/>
        </a:p>
      </dgm:t>
    </dgm:pt>
    <dgm:pt modelId="{2EB47E56-3588-4AF2-85BE-F6B0FBF36420}" type="sibTrans" cxnId="{9F7FC8D3-C98C-4CB7-B259-819F1150AA24}">
      <dgm:prSet/>
      <dgm:spPr/>
      <dgm:t>
        <a:bodyPr/>
        <a:lstStyle/>
        <a:p>
          <a:endParaRPr lang="ru-RU"/>
        </a:p>
      </dgm:t>
    </dgm:pt>
    <dgm:pt modelId="{4D770545-FB29-4479-9ECA-4FA08E6346A2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внедрение корпоративных программ укрепления здоровья.</a:t>
          </a:r>
        </a:p>
      </dgm:t>
    </dgm:pt>
    <dgm:pt modelId="{8862BB93-55D7-4BB6-A8B2-9317C2466DD8}" type="parTrans" cxnId="{F192E5E2-7C02-4C62-9646-636B68DBE6F5}">
      <dgm:prSet/>
      <dgm:spPr/>
      <dgm:t>
        <a:bodyPr/>
        <a:lstStyle/>
        <a:p>
          <a:endParaRPr lang="ru-RU"/>
        </a:p>
      </dgm:t>
    </dgm:pt>
    <dgm:pt modelId="{758D3476-165B-4C2F-AC6F-8643F308B7B6}" type="sibTrans" cxnId="{F192E5E2-7C02-4C62-9646-636B68DBE6F5}">
      <dgm:prSet/>
      <dgm:spPr/>
      <dgm:t>
        <a:bodyPr/>
        <a:lstStyle/>
        <a:p>
          <a:endParaRPr lang="ru-RU"/>
        </a:p>
      </dgm:t>
    </dgm:pt>
    <dgm:pt modelId="{81B8D472-5C28-4EA5-A6AC-9E1BFC43385D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 региональной и муниципальных программ по укреплению общественного здоровья.</a:t>
          </a:r>
        </a:p>
      </dgm:t>
    </dgm:pt>
    <dgm:pt modelId="{DAE445DE-0B05-4F7D-AEEE-485FA72EA6AD}" type="parTrans" cxnId="{B2E8907A-CF13-40E1-86B6-85E70A0EBFDC}">
      <dgm:prSet/>
      <dgm:spPr/>
      <dgm:t>
        <a:bodyPr/>
        <a:lstStyle/>
        <a:p>
          <a:endParaRPr lang="ru-RU"/>
        </a:p>
      </dgm:t>
    </dgm:pt>
    <dgm:pt modelId="{E97CF17D-D93F-41CA-92FA-8147D6A69FA9}" type="sibTrans" cxnId="{B2E8907A-CF13-40E1-86B6-85E70A0EBFDC}">
      <dgm:prSet/>
      <dgm:spPr/>
      <dgm:t>
        <a:bodyPr/>
        <a:lstStyle/>
        <a:p>
          <a:endParaRPr lang="ru-RU"/>
        </a:p>
      </dgm:t>
    </dgm:pt>
    <dgm:pt modelId="{CD8FC6FD-24C3-40E2-917E-3D7B0C28C754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информационно-коммуникационной кампании с использованием основных телекоммуникационных каналов для всех целевых аудиторий;</a:t>
          </a:r>
        </a:p>
      </dgm:t>
    </dgm:pt>
    <dgm:pt modelId="{C6F09E55-8962-42DB-9E11-4AB3994092EE}" type="parTrans" cxnId="{DA683533-AB28-4265-A741-3328E2FF6965}">
      <dgm:prSet/>
      <dgm:spPr/>
      <dgm:t>
        <a:bodyPr/>
        <a:lstStyle/>
        <a:p>
          <a:endParaRPr lang="ru-RU"/>
        </a:p>
      </dgm:t>
    </dgm:pt>
    <dgm:pt modelId="{85005958-1277-47EC-940D-86791F95ACE3}" type="sibTrans" cxnId="{DA683533-AB28-4265-A741-3328E2FF6965}">
      <dgm:prSet/>
      <dgm:spPr/>
      <dgm:t>
        <a:bodyPr/>
        <a:lstStyle/>
        <a:p>
          <a:endParaRPr lang="ru-RU"/>
        </a:p>
      </dgm:t>
    </dgm:pt>
    <dgm:pt modelId="{E715FB95-7071-43D8-A51F-C39989482A3B}" type="pres">
      <dgm:prSet presAssocID="{DEC79245-137C-47FA-8583-BA445C61C3E5}" presName="linearFlow" presStyleCnt="0">
        <dgm:presLayoutVars>
          <dgm:dir/>
          <dgm:resizeHandles val="exact"/>
        </dgm:presLayoutVars>
      </dgm:prSet>
      <dgm:spPr/>
    </dgm:pt>
    <dgm:pt modelId="{3FD876DF-F6A2-40D7-B6B8-23926A7B7E21}" type="pres">
      <dgm:prSet presAssocID="{A18B7ACA-06D8-4EF4-B167-BAD60681A09A}" presName="composite" presStyleCnt="0"/>
      <dgm:spPr/>
    </dgm:pt>
    <dgm:pt modelId="{C4599D2D-1B57-4DF3-9563-4F5604A6A27B}" type="pres">
      <dgm:prSet presAssocID="{A18B7ACA-06D8-4EF4-B167-BAD60681A09A}" presName="imgShp" presStyleLbl="fgImgPlace1" presStyleIdx="0" presStyleCnt="1" custScaleX="180942" custScaleY="173212" custLinFactNeighborX="-23037" custLinFactNeighborY="-46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1A6396B6-D316-42FC-85C4-ADB7B4FFABFA}" type="pres">
      <dgm:prSet presAssocID="{A18B7ACA-06D8-4EF4-B167-BAD60681A09A}" presName="txShp" presStyleLbl="node1" presStyleIdx="0" presStyleCnt="1" custScaleX="111264" custScaleY="195215" custLinFactNeighborX="1673" custLinFactNeighborY="2756">
        <dgm:presLayoutVars>
          <dgm:bulletEnabled val="1"/>
        </dgm:presLayoutVars>
      </dgm:prSet>
      <dgm:spPr/>
    </dgm:pt>
  </dgm:ptLst>
  <dgm:cxnLst>
    <dgm:cxn modelId="{DA683533-AB28-4265-A741-3328E2FF6965}" srcId="{A18B7ACA-06D8-4EF4-B167-BAD60681A09A}" destId="{CD8FC6FD-24C3-40E2-917E-3D7B0C28C754}" srcOrd="3" destOrd="0" parTransId="{C6F09E55-8962-42DB-9E11-4AB3994092EE}" sibTransId="{85005958-1277-47EC-940D-86791F95ACE3}"/>
    <dgm:cxn modelId="{B267043D-F318-4ABD-9C21-C942800EDAB7}" type="presOf" srcId="{DEC79245-137C-47FA-8583-BA445C61C3E5}" destId="{E715FB95-7071-43D8-A51F-C39989482A3B}" srcOrd="0" destOrd="0" presId="urn:microsoft.com/office/officeart/2005/8/layout/vList3"/>
    <dgm:cxn modelId="{BBEB1F55-5EE9-44A9-9B43-1250006DD451}" type="presOf" srcId="{CD8FC6FD-24C3-40E2-917E-3D7B0C28C754}" destId="{1A6396B6-D316-42FC-85C4-ADB7B4FFABFA}" srcOrd="0" destOrd="4" presId="urn:microsoft.com/office/officeart/2005/8/layout/vList3"/>
    <dgm:cxn modelId="{B2E8907A-CF13-40E1-86B6-85E70A0EBFDC}" srcId="{A18B7ACA-06D8-4EF4-B167-BAD60681A09A}" destId="{81B8D472-5C28-4EA5-A6AC-9E1BFC43385D}" srcOrd="2" destOrd="0" parTransId="{DAE445DE-0B05-4F7D-AEEE-485FA72EA6AD}" sibTransId="{E97CF17D-D93F-41CA-92FA-8147D6A69FA9}"/>
    <dgm:cxn modelId="{81455B7D-99C1-4FBD-A2BE-3E50E01AF038}" type="presOf" srcId="{81B8D472-5C28-4EA5-A6AC-9E1BFC43385D}" destId="{1A6396B6-D316-42FC-85C4-ADB7B4FFABFA}" srcOrd="0" destOrd="3" presId="urn:microsoft.com/office/officeart/2005/8/layout/vList3"/>
    <dgm:cxn modelId="{33D77F93-C138-4FF0-B599-541D879A7B87}" srcId="{DEC79245-137C-47FA-8583-BA445C61C3E5}" destId="{A18B7ACA-06D8-4EF4-B167-BAD60681A09A}" srcOrd="0" destOrd="0" parTransId="{345577E6-930C-4CE7-8595-7801AC21E9A0}" sibTransId="{886F8815-ADD5-4FDC-9318-38141344334B}"/>
    <dgm:cxn modelId="{F4D2EDA4-E6CB-44FC-BB65-936356D5B787}" type="presOf" srcId="{4D770545-FB29-4479-9ECA-4FA08E6346A2}" destId="{1A6396B6-D316-42FC-85C4-ADB7B4FFABFA}" srcOrd="0" destOrd="2" presId="urn:microsoft.com/office/officeart/2005/8/layout/vList3"/>
    <dgm:cxn modelId="{9F7FC8D3-C98C-4CB7-B259-819F1150AA24}" srcId="{A18B7ACA-06D8-4EF4-B167-BAD60681A09A}" destId="{F3A0ED9A-919F-49F1-9F03-7A93EC3D7DCC}" srcOrd="0" destOrd="0" parTransId="{E377F9E3-F4EC-48AE-9F5D-BBA235D4D48A}" sibTransId="{2EB47E56-3588-4AF2-85BE-F6B0FBF36420}"/>
    <dgm:cxn modelId="{CF1ACFE1-ECB2-4D60-8E55-24E6A1A66B81}" type="presOf" srcId="{F3A0ED9A-919F-49F1-9F03-7A93EC3D7DCC}" destId="{1A6396B6-D316-42FC-85C4-ADB7B4FFABFA}" srcOrd="0" destOrd="1" presId="urn:microsoft.com/office/officeart/2005/8/layout/vList3"/>
    <dgm:cxn modelId="{F192E5E2-7C02-4C62-9646-636B68DBE6F5}" srcId="{A18B7ACA-06D8-4EF4-B167-BAD60681A09A}" destId="{4D770545-FB29-4479-9ECA-4FA08E6346A2}" srcOrd="1" destOrd="0" parTransId="{8862BB93-55D7-4BB6-A8B2-9317C2466DD8}" sibTransId="{758D3476-165B-4C2F-AC6F-8643F308B7B6}"/>
    <dgm:cxn modelId="{44FD00EB-6AF6-4AD2-8C44-3092E5A3F69D}" type="presOf" srcId="{A18B7ACA-06D8-4EF4-B167-BAD60681A09A}" destId="{1A6396B6-D316-42FC-85C4-ADB7B4FFABFA}" srcOrd="0" destOrd="0" presId="urn:microsoft.com/office/officeart/2005/8/layout/vList3"/>
    <dgm:cxn modelId="{BB81E92C-1E45-4957-B5F7-71E8CF0EE488}" type="presParOf" srcId="{E715FB95-7071-43D8-A51F-C39989482A3B}" destId="{3FD876DF-F6A2-40D7-B6B8-23926A7B7E21}" srcOrd="0" destOrd="0" presId="urn:microsoft.com/office/officeart/2005/8/layout/vList3"/>
    <dgm:cxn modelId="{B7ABAC4D-45F4-4985-B7ED-33D91D3B376F}" type="presParOf" srcId="{3FD876DF-F6A2-40D7-B6B8-23926A7B7E21}" destId="{C4599D2D-1B57-4DF3-9563-4F5604A6A27B}" srcOrd="0" destOrd="0" presId="urn:microsoft.com/office/officeart/2005/8/layout/vList3"/>
    <dgm:cxn modelId="{E2219179-E617-48A7-9440-58B9E9764DEC}" type="presParOf" srcId="{3FD876DF-F6A2-40D7-B6B8-23926A7B7E21}" destId="{1A6396B6-D316-42FC-85C4-ADB7B4FFAB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70006F-EFE1-4348-9815-4606D395254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E8E411-3910-4FC5-95CA-57D5D7B02DB3}">
      <dgm:prSet custT="1"/>
      <dgm:spPr/>
      <dgm:t>
        <a:bodyPr/>
        <a:lstStyle/>
        <a:p>
          <a:pPr algn="ctr" rtl="0"/>
          <a:r>
            <a:rPr lang="ru-RU" sz="2400" b="1" dirty="0"/>
            <a:t>Основные показатели регионального проекта</a:t>
          </a:r>
          <a:endParaRPr lang="ru-RU" sz="2200" dirty="0">
            <a:latin typeface="+mj-lt"/>
          </a:endParaRPr>
        </a:p>
      </dgm:t>
    </dgm:pt>
    <dgm:pt modelId="{48CC103A-6AA1-4197-A589-E33FEF794F61}" type="sibTrans" cxnId="{F8384EF2-B071-4330-A9F9-B89F944C41F2}">
      <dgm:prSet/>
      <dgm:spPr/>
      <dgm:t>
        <a:bodyPr/>
        <a:lstStyle/>
        <a:p>
          <a:endParaRPr lang="ru-RU"/>
        </a:p>
      </dgm:t>
    </dgm:pt>
    <dgm:pt modelId="{00E2B741-EE27-4ADE-A722-2E07B390D151}" type="parTrans" cxnId="{F8384EF2-B071-4330-A9F9-B89F944C41F2}">
      <dgm:prSet/>
      <dgm:spPr/>
      <dgm:t>
        <a:bodyPr/>
        <a:lstStyle/>
        <a:p>
          <a:endParaRPr lang="ru-RU"/>
        </a:p>
      </dgm:t>
    </dgm:pt>
    <dgm:pt modelId="{C377A078-4E94-44E7-9BE4-AF60555D6213}">
      <dgm:prSet custT="1"/>
      <dgm:spPr/>
      <dgm:t>
        <a:bodyPr/>
        <a:lstStyle/>
        <a:p>
          <a:pPr algn="ctr" rtl="0"/>
          <a:endParaRPr lang="ru-RU" sz="2200" dirty="0">
            <a:latin typeface="+mj-lt"/>
          </a:endParaRPr>
        </a:p>
      </dgm:t>
    </dgm:pt>
    <dgm:pt modelId="{2AEF092C-6320-4076-BB74-DFC9DF6AFD57}" type="parTrans" cxnId="{8EA3F2F0-3A83-4F35-97DB-BF07D7F675F9}">
      <dgm:prSet/>
      <dgm:spPr/>
      <dgm:t>
        <a:bodyPr/>
        <a:lstStyle/>
        <a:p>
          <a:endParaRPr lang="ru-RU"/>
        </a:p>
      </dgm:t>
    </dgm:pt>
    <dgm:pt modelId="{C2572DDB-515F-4C38-9075-5F6B4BB38E9C}" type="sibTrans" cxnId="{8EA3F2F0-3A83-4F35-97DB-BF07D7F675F9}">
      <dgm:prSet/>
      <dgm:spPr/>
      <dgm:t>
        <a:bodyPr/>
        <a:lstStyle/>
        <a:p>
          <a:endParaRPr lang="ru-RU"/>
        </a:p>
      </dgm:t>
    </dgm:pt>
    <dgm:pt modelId="{D06CE419-254D-437C-B1F2-8C0BC29B4FEC}" type="pres">
      <dgm:prSet presAssocID="{EB70006F-EFE1-4348-9815-4606D3952547}" presName="diagram" presStyleCnt="0">
        <dgm:presLayoutVars>
          <dgm:dir/>
          <dgm:resizeHandles val="exact"/>
        </dgm:presLayoutVars>
      </dgm:prSet>
      <dgm:spPr/>
    </dgm:pt>
    <dgm:pt modelId="{064756E3-AD53-45B0-B48B-E14872A1A82D}" type="pres">
      <dgm:prSet presAssocID="{43E8E411-3910-4FC5-95CA-57D5D7B02DB3}" presName="node" presStyleLbl="node1" presStyleIdx="0" presStyleCnt="1" custAng="10800000" custFlipVert="1" custScaleX="139199" custScaleY="13567" custLinFactNeighborX="-63671" custLinFactNeighborY="-6122">
        <dgm:presLayoutVars>
          <dgm:bulletEnabled val="1"/>
        </dgm:presLayoutVars>
      </dgm:prSet>
      <dgm:spPr/>
    </dgm:pt>
  </dgm:ptLst>
  <dgm:cxnLst>
    <dgm:cxn modelId="{369A0743-0800-412C-BCCD-8BFE50FF9580}" type="presOf" srcId="{EB70006F-EFE1-4348-9815-4606D3952547}" destId="{D06CE419-254D-437C-B1F2-8C0BC29B4FEC}" srcOrd="0" destOrd="0" presId="urn:microsoft.com/office/officeart/2005/8/layout/default"/>
    <dgm:cxn modelId="{16C9EFD2-4A06-40E8-87DC-7BAC2600A7F1}" type="presOf" srcId="{43E8E411-3910-4FC5-95CA-57D5D7B02DB3}" destId="{064756E3-AD53-45B0-B48B-E14872A1A82D}" srcOrd="0" destOrd="0" presId="urn:microsoft.com/office/officeart/2005/8/layout/default"/>
    <dgm:cxn modelId="{0213BDD5-E82E-4394-8ABE-ABD5DA34A56F}" type="presOf" srcId="{C377A078-4E94-44E7-9BE4-AF60555D6213}" destId="{064756E3-AD53-45B0-B48B-E14872A1A82D}" srcOrd="0" destOrd="1" presId="urn:microsoft.com/office/officeart/2005/8/layout/default"/>
    <dgm:cxn modelId="{8EA3F2F0-3A83-4F35-97DB-BF07D7F675F9}" srcId="{43E8E411-3910-4FC5-95CA-57D5D7B02DB3}" destId="{C377A078-4E94-44E7-9BE4-AF60555D6213}" srcOrd="0" destOrd="0" parTransId="{2AEF092C-6320-4076-BB74-DFC9DF6AFD57}" sibTransId="{C2572DDB-515F-4C38-9075-5F6B4BB38E9C}"/>
    <dgm:cxn modelId="{F8384EF2-B071-4330-A9F9-B89F944C41F2}" srcId="{EB70006F-EFE1-4348-9815-4606D3952547}" destId="{43E8E411-3910-4FC5-95CA-57D5D7B02DB3}" srcOrd="0" destOrd="0" parTransId="{00E2B741-EE27-4ADE-A722-2E07B390D151}" sibTransId="{48CC103A-6AA1-4197-A589-E33FEF794F61}"/>
    <dgm:cxn modelId="{91A536EC-8FA7-41C5-927A-E9530D41CD7E}" type="presParOf" srcId="{D06CE419-254D-437C-B1F2-8C0BC29B4FEC}" destId="{064756E3-AD53-45B0-B48B-E14872A1A82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756E3-AD53-45B0-B48B-E14872A1A82D}">
      <dsp:nvSpPr>
        <dsp:cNvPr id="0" name=""/>
        <dsp:cNvSpPr/>
      </dsp:nvSpPr>
      <dsp:spPr>
        <a:xfrm>
          <a:off x="413157" y="0"/>
          <a:ext cx="9694955" cy="15729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Цель: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беспечение к 2024 году увеличения доли граждан, ведущих здоровый образ жизни, вовлечение граждан и некоммерческих организаций в мероприятия по укреплению общественного здоровья.</a:t>
          </a:r>
        </a:p>
        <a:p>
          <a:pPr marL="228600" lvl="1" indent="-228600" algn="ctr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157" y="0"/>
        <a:ext cx="9694955" cy="1572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396B6-D316-42FC-85C4-ADB7B4FFABFA}">
      <dsp:nvSpPr>
        <dsp:cNvPr id="0" name=""/>
        <dsp:cNvSpPr/>
      </dsp:nvSpPr>
      <dsp:spPr>
        <a:xfrm rot="10800000">
          <a:off x="2215581" y="5669"/>
          <a:ext cx="7842937" cy="396019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94570" tIns="106680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Задачи: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модели организации и функционирования центров общественного здоровья.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внедрение корпоративных программ укрепления здоровья.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 региональной и муниципальных программ по укреплению общественного здоровья.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информационно-коммуникационной кампании с использованием основных телекоммуникационных каналов для всех целевых аудиторий;</a:t>
          </a:r>
        </a:p>
      </dsp:txBody>
      <dsp:txXfrm rot="10800000">
        <a:off x="3205629" y="5669"/>
        <a:ext cx="6852889" cy="3960193"/>
      </dsp:txXfrm>
    </dsp:sp>
    <dsp:sp modelId="{C4599D2D-1B57-4DF3-9563-4F5604A6A27B}">
      <dsp:nvSpPr>
        <dsp:cNvPr id="0" name=""/>
        <dsp:cNvSpPr/>
      </dsp:nvSpPr>
      <dsp:spPr>
        <a:xfrm>
          <a:off x="191990" y="132555"/>
          <a:ext cx="3670646" cy="35138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756E3-AD53-45B0-B48B-E14872A1A82D}">
      <dsp:nvSpPr>
        <dsp:cNvPr id="0" name=""/>
        <dsp:cNvSpPr/>
      </dsp:nvSpPr>
      <dsp:spPr>
        <a:xfrm rot="10800000" flipV="1">
          <a:off x="0" y="0"/>
          <a:ext cx="9283063" cy="5428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Основные показатели регионального проекта</a:t>
          </a:r>
          <a:endParaRPr lang="ru-RU" sz="2200" kern="1200" dirty="0">
            <a:latin typeface="+mj-lt"/>
          </a:endParaRPr>
        </a:p>
        <a:p>
          <a:pPr marL="228600" lvl="1" indent="-228600" algn="ctr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200" kern="1200" dirty="0">
            <a:latin typeface="+mj-lt"/>
          </a:endParaRPr>
        </a:p>
      </dsp:txBody>
      <dsp:txXfrm rot="-10800000">
        <a:off x="0" y="0"/>
        <a:ext cx="9283063" cy="542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7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0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6707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5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72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47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96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2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6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5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8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8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31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7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3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2747C4-FFC9-4527-A853-5E969A72B35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AEFF1-7E64-44A4-B1DE-3B4B1640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86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895" y="0"/>
            <a:ext cx="8825658" cy="2047245"/>
          </a:xfrm>
        </p:spPr>
        <p:txBody>
          <a:bodyPr/>
          <a:lstStyle/>
          <a:p>
            <a:pPr algn="ctr"/>
            <a:r>
              <a:rPr lang="ru-RU" dirty="0"/>
              <a:t> 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модельные программы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6895" y="2642196"/>
            <a:ext cx="8825658" cy="3836981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ЗДОРОВЬЯ РАБОТАЮЩИХ»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главный врач ГБУЗ «Сахалинский областной центр медицинской профилактики»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Е.А.Столярова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6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56669" y="3551107"/>
            <a:ext cx="5229917" cy="267158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48589" y="255770"/>
            <a:ext cx="7956885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</a:t>
            </a:r>
            <a:endParaRPr lang="ru-RU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605469"/>
              </p:ext>
            </p:extLst>
          </p:nvPr>
        </p:nvGraphicFramePr>
        <p:xfrm>
          <a:off x="0" y="790337"/>
          <a:ext cx="12031574" cy="5947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4407">
                  <a:extLst>
                    <a:ext uri="{9D8B030D-6E8A-4147-A177-3AD203B41FA5}">
                      <a16:colId xmlns:a16="http://schemas.microsoft.com/office/drawing/2014/main" val="57644842"/>
                    </a:ext>
                  </a:extLst>
                </a:gridCol>
                <a:gridCol w="6841174">
                  <a:extLst>
                    <a:ext uri="{9D8B030D-6E8A-4147-A177-3AD203B41FA5}">
                      <a16:colId xmlns:a16="http://schemas.microsoft.com/office/drawing/2014/main" val="2781858954"/>
                    </a:ext>
                  </a:extLst>
                </a:gridCol>
                <a:gridCol w="2745993">
                  <a:extLst>
                    <a:ext uri="{9D8B030D-6E8A-4147-A177-3AD203B41FA5}">
                      <a16:colId xmlns:a16="http://schemas.microsoft.com/office/drawing/2014/main" val="803240574"/>
                    </a:ext>
                  </a:extLst>
                </a:gridCol>
              </a:tblGrid>
              <a:tr h="25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РАБОТНИК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03" marR="286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РАБОТОДАТЕЛЬ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03" marR="286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ГОСУДАРСТВО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03" marR="28603" marT="0" marB="0"/>
                </a:tc>
                <a:extLst>
                  <a:ext uri="{0D108BD9-81ED-4DB2-BD59-A6C34878D82A}">
                    <a16:rowId xmlns:a16="http://schemas.microsoft.com/office/drawing/2014/main" val="3476035651"/>
                  </a:ext>
                </a:extLst>
              </a:tr>
              <a:tr h="4623676">
                <a:tc>
                  <a:txBody>
                    <a:bodyPr/>
                    <a:lstStyle/>
                    <a:p>
                      <a:pPr marR="2114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2750" algn="l"/>
                          <a:tab pos="413385" algn="l"/>
                        </a:tabLs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Улучшение</a:t>
                      </a:r>
                    </a:p>
                    <a:p>
                      <a:pPr marR="2114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2750" algn="l"/>
                          <a:tab pos="413385" algn="l"/>
                        </a:tabLs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</a:p>
                    <a:p>
                      <a:pPr marR="2114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2750" algn="l"/>
                          <a:tab pos="413385" algn="l"/>
                        </a:tabLs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Повышения качества жизни</a:t>
                      </a:r>
                    </a:p>
                    <a:p>
                      <a:pPr marR="2114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2750" algn="l"/>
                          <a:tab pos="413385" algn="l"/>
                        </a:tabLs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Улучшение условий труда</a:t>
                      </a:r>
                    </a:p>
                    <a:p>
                      <a:pPr marR="2114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2750" algn="l"/>
                          <a:tab pos="413385" algn="l"/>
                        </a:tabLs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Повышение удовлетворенности работой</a:t>
                      </a:r>
                    </a:p>
                    <a:p>
                      <a:pPr marR="2114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2750" algn="l"/>
                          <a:tab pos="413385" algn="l"/>
                        </a:tabLs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Отказ от вредных привычек</a:t>
                      </a:r>
                    </a:p>
                    <a:p>
                      <a:pPr marR="2114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2750" algn="l"/>
                          <a:tab pos="413385" algn="l"/>
                        </a:tabLs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Снижение стресса</a:t>
                      </a:r>
                    </a:p>
                    <a:p>
                      <a:pPr marR="2114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2750" algn="l"/>
                          <a:tab pos="413385" algn="l"/>
                        </a:tabLs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Повышение благосостояния вследствие сокращения дней нетрудоспособности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03" marR="28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Улучшение производительности, сокращение дней нетрудоспособности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Улучшенная адаптация к международным стандартам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Снижение затрат на несчастные случаи и профессиональный риск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Повышение лояльности клиентов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Снижение прогулов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Улучшение корпоративного имиджа и шансов на реализацию стратегии компании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Снижение текучести кадров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Поддержка программ страховыми компаниями, или другие внешние стимулы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Улучшенная организационная культура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Сохранение числа существующих сотрудников и набор новых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Экономическая эффективность: возврат инвестиций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Повышение эффективности продвижения программы, с одновременным сохранением затрат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Уменьшение расходов на медицинское страхование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03" marR="286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Улучшение производительности, сокращение дней нетрудоспособности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Количество работников, включенных в корпоративные программы на территории пилотных регионов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Количество работников, включенных в корпоративные программы на территории РФ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Снижение уровня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	Сокращение смертности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03" marR="28603" marT="0" marB="0"/>
                </a:tc>
                <a:extLst>
                  <a:ext uri="{0D108BD9-81ED-4DB2-BD59-A6C34878D82A}">
                    <a16:rowId xmlns:a16="http://schemas.microsoft.com/office/drawing/2014/main" val="8285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46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2505" y="483966"/>
            <a:ext cx="10459453" cy="6141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концепции ВОЗ мероприятия по укреплению здоровья, в том числе и работающего населения – это система мер политики охраны здоровья, формируемых на основе программного подхода и вовлечения в задачи охраны здоровья ответственности работодателей. Укрепление здоровья на рабочем месте включает создание условий, снижающих не только риск профессионально обусловленных заболеваний, но и риск наиболее социально значимых хронических заболеваний, который повышается при:</a:t>
            </a:r>
          </a:p>
          <a:p>
            <a:pPr marL="0" lv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нерациональном питании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недостаточной физической активности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стрессах на рабочем месте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алкоголем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94790"/>
            <a:ext cx="6007100" cy="3530600"/>
          </a:xfrm>
        </p:spPr>
      </p:pic>
    </p:spTree>
    <p:extLst>
      <p:ext uri="{BB962C8B-B14F-4D97-AF65-F5344CB8AC3E}">
        <p14:creationId xmlns:p14="http://schemas.microsoft.com/office/powerpoint/2010/main" val="231020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7041" y="83128"/>
            <a:ext cx="10370231" cy="677487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ЗДОРОВОЕ ПИТАНИЕ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значительно повлиять на способность сотрудника эффективно выполнять свою работу, например, увеличивая общие энергетические ресурсы организма, улучшать его способность концентрироваться и т.д.</a:t>
            </a:r>
          </a:p>
          <a:p>
            <a:pPr>
              <a:lnSpc>
                <a:spcPct val="120000"/>
              </a:lnSpc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ОТКАЗ ОТ КУРЕНИЯ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Курильщики, как правило, болеют чаще, чем некурящие. Помимо запретительных мер, которые целесообразнее проводить путем создания равноценной альтернативы, работодатели могут включить в свои программы укрепления здоровья на рабочем месте предложение услуг по отказу от курения на предприятии или предоставление времени на прием к врачу для обсуждения вопроса о том, как бросить курить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ФИЗИЧЕСКАЯ АКТИВНОСТЬ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дополнение к здоровому питанию, физическая активность является необходимой частью здорового образа жизни. Программы здоровья на рабочем месте могут способствовать включению физической активности в повседневную жизнь, создавать среду, поддерживающую необходимый уровень физической активности.</a:t>
            </a:r>
          </a:p>
          <a:p>
            <a:pPr>
              <a:lnSpc>
                <a:spcPct val="120000"/>
              </a:lnSpc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СОКРАЩЕНИЕ ПАГУБНОГО ПОТРЕБЛЕНИЯ АЛКОГОЛЯ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алкоголя на рабочем месте может привести к различным медико- социальным и экономическим последствиям для работников и организаций. Поэтому в программы оздоровления рабочих мест важно включать меры, направленные на выявление лиц с риском пагубного потребления алкоголя и оказание им профилактической помощи.</a:t>
            </a:r>
          </a:p>
          <a:p>
            <a:pPr>
              <a:lnSpc>
                <a:spcPct val="120000"/>
              </a:lnSpc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УПРАВЛЕНИЕ СТРЕССОМ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приводит к многочисленным проблемам со здоровьем, таким как депрессия, болезни сердца, диабет и ожирение. Программы здоровья на рабочем месте, которые помогают сотрудникам справляться со стрессом, могут улучшить их здоровье и благополучие.</a:t>
            </a:r>
          </a:p>
          <a:p>
            <a:endParaRPr lang="ru-RU" sz="2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65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53" y="0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b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корпоративных программ укрепления здоровья работающих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207" y="1691607"/>
            <a:ext cx="11537867" cy="44890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разработать действенную программу, отвечающую нуждам конкретного предприятия на этапе планирования необходимо провести: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Анализ ситуации и выбор приоритетов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Разработать мероприятия и план их реализации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Определить ресурсы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Разработать, включая индикаторы оценки процесса и результата, критерии их оценки и определить механизм мониторинга и сроки (периодичность) оценки.</a:t>
            </a:r>
          </a:p>
        </p:txBody>
      </p:sp>
    </p:spTree>
    <p:extLst>
      <p:ext uri="{BB962C8B-B14F-4D97-AF65-F5344CB8AC3E}">
        <p14:creationId xmlns:p14="http://schemas.microsoft.com/office/powerpoint/2010/main" val="86907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плана действий и мероприятий корпоративной программы укрепления здоровья работающих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6111" y="1627438"/>
            <a:ext cx="11241089" cy="4908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Стратегии, направленные на работу с сотрудниками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поощрение и поддержка работников к здоровому образу жизни. Предпочтительны меры, которые делают здоровый выбор легким и предоставляют помощь поддерживать здоровые поведенческие изменения.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меры для здоровых людей или с риском заболеваний направлены на факторы здорового образа жизни, такие как: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отказ от курения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здоровое питание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физическая активность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снижение потребления алкоголя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социальное и эмоциональное благополучие (управление стрессом).</a:t>
            </a:r>
          </a:p>
        </p:txBody>
      </p:sp>
    </p:spTree>
    <p:extLst>
      <p:ext uri="{BB962C8B-B14F-4D97-AF65-F5344CB8AC3E}">
        <p14:creationId xmlns:p14="http://schemas.microsoft.com/office/powerpoint/2010/main" val="1595092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2449" y="0"/>
            <a:ext cx="8825658" cy="1989221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оценка эффективности корпоративной программы укрепления здоровья работников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470" y="1989220"/>
            <a:ext cx="11037046" cy="4555959"/>
          </a:xfrm>
        </p:spPr>
        <p:txBody>
          <a:bodyPr>
            <a:normAutofit/>
          </a:bodyPr>
          <a:lstStyle/>
          <a:p>
            <a:r>
              <a:rPr lang="ru-RU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оценка эффективности программы должна быть этапом планирования программы с четким определением перечня оцениваемых индикаторов, сроков оценки, методов сбора информации для определения индикаторов, целевых  уровней  и  ответственных. Мероприятия по проведению мониторинга и оценки должны быть включены в план мероприятий и изначально должен быть выделен бюджет, составляющий 10% от бюджета программы.</a:t>
            </a:r>
          </a:p>
          <a:p>
            <a:r>
              <a:rPr lang="ru-RU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Планирование оценки эффективности должно быть продолжением процесса оценки ситуации и выделения приоритетов, так как оценка ситуации позволяет выявить источники информации, а выделение приоритетов – наиболее значимые показатели.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05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63" y="0"/>
            <a:ext cx="10411326" cy="198555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и коррекция	мероприятий	корпоративной программы укрепления здоровья работников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193" y="1546678"/>
            <a:ext cx="10829027" cy="4918289"/>
          </a:xfrm>
        </p:spPr>
        <p:txBody>
          <a:bodyPr>
            <a:normAutofit/>
          </a:bodyPr>
          <a:lstStyle/>
          <a:p>
            <a:r>
              <a:rPr lang="ru-RU" sz="2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этап носит условный характер, т.к.  процесс улучшения и коррекции по сути является перманентным процессом при условии хорошо отлаженной системы мониторинга и управления, основанной на сбалансированной системе показателей. Такой подход позволяет оценить уже краткосрочные результаты не только с позиции оценки процесса, но и с точки зрения менеджмента и сотрудников, внутренних бизнес-процессов.       </a:t>
            </a:r>
          </a:p>
          <a:p>
            <a:r>
              <a:rPr lang="ru-RU" sz="2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этот этап позволяет организациям постоянно корректировать корпоративную программу укрепления здоровья работников с учетом достигнутых результатов</a:t>
            </a:r>
          </a:p>
          <a:p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12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1207" y="0"/>
            <a:ext cx="8825659" cy="198120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МОДУЛИ ПРОГРАММ по направлениям </a:t>
            </a:r>
            <a:r>
              <a:rPr lang="ru-RU" b="1" dirty="0">
                <a:solidFill>
                  <a:schemeClr val="accent1"/>
                </a:solidFill>
              </a:rPr>
              <a:t>:«ПРОФИЛАКТИКА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ПОТРЕБЛЕНИЯ ТАБАКА»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/>
              <a:t> 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02225" y="1664369"/>
            <a:ext cx="11789775" cy="343301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табака – причина многих хронических болезней, представляющих существенный экономический ущерб для общества.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исследований: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курильщики выходят на перекуры 3-4 раза в день 31%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курят примерно каждый час, и тратят на каждый перекур 5- 10 минут рабочего времени 37%</a:t>
            </a:r>
          </a:p>
        </p:txBody>
      </p:sp>
    </p:spTree>
    <p:extLst>
      <p:ext uri="{BB962C8B-B14F-4D97-AF65-F5344CB8AC3E}">
        <p14:creationId xmlns:p14="http://schemas.microsoft.com/office/powerpoint/2010/main" val="58113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575" y="0"/>
            <a:ext cx="8825659" cy="101065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49166"/>
            <a:ext cx="1159764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693420" indent="-285750">
              <a:spcBef>
                <a:spcPts val="9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Оформление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рабочих	мест,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мест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общего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пользования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 помещениях и территории знаками, запрещающими курение </a:t>
            </a:r>
          </a:p>
          <a:p>
            <a:pPr marR="693420">
              <a:spcBef>
                <a:spcPts val="985"/>
              </a:spcBef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соблюдения запрета потребления табака на предприятии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marR="693420" indent="-285750">
              <a:spcBef>
                <a:spcPts val="9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Оформление мест для курения вне территории предприятия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соблюдения запрета потребления табака на предприятии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мест общего пользования (туалеты, лестницы, коридоры) детекторами дыма для осуществления контроля за соблюдением запрета курения на предприятии 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Повышение информированности сотрудников предприятия о вредном воздействии табачного дыма и мотивирование к отказу от курения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рабочих мест и мест общего пользования, территории предприятия информационными материалами о вреде курения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соблюдения запрета потребления табака на предприятии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рабочих мест и мест общего пользования здоровыми альтернативами вместо перекуров 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информированности сотрудников предприятия о вредном воздействии табачного дыма и мотивирование к отказу от курения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42492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2138" y="0"/>
            <a:ext cx="9983585" cy="19812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«СНИЖЕНИЕ</a:t>
            </a:r>
            <a:b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 АЛКОГОЛЯ С ВРЕДНЫМИ»</a:t>
            </a:r>
            <a:b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ПОСЛЕДСТВИЯМИ»</a:t>
            </a:r>
            <a:b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7179" y="2078182"/>
            <a:ext cx="6151934" cy="445095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исследования выявили значительную связь между стрессом на рабочем месте и риском пагубного потребления алкоголя и возможной алкогольной зависимости. Имеются данные, свидетельствующие о том, что злоупотребление алкоголем увеличивает риск безработицы. Исследования показывают, что потребление алкоголя оказывает большее влияние на производительность труда. В целом, затраты на потерю производительности являются доминирующим элементом издержек, связанных с вредом, наносимым алкоголем, и составляют примерно половину общих затрат на проблемы вызванные алкоголем.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13" y="1981199"/>
            <a:ext cx="5590381" cy="43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4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14030"/>
              </p:ext>
            </p:extLst>
          </p:nvPr>
        </p:nvGraphicFramePr>
        <p:xfrm>
          <a:off x="0" y="-3522"/>
          <a:ext cx="12192000" cy="6861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1677801" imgH="6574735" progId="CorelDraw.Graphic.21">
                  <p:embed/>
                </p:oleObj>
              </mc:Choice>
              <mc:Fallback>
                <p:oleObj name="CorelDRAW" r:id="rId2" imgW="11677801" imgH="6574735" progId="CorelDraw.Graphic.21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3522"/>
                        <a:ext cx="12192000" cy="6861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174282" y="1299409"/>
            <a:ext cx="9894771" cy="19443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89702" y="1299409"/>
            <a:ext cx="9463930" cy="1905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Сахалинская область с 1 января 2019 года вступила в реализацию пилотного регионального  проекта «Формирование системы мотивации граждан к здоровому образу жизни, включая здоровое питание и отказ от вредных привычек». 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0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23607" y="0"/>
            <a:ext cx="4547061" cy="101940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0692" y="1143132"/>
            <a:ext cx="11496502" cy="469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тестирования сотрудников на употребление алкоголя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количества несчастных случаев на производстве</a:t>
            </a:r>
            <a:endParaRPr lang="ru-RU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консультативной помощи по вопросам, связанным с риском пагубного употребления алкоголя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доли сотрудников с риском пагубного употребления алкоголя.</a:t>
            </a:r>
            <a:endParaRPr lang="ru-RU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безалкогольных корпоративных мероприятий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мотивации для употребления алкоголя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81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33" y="0"/>
            <a:ext cx="8825659" cy="198120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«ЗДОРОВОЕ ПИТАНИЕ И РАБОЧЕЕ МЕСТО»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" y="1572126"/>
            <a:ext cx="6128084" cy="510139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практик - повышение приверженности к рациональному питанию, формирование здоровых пищевых привычек у сотрудников компании и членов их семей. Целевая аудитория – сотрудники предприятия и члены их семей.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Практики, направленные на создание среды для здорового питания на предприятии и предоставления сотрудникам возможности формировать и следовать рациону здорового питания, обеспечения доступа к питьевой воде, продуктам и блюдам для здорового питания.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84" y="1572126"/>
            <a:ext cx="5940591" cy="48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9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564" y="0"/>
            <a:ext cx="8825659" cy="108685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66561"/>
            <a:ext cx="12042371" cy="628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Вода в офис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сотрудникам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предприятия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рабочего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 свободный доступ к питьевой воде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 в рабочее время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сотрудникам в течение рабочего времени возможность приема пищи в отдельно отведенном помещении.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для предприятий предоставляющие услуги питания.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комплексных рекомендаций для предприятий, предоставляющих услуги общественного питания для сотрудников компании.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информационной маркировки (или информационных сообщений) на блюда и напитки для меню «Здоровое питание»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Информировать сотрудников о пищевой и энергетической ценности блюд, способствуя осознанному выбору; выделить блюда и напитки, соответствующие критериям рациона здорового питания.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Обеспечение выбора продуктов и блюд для здорового питания на всех площадках и мероприятиях компании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возможности для осознанного выбора продуктов и блюд для рациона здорового питания в течение рабочего времени.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Ограничение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предприятия продажи продуктов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высоким	содержанием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соли,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сахара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насыщенных жиров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Ограничить в рабочее время выбор «нездоровых» продуктов с высоким содержанием сахара, соли и насыщенных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жиров.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сотрудников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компании и работников предприятия общественного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питания, расположенного на территории компании основам рациона здорового питания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у сотрудников высокой осведомленности в области рациона здорового питания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22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1" y="0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ФИЗИЧЕСКОЙ АКТИВНОСТИ»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1400530"/>
            <a:ext cx="4851400" cy="5178070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1400530"/>
            <a:ext cx="7340600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данным Всемирной организации здравоохранения отсутствие ФА является четвертым по значимости фактором риска глобальной смертности (6% случаев смерти в мире). Кроме того, по оценкам, физическая инертность является основной причиной.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Известные полезные эффекты ФА для здоровья включают снижение риска сердечно-сосудистых заболеваний, гипертензии, диабета и некоторых форм рака, а также пользу при комплексном ведении некоторых хронических состояний. Кроме того, она положительно влияет на психическое здоровье – снижает стрессовые реакции, тревожность и депрессию, а также отсрочивает наступление последствий болезни Альцгеймера и других форм слабоумия. Наконец, физическая активность – это ключевая детерминанта расхода энергии, и поэтому, она имеет важнейшее значение для энергетического баланса и сохранения оптимального веса. Существует большое количество эмпирических исследований, доказывающих, что в результате внедрения программ на рабочем месте у работников повышается физическая активность, снижается индекс массы тела, улучшаются показатели здоровья и т.д. Есть доказательства, что у работников также растет удовлетворенность от работы, увеличивается производительность труда и заработная плата, снижается стресс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9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76584" y="229755"/>
            <a:ext cx="4628572" cy="76777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6041"/>
            <a:ext cx="1210333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уровня физической активности и тренированности работников</a:t>
            </a:r>
          </a:p>
          <a:p>
            <a:pPr marL="228600">
              <a:spcAft>
                <a:spcPts val="100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работников с недостаточным уровнем физической активности для вовлечения в мероприятия по повышению физической активности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командно-спортивных мероприятий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работников к повышению уровня физической активности посредством участия в командно-спортивных мероприятиях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-брейков на Предприятии</a:t>
            </a:r>
          </a:p>
          <a:p>
            <a:pPr marL="228600">
              <a:spcAft>
                <a:spcPts val="100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Снятие напряжения, стресса, снижение утомляемости, профилактика производственного травматизма в течение рабочего дня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«Неделя физической активности»</a:t>
            </a:r>
          </a:p>
          <a:p>
            <a:pPr marL="228600">
              <a:spcAft>
                <a:spcPts val="100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информированности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	пользе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физической активности и мотивации к повышению уровня физической активности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Мобильные приложения «Глобальное соревнование по ходьбе», «Дерево жизни»</a:t>
            </a:r>
          </a:p>
          <a:p>
            <a:pPr marL="228600">
              <a:spcAft>
                <a:spcPts val="100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и мотивация работников к повышению уровня физической активности посредством мобильных приложений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30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11811000" cy="16256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«СОХРАНЕНИЕ</a:t>
            </a:r>
            <a:br>
              <a:rPr lang="ru-RU" sz="3200" dirty="0">
                <a:solidFill>
                  <a:schemeClr val="accent1"/>
                </a:solidFill>
              </a:rPr>
            </a:br>
            <a:r>
              <a:rPr lang="ru-RU" sz="3200" b="1" dirty="0">
                <a:solidFill>
                  <a:schemeClr val="accent1"/>
                </a:solidFill>
              </a:rPr>
              <a:t>ПСИХОЛОГИЧЕСКОГО ЗДОРОВЬЯ И</a:t>
            </a:r>
            <a:br>
              <a:rPr lang="ru-RU" sz="3200" dirty="0">
                <a:solidFill>
                  <a:schemeClr val="accent1"/>
                </a:solidFill>
              </a:rPr>
            </a:br>
            <a:r>
              <a:rPr lang="ru-RU" sz="3200" b="1" dirty="0">
                <a:solidFill>
                  <a:schemeClr val="accent1"/>
                </a:solidFill>
              </a:rPr>
              <a:t>БЛАГОПОЛУЧИЯ»</a:t>
            </a:r>
            <a:br>
              <a:rPr lang="ru-RU" sz="3200" dirty="0">
                <a:solidFill>
                  <a:schemeClr val="accent1"/>
                </a:solidFill>
              </a:rPr>
            </a:b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28600" y="1576070"/>
            <a:ext cx="4965700" cy="4787900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коммуникационной кампании по популяризации ЗОЖ  (социальный маркетинг)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«Кружков благополучия»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работников, руководителей и «Лидеров психологического благополучия» на рабочем месте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Дня/Недели/Месяца психоэмоционального 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Телефонная линия психологической поддержки работников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психоэмоциональной разгрузки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благополучия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1526540"/>
            <a:ext cx="4711700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66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793076" y="133005"/>
            <a:ext cx="5769033" cy="922712"/>
          </a:xfrm>
        </p:spPr>
        <p:txBody>
          <a:bodyPr>
            <a:normAutofit/>
          </a:bodyPr>
          <a:lstStyle/>
          <a:p>
            <a:pPr algn="ctr"/>
            <a:r>
              <a:rPr lang="ru-RU" sz="4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19150" y="933797"/>
            <a:ext cx="12050684" cy="542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коммуникационной кампании по популяризации ЗОЖ  (социальный маркетинг)</a:t>
            </a:r>
          </a:p>
          <a:p>
            <a:pPr marL="352425"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	высокого	уровня	вовлечения	работников	в программы здорового образа жизни на рабочем месте.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«Кружков благополучия»</a:t>
            </a:r>
          </a:p>
          <a:p>
            <a:pPr marL="228600"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благоприятной психоэмоциональной обстановки на рабочем месте.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работников, руководителей и «Лидеров психологического благополучия» на рабочем месте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осознанности работников о психоэмоциональных факторах риска (а также повышение устойчивости к стрессу, формирование навыков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копинга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формирование навыков управления психоэмоциональными рисками и навыков повышения производительности труда у линейных руководителей, формирование института лидерства в области здорового образа жизни и психологического благополучия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Проведение Дня/Недели/Месяца психоэмоционального здоровья</a:t>
            </a:r>
          </a:p>
          <a:p>
            <a:pPr marL="228600">
              <a:spcAft>
                <a:spcPts val="1000"/>
              </a:spcAf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осознанности работников о психосоциальных факторах риска, а также формирование культуры здорового образа жизни на предприятии. Как правило, Дни/Недели/Месяцы психоэмоционального здоровья включают несколько основных частей: оздоровительное тестирование (оценка риска возникновения хронических неинфекционных заболеваний, оценка функциональных параметров организма и др.), обучение (семинар или мастер-класс) и индивидуальные консультации (профилактическое консультирование).</a:t>
            </a:r>
          </a:p>
        </p:txBody>
      </p:sp>
    </p:spTree>
    <p:extLst>
      <p:ext uri="{BB962C8B-B14F-4D97-AF65-F5344CB8AC3E}">
        <p14:creationId xmlns:p14="http://schemas.microsoft.com/office/powerpoint/2010/main" val="3697582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2927" y="625643"/>
            <a:ext cx="6987674" cy="563069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Доказано, что корпоративные программы укрепления здоровья на рабочих местах и профилактике заболеваний могут улучшить здоровье работников, сократить расходы работодателя на оказание медицинской и социальной помощи, повысить производительность труда и обеспечить положительный возврат инвестиций, что делает это выгодным как для работников, так и работодателей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приведенных выше практик при включении их в корпоративные программы укрепления здоровья работников позволяет существенно снизить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трудопотери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вследствие снижения временной трудоспособности, в долгосрочной перспективе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инвалидизации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смертности.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625643"/>
            <a:ext cx="4483099" cy="550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36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35382" y="3583402"/>
            <a:ext cx="5926974" cy="47382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4294967295"/>
          </p:nvPr>
        </p:nvGraphicFramePr>
        <p:xfrm>
          <a:off x="1176251" y="1219347"/>
          <a:ext cx="9260378" cy="2302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4145">
                  <a:extLst>
                    <a:ext uri="{9D8B030D-6E8A-4147-A177-3AD203B41FA5}">
                      <a16:colId xmlns:a16="http://schemas.microsoft.com/office/drawing/2014/main" val="2092099580"/>
                    </a:ext>
                  </a:extLst>
                </a:gridCol>
                <a:gridCol w="2236124">
                  <a:extLst>
                    <a:ext uri="{9D8B030D-6E8A-4147-A177-3AD203B41FA5}">
                      <a16:colId xmlns:a16="http://schemas.microsoft.com/office/drawing/2014/main" val="3560936988"/>
                    </a:ext>
                  </a:extLst>
                </a:gridCol>
                <a:gridCol w="3990109">
                  <a:extLst>
                    <a:ext uri="{9D8B030D-6E8A-4147-A177-3AD203B41FA5}">
                      <a16:colId xmlns:a16="http://schemas.microsoft.com/office/drawing/2014/main" val="3068878182"/>
                    </a:ext>
                  </a:extLst>
                </a:gridCol>
              </a:tblGrid>
              <a:tr h="453509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7" marR="658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Проанкетировано сотрудников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7" marR="658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Выбрали модуль программы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7" marR="65887" marT="0" marB="0"/>
                </a:tc>
                <a:extLst>
                  <a:ext uri="{0D108BD9-81ED-4DB2-BD59-A6C34878D82A}">
                    <a16:rowId xmlns:a16="http://schemas.microsoft.com/office/drawing/2014/main" val="2960966369"/>
                  </a:ext>
                </a:extLst>
              </a:tr>
              <a:tr h="714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ПАО «САХАЛИНЭНЕРГО»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7" marR="658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2555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7" marR="658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effectLst/>
                        </a:rPr>
                        <a:t>здоровое питание и рабочее место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7" marR="65887" marT="0" marB="0"/>
                </a:tc>
                <a:extLst>
                  <a:ext uri="{0D108BD9-81ED-4DB2-BD59-A6C34878D82A}">
                    <a16:rowId xmlns:a16="http://schemas.microsoft.com/office/drawing/2014/main" val="1762822758"/>
                  </a:ext>
                </a:extLst>
              </a:tr>
              <a:tr h="453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МКП «Городской водоканал»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7" marR="658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627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7" marR="658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профилактика потребления табака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7" marR="65887" marT="0" marB="0"/>
                </a:tc>
                <a:extLst>
                  <a:ext uri="{0D108BD9-81ED-4DB2-BD59-A6C34878D82A}">
                    <a16:rowId xmlns:a16="http://schemas.microsoft.com/office/drawing/2014/main" val="1545752704"/>
                  </a:ext>
                </a:extLst>
              </a:tr>
              <a:tr h="4535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МБОУ СОШ №5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7" marR="658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65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7" marR="658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effectLst/>
                        </a:rPr>
                        <a:t>сохранение психологического здоровья и благополучия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7" marR="65887" marT="0" marB="0"/>
                </a:tc>
                <a:extLst>
                  <a:ext uri="{0D108BD9-81ED-4DB2-BD59-A6C34878D82A}">
                    <a16:rowId xmlns:a16="http://schemas.microsoft.com/office/drawing/2014/main" val="3976234366"/>
                  </a:ext>
                </a:extLst>
              </a:tr>
              <a:tr h="2267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Всего сотрудников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7" marR="658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3247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7" marR="658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7" marR="65887" marT="0" marB="0"/>
                </a:tc>
                <a:extLst>
                  <a:ext uri="{0D108BD9-81ED-4DB2-BD59-A6C34878D82A}">
                    <a16:rowId xmlns:a16="http://schemas.microsoft.com/office/drawing/2014/main" val="422636213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903193"/>
              </p:ext>
            </p:extLst>
          </p:nvPr>
        </p:nvGraphicFramePr>
        <p:xfrm>
          <a:off x="1130531" y="4251446"/>
          <a:ext cx="9351818" cy="1991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7396">
                  <a:extLst>
                    <a:ext uri="{9D8B030D-6E8A-4147-A177-3AD203B41FA5}">
                      <a16:colId xmlns:a16="http://schemas.microsoft.com/office/drawing/2014/main" val="2994795208"/>
                    </a:ext>
                  </a:extLst>
                </a:gridCol>
                <a:gridCol w="2601489">
                  <a:extLst>
                    <a:ext uri="{9D8B030D-6E8A-4147-A177-3AD203B41FA5}">
                      <a16:colId xmlns:a16="http://schemas.microsoft.com/office/drawing/2014/main" val="3744847600"/>
                    </a:ext>
                  </a:extLst>
                </a:gridCol>
                <a:gridCol w="3682933">
                  <a:extLst>
                    <a:ext uri="{9D8B030D-6E8A-4147-A177-3AD203B41FA5}">
                      <a16:colId xmlns:a16="http://schemas.microsoft.com/office/drawing/2014/main" val="13971666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АО «Аэропорт Южно-Сахалинск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945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1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1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1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 разработке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3790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АО «Санаторий «</a:t>
                      </a:r>
                      <a:r>
                        <a:rPr lang="ru-RU" sz="1800" b="1" dirty="0" err="1">
                          <a:effectLst/>
                        </a:rPr>
                        <a:t>Синегорские</a:t>
                      </a:r>
                      <a:r>
                        <a:rPr lang="ru-RU" sz="1800" b="1" dirty="0">
                          <a:effectLst/>
                        </a:rPr>
                        <a:t> минеральные воды»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320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612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dirty="0"/>
                        <a:t>5 СОШ и 5</a:t>
                      </a:r>
                      <a:r>
                        <a:rPr lang="ru-RU" sz="1800" baseline="0" dirty="0"/>
                        <a:t> ДОУ</a:t>
                      </a:r>
                      <a:endParaRPr lang="ru-RU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265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Всего сотрудников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6757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10197" y="119186"/>
            <a:ext cx="676970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недрили корпоративные</a:t>
            </a:r>
            <a:r>
              <a:rPr kumimoji="0" lang="ru-RU" altLang="ru-RU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программы:</a:t>
            </a:r>
            <a:endParaRPr kumimoji="0" lang="ru-RU" altLang="ru-RU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2019 году</a:t>
            </a:r>
            <a:endParaRPr kumimoji="0" lang="ru-RU" altLang="ru-RU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endParaRPr kumimoji="0" lang="ru-RU" altLang="ru-RU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30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0" y="141317"/>
            <a:ext cx="5942337" cy="664186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222" y="141316"/>
            <a:ext cx="5942337" cy="664186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20594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7748747"/>
              </p:ext>
            </p:extLst>
          </p:nvPr>
        </p:nvGraphicFramePr>
        <p:xfrm>
          <a:off x="1918879" y="97497"/>
          <a:ext cx="10599916" cy="157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04828237"/>
              </p:ext>
            </p:extLst>
          </p:nvPr>
        </p:nvGraphicFramePr>
        <p:xfrm>
          <a:off x="504858" y="2444769"/>
          <a:ext cx="10599917" cy="396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9" y="375260"/>
            <a:ext cx="1845052" cy="101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39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06" y="95250"/>
            <a:ext cx="5600069" cy="664845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95250"/>
            <a:ext cx="5829300" cy="664845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59718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281391"/>
            <a:ext cx="6028694" cy="59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3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6676"/>
            <a:ext cx="6018241" cy="66751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9" y="66676"/>
            <a:ext cx="5862639" cy="667511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81383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520" y="5174660"/>
            <a:ext cx="8825657" cy="56673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6" b="15626"/>
          <a:stretch>
            <a:fillRect/>
          </a:stretch>
        </p:blipFill>
        <p:spPr>
          <a:xfrm>
            <a:off x="955450" y="1151313"/>
            <a:ext cx="8825658" cy="3640666"/>
          </a:xfrm>
        </p:spPr>
      </p:pic>
    </p:spTree>
    <p:extLst>
      <p:ext uri="{BB962C8B-B14F-4D97-AF65-F5344CB8AC3E}">
        <p14:creationId xmlns:p14="http://schemas.microsoft.com/office/powerpoint/2010/main" val="120199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14425" y="154059"/>
          <a:ext cx="9591249" cy="5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8" y="111193"/>
            <a:ext cx="2101908" cy="62925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1388" y="904302"/>
          <a:ext cx="11887197" cy="3880856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358627">
                  <a:extLst>
                    <a:ext uri="{9D8B030D-6E8A-4147-A177-3AD203B41FA5}">
                      <a16:colId xmlns:a16="http://schemas.microsoft.com/office/drawing/2014/main" val="4160441139"/>
                    </a:ext>
                  </a:extLst>
                </a:gridCol>
                <a:gridCol w="2915037">
                  <a:extLst>
                    <a:ext uri="{9D8B030D-6E8A-4147-A177-3AD203B41FA5}">
                      <a16:colId xmlns:a16="http://schemas.microsoft.com/office/drawing/2014/main" val="257136092"/>
                    </a:ext>
                  </a:extLst>
                </a:gridCol>
                <a:gridCol w="1500353">
                  <a:extLst>
                    <a:ext uri="{9D8B030D-6E8A-4147-A177-3AD203B41FA5}">
                      <a16:colId xmlns:a16="http://schemas.microsoft.com/office/drawing/2014/main" val="1666407779"/>
                    </a:ext>
                  </a:extLst>
                </a:gridCol>
                <a:gridCol w="1169581">
                  <a:extLst>
                    <a:ext uri="{9D8B030D-6E8A-4147-A177-3AD203B41FA5}">
                      <a16:colId xmlns:a16="http://schemas.microsoft.com/office/drawing/2014/main" val="2089628138"/>
                    </a:ext>
                  </a:extLst>
                </a:gridCol>
                <a:gridCol w="999461">
                  <a:extLst>
                    <a:ext uri="{9D8B030D-6E8A-4147-A177-3AD203B41FA5}">
                      <a16:colId xmlns:a16="http://schemas.microsoft.com/office/drawing/2014/main" val="887820271"/>
                    </a:ext>
                  </a:extLst>
                </a:gridCol>
                <a:gridCol w="648586">
                  <a:extLst>
                    <a:ext uri="{9D8B030D-6E8A-4147-A177-3AD203B41FA5}">
                      <a16:colId xmlns:a16="http://schemas.microsoft.com/office/drawing/2014/main" val="943808592"/>
                    </a:ext>
                  </a:extLst>
                </a:gridCol>
                <a:gridCol w="723014">
                  <a:extLst>
                    <a:ext uri="{9D8B030D-6E8A-4147-A177-3AD203B41FA5}">
                      <a16:colId xmlns:a16="http://schemas.microsoft.com/office/drawing/2014/main" val="3642402988"/>
                    </a:ext>
                  </a:extLst>
                </a:gridCol>
                <a:gridCol w="704510">
                  <a:extLst>
                    <a:ext uri="{9D8B030D-6E8A-4147-A177-3AD203B41FA5}">
                      <a16:colId xmlns:a16="http://schemas.microsoft.com/office/drawing/2014/main" val="2107838765"/>
                    </a:ext>
                  </a:extLst>
                </a:gridCol>
                <a:gridCol w="669142">
                  <a:extLst>
                    <a:ext uri="{9D8B030D-6E8A-4147-A177-3AD203B41FA5}">
                      <a16:colId xmlns:a16="http://schemas.microsoft.com/office/drawing/2014/main" val="1678697089"/>
                    </a:ext>
                  </a:extLst>
                </a:gridCol>
                <a:gridCol w="669142">
                  <a:extLst>
                    <a:ext uri="{9D8B030D-6E8A-4147-A177-3AD203B41FA5}">
                      <a16:colId xmlns:a16="http://schemas.microsoft.com/office/drawing/2014/main" val="3297333143"/>
                    </a:ext>
                  </a:extLst>
                </a:gridCol>
                <a:gridCol w="699808">
                  <a:extLst>
                    <a:ext uri="{9D8B030D-6E8A-4147-A177-3AD203B41FA5}">
                      <a16:colId xmlns:a16="http://schemas.microsoft.com/office/drawing/2014/main" val="2272994667"/>
                    </a:ext>
                  </a:extLst>
                </a:gridCol>
                <a:gridCol w="829936">
                  <a:extLst>
                    <a:ext uri="{9D8B030D-6E8A-4147-A177-3AD203B41FA5}">
                      <a16:colId xmlns:a16="http://schemas.microsoft.com/office/drawing/2014/main" val="771714820"/>
                    </a:ext>
                  </a:extLst>
                </a:gridCol>
              </a:tblGrid>
              <a:tr h="529735">
                <a:tc rowSpan="2"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№</a:t>
                      </a:r>
                    </a:p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п/п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 rowSpan="2"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показателя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 rowSpan="2"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показателя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Базовое значение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B w="12700" cap="flat" cmpd="sng" algn="ctr">
                      <a:noFill/>
                      <a:prstDash val="solid"/>
                      <a:miter lim="8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Период, год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B w="12700" cap="flat" cmpd="sng" algn="ctr">
                      <a:noFill/>
                      <a:prstDash val="solid"/>
                      <a:miter lim="8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307506"/>
                  </a:ext>
                </a:extLst>
              </a:tr>
              <a:tr h="295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Значение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L w="1270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Дата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4819"/>
                  </a:ext>
                </a:extLst>
              </a:tr>
              <a:tr h="9646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Смертность женщин трудоспособного возраста на 100 тыс. населения</a:t>
                      </a:r>
                    </a:p>
                  </a:txBody>
                  <a:tcPr marL="5515" marR="5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дополнительный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245,8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31.12.2017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243,0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240,6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237,1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233,6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230,1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225,4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220,7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4001141"/>
                  </a:ext>
                </a:extLst>
              </a:tr>
              <a:tr h="86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Розничные продажи алкогольной продукции на душу населения,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(в литрах)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31.12.2017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extLst>
                  <a:ext uri="{0D108BD9-81ED-4DB2-BD59-A6C34878D82A}">
                    <a16:rowId xmlns:a16="http://schemas.microsoft.com/office/drawing/2014/main" val="3077916903"/>
                  </a:ext>
                </a:extLst>
              </a:tr>
              <a:tr h="86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Смертность мужчин трудоспособного возраста на 100 тыс. населения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900,6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31.12.2017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867,9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834,9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793,2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751,6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716,1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685,5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644,2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" marR="5515" marT="0" marB="0" anchor="ctr"/>
                </a:tc>
                <a:extLst>
                  <a:ext uri="{0D108BD9-81ED-4DB2-BD59-A6C34878D82A}">
                    <a16:rowId xmlns:a16="http://schemas.microsoft.com/office/drawing/2014/main" val="308282337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6" y="4904268"/>
            <a:ext cx="2275369" cy="176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8" y="4887519"/>
            <a:ext cx="2550303" cy="187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284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36" y="424543"/>
            <a:ext cx="57415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будут внедрены на предприятиях различных форм собственности корпоративные программы по укреплению здоровья работников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ГОСТ Р 54934-2012 в зоне ответственности высшего руководства компаний (предприятий, организаций) лежит инициирование процессов планирования, разработки, реализации и оценки корпоративных программ укрепления здоровья работающих.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Политика в области укрепления здоровья как часть политики по охране здоровья (ГОСТ Р 54934-2012) работающих -это официально сформулированные высшим руководством намерения и направления деятельности, обеспечивающие основу для действий, планирования и реализации корпоративных программ укрепления здоровья работающих.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88" y="1143101"/>
            <a:ext cx="6120053" cy="48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5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2316" y="690953"/>
            <a:ext cx="10651958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08330">
              <a:spcBef>
                <a:spcPts val="54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 данным ВОЗ хронические неинфекционные заболевания в развитых странах являются причиной 2/3 случаев преждевременной смерти населения в трудоспособном возрасте, причем основная доля приходится на ССЗ, злокачественные новообразования и травмы.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608330">
              <a:spcBef>
                <a:spcPts val="54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составляют половину мирового населения и вносят основной вклад в экономическое и социальное развитие. Их здоровье определяется не только теми рисками, которые присутствуют на рабочем месте, но и социальными и индивидуальными факторами, а также доступом к медико-санитарным услугам.</a:t>
            </a:r>
          </a:p>
          <a:p>
            <a:pPr marR="608330">
              <a:spcBef>
                <a:spcPts val="540"/>
              </a:spcBef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2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495"/>
            <a:ext cx="5981700" cy="299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Корпоративные программы укрепления здоровья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элементом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охраны </a:t>
            </a:r>
            <a:r>
              <a:rPr lang="ru-RU" sz="20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 работающих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расширенный </a:t>
            </a:r>
            <a:r>
              <a:rPr lang="ru-RU" sz="20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задач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управлению </a:t>
            </a:r>
            <a:r>
              <a:rPr lang="ru-RU" sz="20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здоровьем работающих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помимо профилактики профессиональных и профессионально связанных заболеваний и травм, что </a:t>
            </a:r>
            <a:r>
              <a:rPr lang="ru-RU" sz="20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находится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компетенции мер по охране</a:t>
            </a:r>
            <a:r>
              <a:rPr lang="ru-RU" sz="2000" spc="-1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труда.</a:t>
            </a:r>
            <a:endParaRPr lang="en-US" sz="2000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19698"/>
            <a:ext cx="5981701" cy="3355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3124201"/>
            <a:ext cx="6096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Корпоративные модельные программы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894"/>
            <a:ext cx="5829300" cy="28544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62650" y="357047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объединенные усилия работодателей, работников и органов власти по улучшению здоровья и благополучия людей трудоспособного возраста, которые могут быть достигнуты путем: улучшения организации труда рабочей среды; содействия активному участию всех заинтересованных сторон в процесс создания эффективной системы поощрения. Важно отметить, что корпоративные программы являются дополнительной поддержкой, а не заменой системы управления рисками на рабочем месте. Надлежащее управление рисками является важной основой для успешной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75589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1032338"/>
            <a:ext cx="10940716" cy="579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и укрепление здоровья работающих невозможно без их активного участия, поскольку объектом управления в данном случае выступают – они сами. Для того, чтобы они могли участвовать в этом процессе им нужно осознанное желание, воля и знания. Большинство  людей проводит на работе основную часть времени и в этот период здоровье человека находится под влиянием комплекса факторов, в том числе и негативных.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определению ВОЗ рабочее место - оптимальная организационная форма охраны и поддержания здоровья, профилактики заболеваний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3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6464" y="256674"/>
            <a:ext cx="11887200" cy="50371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АРГУМЕНТЫ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Сокращаются расходы на медицинское обслуживание сотрудников, приверженных принципам ЗОЖ. Данные исследования ВОЗ: меры по охране здоровья на рабочих местах помогают сократить на 27% продолжительность пребывания на больничном и на 26% расходы компаний на медико- санитарное обслуживание.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продуктивности сотрудников, более результативная работа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более здорового психологического климата в коллективе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количества несчастных случаев, аварий, инцидентов и профзаболеваний вследствие сокращения потребления алкоголя и табака.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имиджа работодателя и повышение  привлекательности для новых кандидатов. Согласно исследованию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HeadHunter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52% опрошенных считают наличие спорта в компании значительным конкурентным преимуществом среди работодателей. 87% считают работодателя ответственным за здоровье сотрудников.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лояльности сотрудников и сокращение текучести кадров.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получения дополнительных премий и наград</a:t>
            </a:r>
          </a:p>
        </p:txBody>
      </p:sp>
    </p:spTree>
    <p:extLst>
      <p:ext uri="{BB962C8B-B14F-4D97-AF65-F5344CB8AC3E}">
        <p14:creationId xmlns:p14="http://schemas.microsoft.com/office/powerpoint/2010/main" val="620408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2122</TotalTime>
  <Words>2873</Words>
  <Application>Microsoft Office PowerPoint</Application>
  <PresentationFormat>Широкоэкранный</PresentationFormat>
  <Paragraphs>266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Wingdings 3</vt:lpstr>
      <vt:lpstr>Ион</vt:lpstr>
      <vt:lpstr>CorelDRAW</vt:lpstr>
      <vt:lpstr>  Корпоративные модельные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ЭТАП Планирование корпоративных программ укрепления здоровья работающих</vt:lpstr>
      <vt:lpstr>2 ЭТАП   Реализация плана действий и мероприятий корпоративной программы укрепления здоровья работающих</vt:lpstr>
      <vt:lpstr>3 ЭТАП   Мониторинг и оценка эффективности корпоративной программы укрепления здоровья работников</vt:lpstr>
      <vt:lpstr>4 ЭТАП  Улучшение и коррекция мероприятий корпоративной программы укрепления здоровья работников </vt:lpstr>
      <vt:lpstr>МОДУЛИ ПРОГРАММ по направлениям :«ПРОФИЛАКТИКА ПОТРЕБЛЕНИЯ ТАБАКА»  </vt:lpstr>
      <vt:lpstr>МЕРОПРИЯТИЯ </vt:lpstr>
      <vt:lpstr>«СНИЖЕНИЕ ПОТРЕБЛЕНИЯ АЛКОГОЛЯ С ВРЕДНЫМИ» ПОСЛЕДСТВИЯМИ» </vt:lpstr>
      <vt:lpstr>Презентация PowerPoint</vt:lpstr>
      <vt:lpstr>«ЗДОРОВОЕ ПИТАНИЕ И РАБОЧЕЕ МЕСТО» </vt:lpstr>
      <vt:lpstr>МЕРОПРИЯТИЯ</vt:lpstr>
      <vt:lpstr>«ПОВЫШЕНИЕ ФИЗИЧЕСКОЙ АКТИВНОСТИ» </vt:lpstr>
      <vt:lpstr>Презентация PowerPoint</vt:lpstr>
      <vt:lpstr>«СОХРАНЕНИЕ ПСИХОЛОГИЧЕСКОГО ЗДОРОВЬЯ И БЛАГОПОЛУЧИЯ» </vt:lpstr>
      <vt:lpstr>Презентация PowerPoint</vt:lpstr>
      <vt:lpstr>Презентация PowerPoint</vt:lpstr>
      <vt:lpstr>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Корпоративные модельные программы</dc:title>
  <dc:creator>press</dc:creator>
  <cp:lastModifiedBy>Анна Борщ</cp:lastModifiedBy>
  <cp:revision>100</cp:revision>
  <dcterms:created xsi:type="dcterms:W3CDTF">2019-09-19T03:18:46Z</dcterms:created>
  <dcterms:modified xsi:type="dcterms:W3CDTF">2022-07-27T04:41:12Z</dcterms:modified>
</cp:coreProperties>
</file>