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3" r:id="rId1"/>
  </p:sldMasterIdLst>
  <p:notesMasterIdLst>
    <p:notesMasterId r:id="rId72"/>
  </p:notesMasterIdLst>
  <p:sldIdLst>
    <p:sldId id="5948" r:id="rId2"/>
    <p:sldId id="2147472252" r:id="rId3"/>
    <p:sldId id="2147472184" r:id="rId4"/>
    <p:sldId id="407" r:id="rId5"/>
    <p:sldId id="5931" r:id="rId6"/>
    <p:sldId id="5782" r:id="rId7"/>
    <p:sldId id="2147471984" r:id="rId8"/>
    <p:sldId id="2147472258" r:id="rId9"/>
    <p:sldId id="421" r:id="rId10"/>
    <p:sldId id="2147472216" r:id="rId11"/>
    <p:sldId id="445" r:id="rId12"/>
    <p:sldId id="5952" r:id="rId13"/>
    <p:sldId id="2147472217" r:id="rId14"/>
    <p:sldId id="2147472215" r:id="rId15"/>
    <p:sldId id="2147472380" r:id="rId16"/>
    <p:sldId id="2147472356" r:id="rId17"/>
    <p:sldId id="2147472362" r:id="rId18"/>
    <p:sldId id="2147472339" r:id="rId19"/>
    <p:sldId id="2147472379" r:id="rId20"/>
    <p:sldId id="2147472378" r:id="rId21"/>
    <p:sldId id="2147472342" r:id="rId22"/>
    <p:sldId id="2147472343" r:id="rId23"/>
    <p:sldId id="2147472371" r:id="rId24"/>
    <p:sldId id="2147471986" r:id="rId25"/>
    <p:sldId id="2147472349" r:id="rId26"/>
    <p:sldId id="2147472350" r:id="rId27"/>
    <p:sldId id="2147472353" r:id="rId28"/>
    <p:sldId id="2147472354" r:id="rId29"/>
    <p:sldId id="2147472418" r:id="rId30"/>
    <p:sldId id="2147472367" r:id="rId31"/>
    <p:sldId id="2147472419" r:id="rId32"/>
    <p:sldId id="2147472420" r:id="rId33"/>
    <p:sldId id="2147472319" r:id="rId34"/>
    <p:sldId id="2147472369" r:id="rId35"/>
    <p:sldId id="2147472370" r:id="rId36"/>
    <p:sldId id="2147472421" r:id="rId37"/>
    <p:sldId id="2147472381" r:id="rId38"/>
    <p:sldId id="2147472324" r:id="rId39"/>
    <p:sldId id="2147472373" r:id="rId40"/>
    <p:sldId id="2147472404" r:id="rId41"/>
    <p:sldId id="2147472400" r:id="rId42"/>
    <p:sldId id="2147472382" r:id="rId43"/>
    <p:sldId id="2147472390" r:id="rId44"/>
    <p:sldId id="2147472392" r:id="rId45"/>
    <p:sldId id="2147472393" r:id="rId46"/>
    <p:sldId id="2147472394" r:id="rId47"/>
    <p:sldId id="2147472395" r:id="rId48"/>
    <p:sldId id="2147472396" r:id="rId49"/>
    <p:sldId id="2147472397" r:id="rId50"/>
    <p:sldId id="2147472398" r:id="rId51"/>
    <p:sldId id="2147472405" r:id="rId52"/>
    <p:sldId id="2147472406" r:id="rId53"/>
    <p:sldId id="2147472407" r:id="rId54"/>
    <p:sldId id="2147472408" r:id="rId55"/>
    <p:sldId id="2147472426" r:id="rId56"/>
    <p:sldId id="2147472428" r:id="rId57"/>
    <p:sldId id="2147472429" r:id="rId58"/>
    <p:sldId id="2147472427" r:id="rId59"/>
    <p:sldId id="2147472432" r:id="rId60"/>
    <p:sldId id="2147472412" r:id="rId61"/>
    <p:sldId id="2147472433" r:id="rId62"/>
    <p:sldId id="2147472434" r:id="rId63"/>
    <p:sldId id="2147472435" r:id="rId64"/>
    <p:sldId id="2147472307" r:id="rId65"/>
    <p:sldId id="2147472308" r:id="rId66"/>
    <p:sldId id="2147472309" r:id="rId67"/>
    <p:sldId id="2147472310" r:id="rId68"/>
    <p:sldId id="2147472312" r:id="rId69"/>
    <p:sldId id="2147472437" r:id="rId70"/>
    <p:sldId id="2147472368" r:id="rId71"/>
  </p:sldIdLst>
  <p:sldSz cx="9144000" cy="6858000" type="screen4x3"/>
  <p:notesSz cx="9866313" cy="6735763"/>
  <p:embeddedFontLst>
    <p:embeddedFont>
      <p:font typeface="Akrobat" panose="020B0604020202020204" charset="-52"/>
      <p:regular r:id="rId73"/>
      <p:bold r:id="rId74"/>
    </p:embeddedFont>
    <p:embeddedFont>
      <p:font typeface="Akrobat Bold" panose="020B0604020202020204" charset="-52"/>
      <p:bold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Gotham Pro" panose="02000503040000020004" charset="0"/>
      <p:regular r:id="rId80"/>
      <p:bold r:id="rId81"/>
      <p:italic r:id="rId82"/>
      <p:boldItalic r:id="rId83"/>
    </p:embeddedFont>
    <p:embeddedFont>
      <p:font typeface="Gotham Pro Medium" panose="02000603030000020004" charset="0"/>
      <p:regular r:id="rId84"/>
      <p:italic r:id="rId85"/>
    </p:embeddedFont>
    <p:embeddedFont>
      <p:font typeface="IBM Plex Sans" panose="020B0503050203000203" pitchFamily="34" charset="0"/>
      <p:regular r:id="rId86"/>
      <p:bold r:id="rId87"/>
      <p:italic r:id="rId88"/>
      <p:boldItalic r:id="rId89"/>
    </p:embeddedFont>
    <p:embeddedFont>
      <p:font typeface="Noto Sans" panose="020B0502040504020204" pitchFamily="34" charset="0"/>
      <p:regular r:id="rId90"/>
      <p:bold r:id="rId91"/>
      <p:italic r:id="rId92"/>
      <p:boldItalic r:id="rId93"/>
    </p:embeddedFont>
    <p:embeddedFont>
      <p:font typeface="Tw Cen MT" panose="020B0602020104020603" pitchFamily="34" charset="0"/>
      <p:regular r:id="rId94"/>
      <p:bold r:id="rId95"/>
      <p:italic r:id="rId96"/>
      <p:boldItalic r:id="rId97"/>
    </p:embeddedFont>
    <p:embeddedFont>
      <p:font typeface="Verdana" panose="020B0604030504040204" pitchFamily="34" charset="0"/>
      <p:regular r:id="rId98"/>
      <p:bold r:id="rId99"/>
      <p:italic r:id="rId100"/>
      <p:boldItalic r:id="rId101"/>
    </p:embeddedFont>
    <p:embeddedFont>
      <p:font typeface="Wingdings 3" panose="05040102010807070707" pitchFamily="18" charset="2"/>
      <p:regular r:id="rId10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15CB848-91C6-448A-8C47-C670B840EE0C}">
          <p14:sldIdLst>
            <p14:sldId id="5948"/>
            <p14:sldId id="2147472252"/>
            <p14:sldId id="2147472184"/>
            <p14:sldId id="407"/>
            <p14:sldId id="5931"/>
            <p14:sldId id="5782"/>
            <p14:sldId id="2147471984"/>
            <p14:sldId id="2147472258"/>
            <p14:sldId id="421"/>
            <p14:sldId id="2147472216"/>
            <p14:sldId id="445"/>
            <p14:sldId id="5952"/>
            <p14:sldId id="2147472217"/>
            <p14:sldId id="2147472215"/>
            <p14:sldId id="2147472380"/>
            <p14:sldId id="2147472356"/>
            <p14:sldId id="2147472362"/>
            <p14:sldId id="2147472339"/>
            <p14:sldId id="2147472379"/>
            <p14:sldId id="2147472378"/>
            <p14:sldId id="2147472342"/>
            <p14:sldId id="2147472343"/>
            <p14:sldId id="2147472371"/>
            <p14:sldId id="2147471986"/>
            <p14:sldId id="2147472349"/>
            <p14:sldId id="2147472350"/>
            <p14:sldId id="2147472353"/>
            <p14:sldId id="2147472354"/>
            <p14:sldId id="2147472418"/>
            <p14:sldId id="2147472367"/>
            <p14:sldId id="2147472419"/>
            <p14:sldId id="2147472420"/>
            <p14:sldId id="2147472319"/>
            <p14:sldId id="2147472369"/>
            <p14:sldId id="2147472370"/>
            <p14:sldId id="2147472421"/>
            <p14:sldId id="2147472381"/>
            <p14:sldId id="2147472324"/>
            <p14:sldId id="2147472373"/>
            <p14:sldId id="2147472404"/>
            <p14:sldId id="2147472400"/>
            <p14:sldId id="2147472382"/>
            <p14:sldId id="2147472390"/>
            <p14:sldId id="2147472392"/>
            <p14:sldId id="2147472393"/>
            <p14:sldId id="2147472394"/>
            <p14:sldId id="2147472395"/>
            <p14:sldId id="2147472396"/>
            <p14:sldId id="2147472397"/>
            <p14:sldId id="2147472398"/>
            <p14:sldId id="2147472405"/>
            <p14:sldId id="2147472406"/>
            <p14:sldId id="2147472407"/>
            <p14:sldId id="2147472408"/>
            <p14:sldId id="2147472426"/>
            <p14:sldId id="2147472428"/>
            <p14:sldId id="2147472429"/>
            <p14:sldId id="2147472427"/>
            <p14:sldId id="2147472432"/>
            <p14:sldId id="2147472412"/>
            <p14:sldId id="2147472433"/>
            <p14:sldId id="2147472434"/>
            <p14:sldId id="2147472435"/>
            <p14:sldId id="2147472307"/>
            <p14:sldId id="2147472308"/>
            <p14:sldId id="2147472309"/>
            <p14:sldId id="2147472310"/>
            <p14:sldId id="2147472312"/>
            <p14:sldId id="2147472437"/>
            <p14:sldId id="2147472368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3498" userDrawn="1">
          <p15:clr>
            <a:srgbClr val="A4A3A4"/>
          </p15:clr>
        </p15:guide>
        <p15:guide id="4" pos="29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Живова Наталья Сергеевна" initials="ЖНС" lastIdx="2" clrIdx="0">
    <p:extLst>
      <p:ext uri="{19B8F6BF-5375-455C-9EA6-DF929625EA0E}">
        <p15:presenceInfo xmlns:p15="http://schemas.microsoft.com/office/powerpoint/2012/main" userId="S-1-5-21-3742225174-1283850162-3545992091-82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A92"/>
    <a:srgbClr val="D3B78D"/>
    <a:srgbClr val="324358"/>
    <a:srgbClr val="C49D64"/>
    <a:srgbClr val="FFFFFF"/>
    <a:srgbClr val="4B6483"/>
    <a:srgbClr val="0C928F"/>
    <a:srgbClr val="FCDFDD"/>
    <a:srgbClr val="F2F2F2"/>
    <a:srgbClr val="657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7391" autoAdjust="0"/>
  </p:normalViewPr>
  <p:slideViewPr>
    <p:cSldViewPr snapToGrid="0">
      <p:cViewPr varScale="1">
        <p:scale>
          <a:sx n="96" d="100"/>
          <a:sy n="96" d="100"/>
        </p:scale>
        <p:origin x="2130" y="72"/>
      </p:cViewPr>
      <p:guideLst>
        <p:guide orient="horz" pos="3498"/>
        <p:guide pos="2971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0" d="100"/>
        <a:sy n="200" d="100"/>
      </p:scale>
      <p:origin x="0" y="-39475"/>
    </p:cViewPr>
  </p:sorterViewPr>
  <p:notesViewPr>
    <p:cSldViewPr snapToGrid="0">
      <p:cViewPr varScale="1">
        <p:scale>
          <a:sx n="163" d="100"/>
          <a:sy n="163" d="100"/>
        </p:scale>
        <p:origin x="143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2.fntdata"/><Relationship Id="rId89" Type="http://schemas.openxmlformats.org/officeDocument/2006/relationships/font" Target="fonts/font17.fntdata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102" Type="http://schemas.openxmlformats.org/officeDocument/2006/relationships/font" Target="fonts/font30.fntdata"/><Relationship Id="rId5" Type="http://schemas.openxmlformats.org/officeDocument/2006/relationships/slide" Target="slides/slide4.xml"/><Relationship Id="rId90" Type="http://schemas.openxmlformats.org/officeDocument/2006/relationships/font" Target="fonts/font18.fntdata"/><Relationship Id="rId95" Type="http://schemas.openxmlformats.org/officeDocument/2006/relationships/font" Target="fonts/font23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font" Target="fonts/font16.fntdata"/><Relationship Id="rId91" Type="http://schemas.openxmlformats.org/officeDocument/2006/relationships/font" Target="fonts/font19.fntdata"/><Relationship Id="rId96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94" Type="http://schemas.openxmlformats.org/officeDocument/2006/relationships/font" Target="fonts/font22.fntdata"/><Relationship Id="rId99" Type="http://schemas.openxmlformats.org/officeDocument/2006/relationships/font" Target="fonts/font27.fntdata"/><Relationship Id="rId101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97" Type="http://schemas.openxmlformats.org/officeDocument/2006/relationships/font" Target="fonts/font25.fntdata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2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5.fntdata"/><Relationship Id="rId61" Type="http://schemas.openxmlformats.org/officeDocument/2006/relationships/slide" Target="slides/slide60.xml"/><Relationship Id="rId82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5.fntdata"/><Relationship Id="rId100" Type="http://schemas.openxmlformats.org/officeDocument/2006/relationships/font" Target="fonts/font28.fntdata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93" Type="http://schemas.openxmlformats.org/officeDocument/2006/relationships/font" Target="fonts/font21.fntdata"/><Relationship Id="rId98" Type="http://schemas.openxmlformats.org/officeDocument/2006/relationships/font" Target="fonts/font2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5401" cy="337958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8628" y="2"/>
            <a:ext cx="4275401" cy="337958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r">
              <a:defRPr sz="1200"/>
            </a:lvl1pPr>
          </a:lstStyle>
          <a:p>
            <a:fld id="{F2C4801A-073D-43D6-B6E7-28B0F5267F0B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16300" y="841375"/>
            <a:ext cx="3033713" cy="2274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64" tIns="47433" rIns="94864" bIns="4743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632" y="3241599"/>
            <a:ext cx="7893050" cy="2652207"/>
          </a:xfrm>
          <a:prstGeom prst="rect">
            <a:avLst/>
          </a:prstGeom>
        </p:spPr>
        <p:txBody>
          <a:bodyPr vert="horz" lIns="94864" tIns="47433" rIns="94864" bIns="4743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97807"/>
            <a:ext cx="4275401" cy="337957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8628" y="6397807"/>
            <a:ext cx="4275401" cy="337957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r">
              <a:defRPr sz="1200"/>
            </a:lvl1pPr>
          </a:lstStyle>
          <a:p>
            <a:fld id="{12B1246F-CD00-4AC2-AEE3-6C142DBF2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259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395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Схема показывает жизненный путь ППУ: идея – формулирование ППУ, рассмотрение – реализация – результат.</a:t>
            </a:r>
          </a:p>
          <a:p>
            <a:r>
              <a:rPr lang="ru-RU" dirty="0"/>
              <a:t>Другое определение ППУ, взятое из МР «УПРАВЛЕНИЕ ВОВЛЕЧЕННОСТЬЮ НА ПРЕДПРИЯТИИ»</a:t>
            </a:r>
          </a:p>
          <a:p>
            <a:pPr defTabSz="1330642">
              <a:defRPr/>
            </a:pPr>
            <a:r>
              <a:rPr lang="ru-RU" dirty="0"/>
              <a:t>Предложение по улучшению (ППУ) – предложение работника (группы работников), направленное на улучшение (повышение результативности и эффективности) его деятельности посредством организационных и управленческих методов.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16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165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91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953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Содержание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Наличие очевидной проблем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Наличие предложенного решения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Наличие конечного результата/эффекта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Направленность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Улучшение направлено на рост показателей: производительности, качества, безопасности и т.д.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Улучшение направлено на улучшение условий рабочего места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ППУ не связано с изменением вознаграждения: оплаты труда, размера командирования, норм расходов, дополнительной мотивации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Оригинальность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Отличается от предложений, которые были ранее рассмотрены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Отличается от действий, которые должны выполняться таким же образом и без данного предложения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Отличается от обязательных для предприятия нормативов (стандартов, технических условий и т. п.)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Тема предложения отсутствует в утвержденных планах (программах), приказах, распоряжениях или в иных конкретных заданиях руководителя;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Отличается от функциональной обязанности автора предложения.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Эффект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Срок окупаемости не более 3-х лет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Эффект от реализации превышают затраты на внедрение предложения, за исключением предложений, направленных на повышение безопасности и улучшение условий труда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617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B9B4-3881-413A-8C6E-B8A6D0D54E9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909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628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973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Содержание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Наличие очевидной проблем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Наличие предложенного решения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Наличие конечного результата/эффекта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Направленность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Улучшение направлено на рост показателей: производительности, качества, безопасности и т.д.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Улучшение направлено на улучшение условий рабочего места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ППУ не связано с изменением вознаграждения: оплаты труда, размера командирования, норм расходов, дополнительной мотивации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Оригинальность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Отличается от предложений, которые были ранее рассмотрены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Отличается от действий, которые должны выполняться таким же образом и без данного предложения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Отличается от обязательных для предприятия нормативов (стандартов, технических условий и т. п.)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Тема предложения отсутствует в утвержденных планах (программах), приказах, распоряжениях или в иных конкретных заданиях руководителя;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Отличается от функциональной обязанности автора предложения.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Эффект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Срок окупаемости не более 3-х лет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Эффект от реализации превышают затраты на внедрение предложения, за исключением предложений, направленных на повышение безопасности и улучшение условий труда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89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Содержание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Наличие очевидной проблем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Наличие предложенного решения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Наличие конечного результата/эффекта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Направленность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Улучшение направлено на рост показателей: производительности, качества, безопасности и т.д.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Улучшение направлено на улучшение условий рабочего места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ППУ не связано с изменением вознаграждения: оплаты труда, размера командирования, норм расходов, дополнительной мотивации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Оригинальность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Отличается от предложений, которые были ранее рассмотрены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Отличается от действий, которые должны выполняться таким же образом и без данного предложения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Отличается от обязательных для предприятия нормативов (стандартов, технических условий и т. п.)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Тема предложения отсутствует в утвержденных планах (программах), приказах, распоряжениях или в иных конкретных заданиях руководителя;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marR="0" indent="-182880" algn="l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Отличается от функциональной обязанности автора предложения.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Эффект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Срок окупаемости не более 3-х лет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182880" indent="-182880" algn="l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Эффект от реализации превышают затраты на внедрение предложения, за исключением предложений, направленных на повышение безопасности и улучшение условий труда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63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63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676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467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80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513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Цветовая маркировка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Gotham Pro" panose="02000503040000020004" pitchFamily="2" charset="0"/>
                <a:cs typeface="Gotham Pro" panose="02000503040000020004" pitchFamily="2" charset="0"/>
              </a:rPr>
              <a:t>Для</a:t>
            </a:r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 категоризации </a:t>
            </a:r>
            <a:r>
              <a:rPr lang="ru-RU" dirty="0">
                <a:latin typeface="Gotham Pro" panose="02000503040000020004" pitchFamily="2" charset="0"/>
                <a:cs typeface="Gotham Pro" panose="02000503040000020004" pitchFamily="2" charset="0"/>
              </a:rPr>
              <a:t>(разные типы материалов, инструментов)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404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18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3392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36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Краткое представление тренера о себе. Тренер приводит факты, релевантные темам тренинга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020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Сообщение</a:t>
            </a:r>
          </a:p>
          <a:p>
            <a:r>
              <a:rPr lang="ru-RU" dirty="0"/>
              <a:t>«Прежде чем мы приступим к нашему тренингу давайте познакомимся и договоримся об применении основных правил безопасности, принятыми в нашем помещении. В чрезвычайной ситуации эта информация позволит нам снизить риски травмирования»</a:t>
            </a:r>
          </a:p>
          <a:p>
            <a:r>
              <a:rPr lang="ru-RU" dirty="0"/>
              <a:t>Познакомить участников с основными правилами безопасности:</a:t>
            </a:r>
          </a:p>
          <a:p>
            <a:endParaRPr lang="ru-RU" dirty="0"/>
          </a:p>
          <a:p>
            <a:r>
              <a:rPr lang="ru-RU" dirty="0"/>
              <a:t>При возникновении чрезвычайной ситуации:</a:t>
            </a:r>
          </a:p>
          <a:p>
            <a:pPr marL="355743" indent="-355743" fontAlgn="base">
              <a:lnSpc>
                <a:spcPct val="107000"/>
              </a:lnSpc>
              <a:buBlip>
                <a:blip r:embed="rId3"/>
              </a:buBlip>
            </a:pPr>
            <a:r>
              <a:rPr lang="ru-RU" dirty="0">
                <a:solidFill>
                  <a:schemeClr val="bg1"/>
                </a:solidFill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Покиньте помещение согласно эвакуационным указателям</a:t>
            </a:r>
            <a:endParaRPr lang="ru-RU" dirty="0">
              <a:solidFill>
                <a:schemeClr val="bg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5743" indent="-355743" fontAlgn="base">
              <a:lnSpc>
                <a:spcPct val="107000"/>
              </a:lnSpc>
              <a:buBlip>
                <a:blip r:embed="rId3"/>
              </a:buBlip>
            </a:pPr>
            <a:r>
              <a:rPr lang="ru-RU" dirty="0">
                <a:solidFill>
                  <a:schemeClr val="bg1"/>
                </a:solidFill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Выбирайте ближайший к Вам безопасный путь эвакуации — двигайтесь в противоположную сторону от огня и дыма (указать путь эвакуации)</a:t>
            </a:r>
            <a:endParaRPr lang="ru-RU" dirty="0">
              <a:solidFill>
                <a:schemeClr val="bg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5743" indent="-355743" fontAlgn="base">
              <a:lnSpc>
                <a:spcPct val="107000"/>
              </a:lnSpc>
              <a:spcAft>
                <a:spcPts val="830"/>
              </a:spcAft>
              <a:buBlip>
                <a:blip r:embed="rId3"/>
              </a:buBlip>
            </a:pPr>
            <a:r>
              <a:rPr lang="ru-RU" dirty="0">
                <a:solidFill>
                  <a:schemeClr val="bg1"/>
                </a:solidFill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Помогите покинуть опасную зону коллегам</a:t>
            </a:r>
            <a:endParaRPr lang="ru-RU" dirty="0">
              <a:solidFill>
                <a:schemeClr val="bg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5743" indent="-355743" fontAlgn="base">
              <a:lnSpc>
                <a:spcPct val="107000"/>
              </a:lnSpc>
              <a:buBlip>
                <a:blip r:embed="rId3"/>
              </a:buBlip>
            </a:pPr>
            <a:r>
              <a:rPr lang="ru-RU" dirty="0">
                <a:solidFill>
                  <a:schemeClr val="bg1"/>
                </a:solidFill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Сохраняйте спокойствие и выдержку. Определите, откуда исходит опасность</a:t>
            </a:r>
            <a:endParaRPr lang="ru-RU" dirty="0">
              <a:solidFill>
                <a:schemeClr val="bg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5743" indent="-355743" fontAlgn="base">
              <a:lnSpc>
                <a:spcPct val="107000"/>
              </a:lnSpc>
              <a:buBlip>
                <a:blip r:embed="rId3"/>
              </a:buBlip>
            </a:pPr>
            <a:r>
              <a:rPr lang="ru-RU" dirty="0">
                <a:solidFill>
                  <a:schemeClr val="bg1"/>
                </a:solidFill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Предупредите о чрезвычайной ситуации коллег и сотрудников ФЦК</a:t>
            </a:r>
            <a:endParaRPr lang="ru-RU" dirty="0">
              <a:solidFill>
                <a:schemeClr val="bg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5743" indent="-355743" fontAlgn="base">
              <a:lnSpc>
                <a:spcPct val="107000"/>
              </a:lnSpc>
              <a:buBlip>
                <a:blip r:embed="rId3"/>
              </a:buBlip>
            </a:pPr>
            <a:r>
              <a:rPr lang="ru-RU" dirty="0">
                <a:solidFill>
                  <a:schemeClr val="bg1"/>
                </a:solidFill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Покиньте опасную зону в соответствии с планом эвакуации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656FA-D4FD-470B-889C-C1B71A97D660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40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603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93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44EF1-BA2A-4711-9682-10147DCA456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616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122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1246F-CD00-4AC2-AEE3-6C142DBF2A2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25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9F56E02-B874-40B2-8599-BF5173BEE359}"/>
              </a:ext>
            </a:extLst>
          </p:cNvPr>
          <p:cNvSpPr/>
          <p:nvPr userDrawn="1"/>
        </p:nvSpPr>
        <p:spPr>
          <a:xfrm flipH="1">
            <a:off x="0" y="1734796"/>
            <a:ext cx="9144000" cy="5123204"/>
          </a:xfrm>
          <a:prstGeom prst="rect">
            <a:avLst/>
          </a:prstGeom>
          <a:gradFill>
            <a:gsLst>
              <a:gs pos="100000">
                <a:srgbClr val="09908D"/>
              </a:gs>
              <a:gs pos="0">
                <a:srgbClr val="56BDB8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DE0D2FE-8E00-40F8-AC9E-FB643C07B5AC}"/>
              </a:ext>
            </a:extLst>
          </p:cNvPr>
          <p:cNvSpPr/>
          <p:nvPr userDrawn="1"/>
        </p:nvSpPr>
        <p:spPr>
          <a:xfrm>
            <a:off x="0" y="0"/>
            <a:ext cx="9144000" cy="1446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6063B66-EF28-46D4-9D98-E02453C067DF}"/>
              </a:ext>
            </a:extLst>
          </p:cNvPr>
          <p:cNvSpPr/>
          <p:nvPr userDrawn="1"/>
        </p:nvSpPr>
        <p:spPr>
          <a:xfrm>
            <a:off x="6066117" y="2444096"/>
            <a:ext cx="3077883" cy="3753503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BBDC74-468A-4EF3-B9F1-94F0B5538A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1898" y="3096212"/>
            <a:ext cx="2035734" cy="218417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26DE841-AA7F-4F9A-BD58-F050CCF81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1646" y="3446195"/>
            <a:ext cx="5829300" cy="146304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 spc="200" baseline="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FA20567-7F09-4FDE-A2C6-152E22143A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229" y="2736288"/>
            <a:ext cx="4320272" cy="436931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Тренинг</a:t>
            </a:r>
            <a:endParaRPr lang="en-US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E2E6033-D68F-493E-868B-22CC11173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868"/>
          <a:stretch/>
        </p:blipFill>
        <p:spPr>
          <a:xfrm>
            <a:off x="539750" y="570305"/>
            <a:ext cx="1736725" cy="6715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9B24A6F-153E-41CF-BA5F-6E4A691D69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80300" y="318686"/>
            <a:ext cx="1174750" cy="1174750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047278A5-1151-4BD8-92F1-FE601F0BB19B}"/>
              </a:ext>
            </a:extLst>
          </p:cNvPr>
          <p:cNvSpPr txBox="1">
            <a:spLocks/>
          </p:cNvSpPr>
          <p:nvPr userDrawn="1"/>
        </p:nvSpPr>
        <p:spPr>
          <a:xfrm>
            <a:off x="442228" y="6001969"/>
            <a:ext cx="5474091" cy="436931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Gotham Pro" panose="02000503040000020004" pitchFamily="2" charset="0"/>
              </a:rPr>
              <a:t>1 модуль</a:t>
            </a:r>
            <a:endParaRPr lang="en-US" sz="1400" dirty="0">
              <a:latin typeface="Gotham Pro" panose="02000503040000020004" pitchFamily="2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C2548B2C-EA3D-4152-9A04-F8A790D17048}"/>
              </a:ext>
            </a:extLst>
          </p:cNvPr>
          <p:cNvSpPr txBox="1">
            <a:spLocks/>
          </p:cNvSpPr>
          <p:nvPr userDrawn="1"/>
        </p:nvSpPr>
        <p:spPr>
          <a:xfrm>
            <a:off x="7808229" y="5633669"/>
            <a:ext cx="910322" cy="436931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Gotham Pro" panose="02000503040000020004" pitchFamily="2" charset="0"/>
              </a:rPr>
              <a:t>2025</a:t>
            </a:r>
            <a:endParaRPr lang="en-US" sz="1400" dirty="0">
              <a:latin typeface="Gotham Pro" panose="02000503040000020004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8E3D24C-E40F-4868-AAFF-8C374EA260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46642" y="375531"/>
            <a:ext cx="1265262" cy="10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72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позиц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73F26C2-D3BD-49DC-A424-11D45166A4F3}"/>
              </a:ext>
            </a:extLst>
          </p:cNvPr>
          <p:cNvSpPr/>
          <p:nvPr userDrawn="1"/>
        </p:nvSpPr>
        <p:spPr>
          <a:xfrm>
            <a:off x="3381951" y="1449421"/>
            <a:ext cx="2390776" cy="5408579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B824F-E3B6-49CE-A8C9-95C9E98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65" y="361719"/>
            <a:ext cx="8055849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A7F0BD-B22E-4BE8-B44B-2657555A8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1790D1-F63E-48A3-A5DA-4DB0E6F4A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7514" y="1450341"/>
            <a:ext cx="2401455" cy="895886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87FC51-8794-4107-B769-2D441E999D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5709" y="1450341"/>
            <a:ext cx="2401455" cy="895886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F23EB35-D5C9-4381-9ADE-DC6B5E10858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217514" y="3281334"/>
            <a:ext cx="2401455" cy="895886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5D1DD5-5E94-412D-9FE3-6775D6EFAAE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35709" y="3281334"/>
            <a:ext cx="2401455" cy="895886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A01241C-7563-46B4-A9ED-59D08E51DAF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17514" y="5112327"/>
            <a:ext cx="2401455" cy="895886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D30406D-8275-411F-B659-D39846C75E4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5709" y="5112327"/>
            <a:ext cx="2401455" cy="895886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3595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омпозиц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B824F-E3B6-49CE-A8C9-95C9E98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65" y="361719"/>
            <a:ext cx="8055849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A7F0BD-B22E-4BE8-B44B-2657555A8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59E5-6836-47B6-8EF1-3166FEB3382B}"/>
              </a:ext>
            </a:extLst>
          </p:cNvPr>
          <p:cNvSpPr/>
          <p:nvPr userDrawn="1"/>
        </p:nvSpPr>
        <p:spPr>
          <a:xfrm>
            <a:off x="3371273" y="1450341"/>
            <a:ext cx="2401454" cy="5407658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1790D1-F63E-48A3-A5DA-4DB0E6F4A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7514" y="1450341"/>
            <a:ext cx="2401455" cy="80060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ru-RU" sz="2400" dirty="0"/>
            </a:lvl1pPr>
          </a:lstStyle>
          <a:p>
            <a:pPr lvl="0">
              <a:spcBef>
                <a:spcPts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87FC51-8794-4107-B769-2D441E999D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5709" y="1450341"/>
            <a:ext cx="2401455" cy="80060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ru-RU" sz="2400" dirty="0"/>
            </a:lvl1pPr>
          </a:lstStyle>
          <a:p>
            <a:pPr lvl="0">
              <a:spcBef>
                <a:spcPts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F23EB35-D5C9-4381-9ADE-DC6B5E10858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217514" y="3281334"/>
            <a:ext cx="2401455" cy="80060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ru-RU" sz="2400" dirty="0"/>
            </a:lvl1pPr>
          </a:lstStyle>
          <a:p>
            <a:pPr lvl="0">
              <a:spcBef>
                <a:spcPts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5D1DD5-5E94-412D-9FE3-6775D6EFAAE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35709" y="3281334"/>
            <a:ext cx="2401455" cy="80060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ru-RU" sz="2400" dirty="0"/>
            </a:lvl1pPr>
          </a:lstStyle>
          <a:p>
            <a:pPr lvl="0">
              <a:spcBef>
                <a:spcPts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A01241C-7563-46B4-A9ED-59D08E51DAF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17514" y="5112327"/>
            <a:ext cx="2401455" cy="80060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ru-RU" sz="2400" dirty="0"/>
            </a:lvl1pPr>
          </a:lstStyle>
          <a:p>
            <a:pPr lvl="0">
              <a:spcBef>
                <a:spcPts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D30406D-8275-411F-B659-D39846C75E4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5709" y="5112327"/>
            <a:ext cx="2401455" cy="80060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ru-RU" sz="2400" dirty="0"/>
            </a:lvl1pPr>
          </a:lstStyle>
          <a:p>
            <a:pPr lvl="0">
              <a:spcBef>
                <a:spcPts val="0"/>
              </a:spcBef>
              <a:buNone/>
            </a:pPr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88109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омпози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B824F-E3B6-49CE-A8C9-95C9E98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65" y="361719"/>
            <a:ext cx="8055849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A7F0BD-B22E-4BE8-B44B-2657555A8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87FC51-8794-4107-B769-2D441E999D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61267" y="1418970"/>
            <a:ext cx="8042984" cy="37959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ru-RU" sz="2400" dirty="0"/>
            </a:lvl1pPr>
          </a:lstStyle>
          <a:p>
            <a:pPr lvl="0">
              <a:spcBef>
                <a:spcPts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F23EB35-D5C9-4381-9ADE-DC6B5E10858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838154" y="2614750"/>
            <a:ext cx="2766096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5D1DD5-5E94-412D-9FE3-6775D6EFAAE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543798" y="2614750"/>
            <a:ext cx="2794344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D30406D-8275-411F-B659-D39846C75E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43798" y="3840332"/>
            <a:ext cx="2794344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038D4C5-BA69-4206-BB6F-B5E127B0A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543798" y="5061117"/>
            <a:ext cx="2794344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1D4942D-554F-4BCF-B7CB-1AE3C4649C89}"/>
              </a:ext>
            </a:extLst>
          </p:cNvPr>
          <p:cNvSpPr txBox="1">
            <a:spLocks/>
          </p:cNvSpPr>
          <p:nvPr userDrawn="1"/>
        </p:nvSpPr>
        <p:spPr>
          <a:xfrm>
            <a:off x="541765" y="3289540"/>
            <a:ext cx="8055849" cy="8863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0" baseline="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</a:lstStyle>
          <a:p>
            <a:r>
              <a:rPr lang="ru-RU" dirty="0" err="1"/>
              <a:t>Обрзец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5614A9-BFE4-468B-AD47-9EF750E4C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709" y="4631741"/>
            <a:ext cx="8055849" cy="474874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1579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омпози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B824F-E3B6-49CE-A8C9-95C9E98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65" y="361719"/>
            <a:ext cx="8055849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A7F0BD-B22E-4BE8-B44B-2657555A8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87FC51-8794-4107-B769-2D441E999D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61266" y="1408212"/>
            <a:ext cx="5919752" cy="474874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F23EB35-D5C9-4381-9ADE-DC6B5E10858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13518" y="2753298"/>
            <a:ext cx="1620000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5D1DD5-5E94-412D-9FE3-6775D6EFAAE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543798" y="2753298"/>
            <a:ext cx="1620000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A01241C-7563-46B4-A9ED-59D08E51DAF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13518" y="4584291"/>
            <a:ext cx="1620000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D30406D-8275-411F-B659-D39846C75E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43798" y="4584291"/>
            <a:ext cx="1620000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B7716A9-6EEE-4830-B226-8BDEACADDF02}"/>
              </a:ext>
            </a:extLst>
          </p:cNvPr>
          <p:cNvSpPr/>
          <p:nvPr userDrawn="1"/>
        </p:nvSpPr>
        <p:spPr>
          <a:xfrm>
            <a:off x="539750" y="2753298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9222219-C4FF-456E-8C4D-6421D860FA59}"/>
              </a:ext>
            </a:extLst>
          </p:cNvPr>
          <p:cNvSpPr/>
          <p:nvPr userDrawn="1"/>
        </p:nvSpPr>
        <p:spPr>
          <a:xfrm>
            <a:off x="539750" y="4584291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D677C1E-A893-4D85-9866-5DDC1170A1F7}"/>
              </a:ext>
            </a:extLst>
          </p:cNvPr>
          <p:cNvSpPr/>
          <p:nvPr userDrawn="1"/>
        </p:nvSpPr>
        <p:spPr>
          <a:xfrm>
            <a:off x="3518435" y="2753298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1B163D2-9E53-4E82-A38C-88313B4DCDCD}"/>
              </a:ext>
            </a:extLst>
          </p:cNvPr>
          <p:cNvSpPr/>
          <p:nvPr userDrawn="1"/>
        </p:nvSpPr>
        <p:spPr>
          <a:xfrm>
            <a:off x="3518435" y="4584291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4693640-EF9E-4360-8FAF-08FE5A5371C3}"/>
              </a:ext>
            </a:extLst>
          </p:cNvPr>
          <p:cNvSpPr/>
          <p:nvPr userDrawn="1"/>
        </p:nvSpPr>
        <p:spPr>
          <a:xfrm>
            <a:off x="6451766" y="1408212"/>
            <a:ext cx="2152484" cy="4885012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43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омпози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B824F-E3B6-49CE-A8C9-95C9E98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65" y="361719"/>
            <a:ext cx="8055849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A7F0BD-B22E-4BE8-B44B-2657555A8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87FC51-8794-4107-B769-2D441E999D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9751" y="1408212"/>
            <a:ext cx="3752550" cy="474874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5D1DD5-5E94-412D-9FE3-6775D6EFAAE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543798" y="2430083"/>
            <a:ext cx="2764231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D30406D-8275-411F-B659-D39846C75E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43798" y="3627799"/>
            <a:ext cx="2764231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B7716A9-6EEE-4830-B226-8BDEACADDF02}"/>
              </a:ext>
            </a:extLst>
          </p:cNvPr>
          <p:cNvSpPr/>
          <p:nvPr userDrawn="1"/>
        </p:nvSpPr>
        <p:spPr>
          <a:xfrm>
            <a:off x="539750" y="2430083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9222219-C4FF-456E-8C4D-6421D860FA59}"/>
              </a:ext>
            </a:extLst>
          </p:cNvPr>
          <p:cNvSpPr/>
          <p:nvPr userDrawn="1"/>
        </p:nvSpPr>
        <p:spPr>
          <a:xfrm>
            <a:off x="539750" y="3627799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4693640-EF9E-4360-8FAF-08FE5A5371C3}"/>
              </a:ext>
            </a:extLst>
          </p:cNvPr>
          <p:cNvSpPr/>
          <p:nvPr userDrawn="1"/>
        </p:nvSpPr>
        <p:spPr>
          <a:xfrm>
            <a:off x="4572000" y="1103812"/>
            <a:ext cx="4572000" cy="5195944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205B527-E47B-47CD-B2C2-13DC081EC05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543798" y="4888121"/>
            <a:ext cx="2764231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28365C4-CEE0-4C94-870D-756251044BC1}"/>
              </a:ext>
            </a:extLst>
          </p:cNvPr>
          <p:cNvSpPr/>
          <p:nvPr userDrawn="1"/>
        </p:nvSpPr>
        <p:spPr>
          <a:xfrm>
            <a:off x="539750" y="4888121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52642BC-7B40-4140-96F1-504C3B07350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840019" y="2430083"/>
            <a:ext cx="2764231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347127F-73B6-4786-B40C-41AEA76348A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840019" y="3627799"/>
            <a:ext cx="2764231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57D8ED5-EAB7-4C6E-8588-7EA3810E55EE}"/>
              </a:ext>
            </a:extLst>
          </p:cNvPr>
          <p:cNvSpPr/>
          <p:nvPr userDrawn="1"/>
        </p:nvSpPr>
        <p:spPr>
          <a:xfrm>
            <a:off x="4835971" y="2430083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C3A4E18-4330-4EF0-9D06-221239665393}"/>
              </a:ext>
            </a:extLst>
          </p:cNvPr>
          <p:cNvSpPr/>
          <p:nvPr userDrawn="1"/>
        </p:nvSpPr>
        <p:spPr>
          <a:xfrm>
            <a:off x="4835971" y="3627799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9D94AE2-1C59-41B7-B44C-741CD03E130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840019" y="4888121"/>
            <a:ext cx="2764231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A006FB4-192A-47C4-8058-A18E18F5C6AC}"/>
              </a:ext>
            </a:extLst>
          </p:cNvPr>
          <p:cNvSpPr/>
          <p:nvPr userDrawn="1"/>
        </p:nvSpPr>
        <p:spPr>
          <a:xfrm>
            <a:off x="4835971" y="4888121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F44642B-4A6C-491D-888E-35E69BCC1E9C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820991" y="1408212"/>
            <a:ext cx="3783259" cy="474874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3730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Компози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4693640-EF9E-4360-8FAF-08FE5A5371C3}"/>
              </a:ext>
            </a:extLst>
          </p:cNvPr>
          <p:cNvSpPr/>
          <p:nvPr userDrawn="1"/>
        </p:nvSpPr>
        <p:spPr>
          <a:xfrm>
            <a:off x="4572000" y="3704704"/>
            <a:ext cx="4572000" cy="2589008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847B8E5-B54E-4A22-A773-C2FDD0C21530}"/>
              </a:ext>
            </a:extLst>
          </p:cNvPr>
          <p:cNvSpPr/>
          <p:nvPr userDrawn="1"/>
        </p:nvSpPr>
        <p:spPr>
          <a:xfrm>
            <a:off x="0" y="1109712"/>
            <a:ext cx="4572000" cy="2589008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B824F-E3B6-49CE-A8C9-95C9E988342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41765" y="361719"/>
            <a:ext cx="8055849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A7F0BD-B22E-4BE8-B44B-2657555A82B8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205B527-E47B-47CD-B2C2-13DC081EC057}"/>
              </a:ext>
            </a:extLst>
          </p:cNvPr>
          <p:cNvSpPr>
            <a:spLocks noGrp="1"/>
          </p:cNvSpPr>
          <p:nvPr userDrawn="1">
            <p:ph type="body" idx="15" hasCustomPrompt="1"/>
          </p:nvPr>
        </p:nvSpPr>
        <p:spPr>
          <a:xfrm>
            <a:off x="539749" y="4732276"/>
            <a:ext cx="3768279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52642BC-7B40-4140-96F1-504C3B073507}"/>
              </a:ext>
            </a:extLst>
          </p:cNvPr>
          <p:cNvSpPr>
            <a:spLocks noGrp="1"/>
          </p:cNvSpPr>
          <p:nvPr userDrawn="1">
            <p:ph type="body" idx="16" hasCustomPrompt="1"/>
          </p:nvPr>
        </p:nvSpPr>
        <p:spPr>
          <a:xfrm>
            <a:off x="5099125" y="2137284"/>
            <a:ext cx="3505125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3EE69E30-8844-4E06-9007-6E4D94D041DB}"/>
              </a:ext>
            </a:extLst>
          </p:cNvPr>
          <p:cNvSpPr/>
          <p:nvPr userDrawn="1"/>
        </p:nvSpPr>
        <p:spPr>
          <a:xfrm rot="5400000">
            <a:off x="4137199" y="4744561"/>
            <a:ext cx="880619" cy="50929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Gotham Pro" panose="02000503040000020004" pitchFamily="2" charset="0"/>
            </a:endParaRPr>
          </a:p>
        </p:txBody>
      </p:sp>
      <p:sp>
        <p:nvSpPr>
          <p:cNvPr id="30" name="Равнобедренный треугольник 29">
            <a:extLst>
              <a:ext uri="{FF2B5EF4-FFF2-40B4-BE49-F238E27FC236}">
                <a16:creationId xmlns:a16="http://schemas.microsoft.com/office/drawing/2014/main" id="{9D122E4B-5CC6-4D82-8214-29A9C141E195}"/>
              </a:ext>
            </a:extLst>
          </p:cNvPr>
          <p:cNvSpPr/>
          <p:nvPr userDrawn="1"/>
        </p:nvSpPr>
        <p:spPr>
          <a:xfrm rot="16200000" flipH="1">
            <a:off x="4137199" y="2149569"/>
            <a:ext cx="880619" cy="50929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388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Компози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B824F-E3B6-49CE-A8C9-95C9E988342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41765" y="361719"/>
            <a:ext cx="8055849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A7F0BD-B22E-4BE8-B44B-2657555A82B8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52642BC-7B40-4140-96F1-504C3B073507}"/>
              </a:ext>
            </a:extLst>
          </p:cNvPr>
          <p:cNvSpPr>
            <a:spLocks noGrp="1"/>
          </p:cNvSpPr>
          <p:nvPr userDrawn="1">
            <p:ph type="body" idx="16" hasCustomPrompt="1"/>
          </p:nvPr>
        </p:nvSpPr>
        <p:spPr>
          <a:xfrm>
            <a:off x="256799" y="2549409"/>
            <a:ext cx="2523346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57D8ED5-EAB7-4C6E-8588-7EA3810E55EE}"/>
              </a:ext>
            </a:extLst>
          </p:cNvPr>
          <p:cNvSpPr/>
          <p:nvPr userDrawn="1"/>
        </p:nvSpPr>
        <p:spPr>
          <a:xfrm>
            <a:off x="1175572" y="1680297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93DCD0B-209F-4E4E-944F-09EA0022333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10327" y="2549409"/>
            <a:ext cx="2523346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AF10263-7074-45AB-8A03-C55E04F8CF45}"/>
              </a:ext>
            </a:extLst>
          </p:cNvPr>
          <p:cNvSpPr/>
          <p:nvPr userDrawn="1"/>
        </p:nvSpPr>
        <p:spPr>
          <a:xfrm>
            <a:off x="4229100" y="1680297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92C2C5-D810-4041-B533-72CCCC31CB3D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351855" y="2549409"/>
            <a:ext cx="2523346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555FDC-448B-4A99-A817-84C43568D5E1}"/>
              </a:ext>
            </a:extLst>
          </p:cNvPr>
          <p:cNvSpPr/>
          <p:nvPr userDrawn="1"/>
        </p:nvSpPr>
        <p:spPr>
          <a:xfrm>
            <a:off x="7270628" y="1680297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1F27577-781C-4B56-A5CD-208E0E61860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56799" y="5172444"/>
            <a:ext cx="2523346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D729440-3F39-4DCA-86E5-13530B7B1847}"/>
              </a:ext>
            </a:extLst>
          </p:cNvPr>
          <p:cNvSpPr/>
          <p:nvPr userDrawn="1"/>
        </p:nvSpPr>
        <p:spPr>
          <a:xfrm>
            <a:off x="1175572" y="4303332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34B834D-B9E5-471D-8D0F-E86301982DE8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310327" y="5172444"/>
            <a:ext cx="2523346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E42FDFC-33B2-48EE-A8AD-1490AA049679}"/>
              </a:ext>
            </a:extLst>
          </p:cNvPr>
          <p:cNvSpPr/>
          <p:nvPr userDrawn="1"/>
        </p:nvSpPr>
        <p:spPr>
          <a:xfrm>
            <a:off x="4229100" y="4303332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05AE706-412C-41F1-BCC6-60F5BB3EF84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51855" y="5172444"/>
            <a:ext cx="2523346" cy="761940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DCA7DC7-DD8A-4B5D-AB69-893583FD4780}"/>
              </a:ext>
            </a:extLst>
          </p:cNvPr>
          <p:cNvSpPr/>
          <p:nvPr userDrawn="1"/>
        </p:nvSpPr>
        <p:spPr>
          <a:xfrm>
            <a:off x="7270628" y="4303332"/>
            <a:ext cx="685800" cy="685800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83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йминг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2266DA5E-A586-4C6A-9E9C-09A865ABB4FD}"/>
              </a:ext>
            </a:extLst>
          </p:cNvPr>
          <p:cNvSpPr/>
          <p:nvPr userDrawn="1"/>
        </p:nvSpPr>
        <p:spPr>
          <a:xfrm>
            <a:off x="0" y="1108037"/>
            <a:ext cx="3593054" cy="5206701"/>
          </a:xfrm>
          <a:prstGeom prst="homePlate">
            <a:avLst>
              <a:gd name="adj" fmla="val 61001"/>
            </a:avLst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903352-9795-41AC-991B-3D6CD98D2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442993"/>
            <a:ext cx="4025614" cy="3795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457200" indent="-457200">
              <a:lnSpc>
                <a:spcPct val="114000"/>
              </a:lnSpc>
              <a:spcAft>
                <a:spcPts val="800"/>
              </a:spcAft>
              <a:buClrTx/>
              <a:buFont typeface="+mj-lt"/>
              <a:buAutoNum type="arabicPeriod"/>
              <a:defRPr sz="2400"/>
            </a:lvl1pPr>
            <a:lvl2pPr marL="265176" indent="0">
              <a:lnSpc>
                <a:spcPct val="114000"/>
              </a:lnSpc>
              <a:spcAft>
                <a:spcPts val="800"/>
              </a:spcAft>
              <a:buFontTx/>
              <a:buNone/>
              <a:defRPr/>
            </a:lvl2pPr>
            <a:lvl3pPr marL="448056" indent="0">
              <a:lnSpc>
                <a:spcPct val="114000"/>
              </a:lnSpc>
              <a:spcAft>
                <a:spcPts val="800"/>
              </a:spcAft>
              <a:buFontTx/>
              <a:buNone/>
              <a:defRPr/>
            </a:lvl3pPr>
            <a:lvl4pPr marL="594360" indent="0">
              <a:lnSpc>
                <a:spcPct val="114000"/>
              </a:lnSpc>
              <a:spcAft>
                <a:spcPts val="800"/>
              </a:spcAft>
              <a:buFontTx/>
              <a:buNone/>
              <a:defRPr/>
            </a:lvl4pPr>
            <a:lvl5pPr marL="777240" indent="0">
              <a:lnSpc>
                <a:spcPct val="114000"/>
              </a:lnSpc>
              <a:spcAft>
                <a:spcPts val="800"/>
              </a:spcAft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713EF9-F818-4CCF-9057-0F82A4CD25D3}"/>
              </a:ext>
            </a:extLst>
          </p:cNvPr>
          <p:cNvSpPr/>
          <p:nvPr userDrawn="1"/>
        </p:nvSpPr>
        <p:spPr>
          <a:xfrm>
            <a:off x="7817982" y="0"/>
            <a:ext cx="786268" cy="984738"/>
          </a:xfrm>
          <a:prstGeom prst="rect">
            <a:avLst/>
          </a:prstGeom>
          <a:gradFill>
            <a:gsLst>
              <a:gs pos="7000">
                <a:schemeClr val="accent1"/>
              </a:gs>
              <a:gs pos="100000">
                <a:schemeClr val="accent4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D3AF30-A8EB-4373-BF0F-306617F9A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17982" y="182563"/>
            <a:ext cx="786268" cy="6671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120 мин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C54210E-48DE-4334-80CA-184AD462A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764" y="361719"/>
            <a:ext cx="7096166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/>
            </a:lvl1pPr>
          </a:lstStyle>
          <a:p>
            <a:r>
              <a:rPr lang="ru-RU" dirty="0"/>
              <a:t>Упражнение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FAD9D3D-EC7A-43B1-A970-01721E75B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CAE9F2-B5DF-4049-B8F5-1A5F3857B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" y="1904105"/>
            <a:ext cx="3754418" cy="375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45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E6DCF4-1ED3-4163-8109-D849E1173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r="37459" b="1772"/>
          <a:stretch/>
        </p:blipFill>
        <p:spPr>
          <a:xfrm>
            <a:off x="0" y="-1"/>
            <a:ext cx="4572000" cy="6858001"/>
          </a:xfrm>
          <a:prstGeom prst="rect">
            <a:avLst/>
          </a:prstGeom>
          <a:gradFill>
            <a:gsLst>
              <a:gs pos="100000">
                <a:srgbClr val="09908D"/>
              </a:gs>
              <a:gs pos="0">
                <a:srgbClr val="56BDB8"/>
              </a:gs>
            </a:gsLst>
            <a:lin ang="1500000" scaled="0"/>
          </a:gradFill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0" y="3167390"/>
            <a:ext cx="3566159" cy="523220"/>
          </a:xfrm>
          <a:prstGeom prst="rect">
            <a:avLst/>
          </a:prstGeom>
        </p:spPr>
        <p:txBody>
          <a:bodyPr wrap="square" lIns="0" r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1868C-C626-4655-B39C-5067D35E8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9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11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прос мен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04D464-C5BA-4B5F-B4C7-D166C1816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9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9883343E-29BF-4481-A5B2-A46207D7A6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97" y="996052"/>
            <a:ext cx="2529176" cy="513677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E23473-00BD-4C73-967F-167F78C94A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31562" y="1697421"/>
            <a:ext cx="2098358" cy="373772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50D9B9-4672-4C10-BF35-99361D5FAC00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0363" y="569447"/>
            <a:ext cx="3706837" cy="523220"/>
          </a:xfrm>
          <a:prstGeom prst="rect">
            <a:avLst/>
          </a:prstGeom>
        </p:spPr>
        <p:txBody>
          <a:bodyPr lIns="0" r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Опрос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20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C999BC-226F-4E33-9F6A-D4F7361CE9C1}"/>
              </a:ext>
            </a:extLst>
          </p:cNvPr>
          <p:cNvSpPr/>
          <p:nvPr userDrawn="1"/>
        </p:nvSpPr>
        <p:spPr>
          <a:xfrm flipV="1">
            <a:off x="719138" y="1076944"/>
            <a:ext cx="7705725" cy="36000"/>
          </a:xfrm>
          <a:prstGeom prst="rect">
            <a:avLst/>
          </a:prstGeom>
          <a:solidFill>
            <a:srgbClr val="C49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2DA3E6-5A62-4B1D-B2D2-7812B3E14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447114"/>
            <a:ext cx="7705724" cy="44319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6A1303E-C3E2-4434-8139-643DBC961ADC}"/>
              </a:ext>
            </a:extLst>
          </p:cNvPr>
          <p:cNvCxnSpPr>
            <a:cxnSpLocks/>
          </p:cNvCxnSpPr>
          <p:nvPr userDrawn="1"/>
        </p:nvCxnSpPr>
        <p:spPr>
          <a:xfrm>
            <a:off x="980141" y="6589380"/>
            <a:ext cx="6657788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848DFB31-81FA-4A38-95AD-51E321315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005" y="6498766"/>
            <a:ext cx="730250" cy="169277"/>
          </a:xfrm>
          <a:prstGeom prst="rect">
            <a:avLst/>
          </a:prstGeom>
        </p:spPr>
        <p:txBody>
          <a:bodyPr lIns="0" anchor="ctr" anchorCtr="0"/>
          <a:lstStyle>
            <a:lvl1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C16FB43E-7017-44D2-8BB8-F034C831C470}" type="slidenum">
              <a:rPr lang="ru-RU" sz="1100" smtClean="0"/>
              <a:pPr/>
              <a:t>‹#›</a:t>
            </a:fld>
            <a:endParaRPr lang="ru-R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10D3B8-C762-4786-9363-297B244554F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19138" y="1510162"/>
            <a:ext cx="7705724" cy="474874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6624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5709" y="1453937"/>
            <a:ext cx="3566160" cy="17315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14000"/>
              </a:lnSpc>
              <a:defRPr sz="2400"/>
            </a:lvl1pPr>
            <a:lvl2pPr marL="265176" indent="-137160">
              <a:lnSpc>
                <a:spcPct val="114000"/>
              </a:lnSpc>
              <a:buFontTx/>
              <a:buBlip>
                <a:blip r:embed="rId2"/>
              </a:buBlip>
              <a:defRPr sz="1800"/>
            </a:lvl2pPr>
            <a:lvl3pPr marL="448056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3pPr>
            <a:lvl4pPr marL="594360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4pPr>
            <a:lvl5pPr marL="777240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1454" y="1453937"/>
            <a:ext cx="3566160" cy="17315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91440" indent="-91440">
              <a:lnSpc>
                <a:spcPct val="114000"/>
              </a:lnSpc>
              <a:buFontTx/>
              <a:buBlip>
                <a:blip r:embed="rId2"/>
              </a:buBlip>
              <a:defRPr sz="2400"/>
            </a:lvl1pPr>
            <a:lvl2pPr marL="265176" indent="-137160">
              <a:lnSpc>
                <a:spcPct val="114000"/>
              </a:lnSpc>
              <a:buFontTx/>
              <a:buBlip>
                <a:blip r:embed="rId2"/>
              </a:buBlip>
              <a:defRPr sz="1800"/>
            </a:lvl2pPr>
            <a:lvl3pPr marL="448056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3pPr>
            <a:lvl4pPr marL="594360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4pPr>
            <a:lvl5pPr marL="777240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9DA7252-24AB-4E90-840A-61960B14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09" y="361719"/>
            <a:ext cx="806190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D126B1F-4984-49E7-8AC7-724FE7F7B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009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99" y="1423696"/>
            <a:ext cx="3566160" cy="379591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2400" b="0" cap="none" baseline="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99" y="1974358"/>
            <a:ext cx="3566160" cy="173156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lnSpc>
                <a:spcPct val="114000"/>
              </a:lnSpc>
              <a:defRPr sz="2400"/>
            </a:lvl1pPr>
            <a:lvl2pPr marL="265176" indent="-137160">
              <a:lnSpc>
                <a:spcPct val="114000"/>
              </a:lnSpc>
              <a:buFontTx/>
              <a:buBlip>
                <a:blip r:embed="rId2"/>
              </a:buBlip>
              <a:defRPr sz="1800"/>
            </a:lvl2pPr>
            <a:lvl3pPr marL="448056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3pPr>
            <a:lvl4pPr marL="594360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4pPr>
            <a:lvl5pPr marL="777240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9751" y="1445336"/>
            <a:ext cx="3566160" cy="3323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kern="1200" cap="none" baseline="0" dirty="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9751" y="1974358"/>
            <a:ext cx="3566160" cy="173156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lnSpc>
                <a:spcPct val="114000"/>
              </a:lnSpc>
              <a:defRPr sz="2400"/>
            </a:lvl1pPr>
            <a:lvl2pPr marL="265176" indent="-137160">
              <a:lnSpc>
                <a:spcPct val="114000"/>
              </a:lnSpc>
              <a:buFontTx/>
              <a:buBlip>
                <a:blip r:embed="rId2"/>
              </a:buBlip>
              <a:defRPr sz="1800"/>
            </a:lvl2pPr>
            <a:lvl3pPr marL="448056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3pPr>
            <a:lvl4pPr marL="594360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4pPr>
            <a:lvl5pPr marL="777240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673644B-2E67-48CB-9E7E-010F58464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91" y="361719"/>
            <a:ext cx="8106354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1C2C135-7DA8-4ED1-BC37-0C27C3FC69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88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ыло Ст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A6EF790-429D-4EB0-9B99-D3D46B3AE52F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39750" y="1953507"/>
            <a:ext cx="3714750" cy="39408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004" y="413149"/>
            <a:ext cx="8044494" cy="4431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0B6AD4E-F117-44C7-B4C4-2C40CA470E20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4876800" y="1953507"/>
            <a:ext cx="3727450" cy="39408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B7BB03-9AD6-40BB-8847-134D6B505099}"/>
              </a:ext>
            </a:extLst>
          </p:cNvPr>
          <p:cNvSpPr txBox="1"/>
          <p:nvPr userDrawn="1"/>
        </p:nvSpPr>
        <p:spPr>
          <a:xfrm>
            <a:off x="427023" y="1462409"/>
            <a:ext cx="2693437" cy="3553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ru-RU" sz="2000" b="0" dirty="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</a:rPr>
              <a:t>БЫЛО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527F71-1C90-4A5C-B277-C5145FE622A6}"/>
              </a:ext>
            </a:extLst>
          </p:cNvPr>
          <p:cNvSpPr txBox="1"/>
          <p:nvPr userDrawn="1"/>
        </p:nvSpPr>
        <p:spPr>
          <a:xfrm>
            <a:off x="4806006" y="1457612"/>
            <a:ext cx="2693437" cy="3553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dirty="0">
                <a:latin typeface="Gotham Pro" panose="02000503040000020004" pitchFamily="2" charset="0"/>
              </a:rPr>
              <a:t>СТАЛО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4553A6-1787-428C-A643-5EA65100E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71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004" y="413149"/>
            <a:ext cx="8044494" cy="4431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/>
          <a:lstStyle/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A6EF790-429D-4EB0-9B99-D3D46B3AE52F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39750" y="3044541"/>
            <a:ext cx="4032250" cy="2992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0B6AD4E-F117-44C7-B4C4-2C40CA470E20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4572000" y="3044541"/>
            <a:ext cx="4032250" cy="2992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EA1D6A6-898E-4ACA-8D2E-A7DEB8DAFF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0213" y="1455239"/>
            <a:ext cx="8469312" cy="17315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265176" indent="-137160">
              <a:buFontTx/>
              <a:buBlip>
                <a:blip r:embed="rId2"/>
              </a:buBlip>
              <a:defRPr sz="1800"/>
            </a:lvl2pPr>
            <a:lvl3pPr marL="448056" indent="-137160">
              <a:buFontTx/>
              <a:buBlip>
                <a:blip r:embed="rId2"/>
              </a:buBlip>
              <a:defRPr sz="1400"/>
            </a:lvl3pPr>
            <a:lvl4pPr marL="594360" indent="-137160">
              <a:buFontTx/>
              <a:buBlip>
                <a:blip r:embed="rId2"/>
              </a:buBlip>
              <a:defRPr sz="1400"/>
            </a:lvl4pPr>
            <a:lvl5pPr marL="777240" indent="-137160">
              <a:buFontTx/>
              <a:buBlip>
                <a:blip r:embed="rId2"/>
              </a:buBlip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36999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49" y="437771"/>
            <a:ext cx="7909209" cy="3939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/>
          <a:lstStyle/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0B6AD4E-F117-44C7-B4C4-2C40CA470E20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4571999" y="1441525"/>
            <a:ext cx="4032251" cy="459534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EA1D6A6-898E-4ACA-8D2E-A7DEB8DAFF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8505" y="1441525"/>
            <a:ext cx="3992629" cy="459534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65176" indent="-137160">
              <a:buFontTx/>
              <a:buBlip>
                <a:blip r:embed="rId2"/>
              </a:buBlip>
              <a:defRPr/>
            </a:lvl2pPr>
            <a:lvl3pPr marL="448056" indent="-137160">
              <a:buFontTx/>
              <a:buBlip>
                <a:blip r:embed="rId2"/>
              </a:buBlip>
              <a:defRPr/>
            </a:lvl3pPr>
            <a:lvl4pPr marL="594360" indent="-137160">
              <a:buFontTx/>
              <a:buBlip>
                <a:blip r:embed="rId2"/>
              </a:buBlip>
              <a:defRPr/>
            </a:lvl4pPr>
            <a:lvl5pPr marL="777240" indent="-13716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79537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1545" y="1430767"/>
            <a:ext cx="4322705" cy="44874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4000"/>
              </a:lnSpc>
              <a:defRPr sz="2400"/>
            </a:lvl1pPr>
            <a:lvl2pPr marL="265176" indent="-137160">
              <a:lnSpc>
                <a:spcPct val="114000"/>
              </a:lnSpc>
              <a:buFontTx/>
              <a:buBlip>
                <a:blip r:embed="rId2"/>
              </a:buBlip>
              <a:defRPr sz="1800"/>
            </a:lvl2pPr>
            <a:lvl3pPr marL="448056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3pPr>
            <a:lvl4pPr marL="594360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4pPr>
            <a:lvl5pPr marL="777240" indent="-137160">
              <a:lnSpc>
                <a:spcPct val="114000"/>
              </a:lnSpc>
              <a:buFontTx/>
              <a:buBlip>
                <a:blip r:embed="rId2"/>
              </a:buBlip>
              <a:defRPr sz="14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3132" y="1426919"/>
            <a:ext cx="3616804" cy="448743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lnSpc>
                <a:spcPts val="2600"/>
              </a:lnSpc>
              <a:spcBef>
                <a:spcPts val="6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/>
          <a:lstStyle/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0153E85-6424-4196-ABA3-A45358775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1" y="208183"/>
            <a:ext cx="8173319" cy="75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39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/>
          <a:lstStyle/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74D2E92-C084-43A1-8AED-A7AE1EA1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32" y="361719"/>
            <a:ext cx="8104613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38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004" y="413149"/>
            <a:ext cx="8044494" cy="4431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770" y="1308268"/>
            <a:ext cx="8642350" cy="249427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/>
          <a:lstStyle/>
          <a:p>
            <a:fld id="{C16FB43E-7017-44D2-8BB8-F034C831C47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479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26DA4-907A-490C-A82E-B0A829F7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04" y="413149"/>
            <a:ext cx="8044494" cy="4431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81241D-7C50-4763-8735-C630C96040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/>
          <a:lstStyle/>
          <a:p>
            <a:fld id="{C16FB43E-7017-44D2-8BB8-F034C831C47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860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184FF5-1908-43BB-AD3E-AEB5BB818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4000" y="561682"/>
            <a:ext cx="730250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krobat" panose="00000600000000000000" pitchFamily="2" charset="-52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A8956FBE-C189-4CAE-B4DF-CD4B9495F8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352842"/>
            <a:ext cx="7459329" cy="51232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Akrobat Bold" panose="00000800000000000000" pitchFamily="50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31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2DA3E6-5A62-4B1D-B2D2-7812B3E14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447114"/>
            <a:ext cx="7705724" cy="44319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6A1303E-C3E2-4434-8139-643DBC961ADC}"/>
              </a:ext>
            </a:extLst>
          </p:cNvPr>
          <p:cNvCxnSpPr>
            <a:cxnSpLocks/>
          </p:cNvCxnSpPr>
          <p:nvPr userDrawn="1"/>
        </p:nvCxnSpPr>
        <p:spPr>
          <a:xfrm>
            <a:off x="980141" y="6589380"/>
            <a:ext cx="6657788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848DFB31-81FA-4A38-95AD-51E321315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005" y="6498766"/>
            <a:ext cx="730250" cy="169277"/>
          </a:xfrm>
          <a:prstGeom prst="rect">
            <a:avLst/>
          </a:prstGeom>
        </p:spPr>
        <p:txBody>
          <a:bodyPr lIns="0" anchor="ctr" anchorCtr="0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fld id="{C16FB43E-7017-44D2-8BB8-F034C831C470}" type="slidenum">
              <a:rPr lang="ru-RU" sz="1100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821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>
            <a:extLst>
              <a:ext uri="{FF2B5EF4-FFF2-40B4-BE49-F238E27FC236}">
                <a16:creationId xmlns:a16="http://schemas.microsoft.com/office/drawing/2014/main" id="{A8956FBE-C189-4CAE-B4DF-CD4B9495F8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352842"/>
            <a:ext cx="7459329" cy="51232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Akrobat Bold" panose="00000800000000000000" pitchFamily="50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CD846DB-EFE9-4EE5-B196-2C8F95AE6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1049237"/>
            <a:ext cx="8064500" cy="33259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20000"/>
              </a:lnSpc>
              <a:spcAft>
                <a:spcPts val="800"/>
              </a:spcAft>
              <a:buFontTx/>
              <a:buNone/>
              <a:defRPr sz="2000">
                <a:latin typeface="Gotham Pro" panose="02000503040000020004" pitchFamily="2" charset="0"/>
              </a:defRPr>
            </a:lvl1pPr>
            <a:lvl2pPr>
              <a:lnSpc>
                <a:spcPct val="120000"/>
              </a:lnSpc>
              <a:spcAft>
                <a:spcPts val="800"/>
              </a:spcAft>
              <a:defRPr sz="2000">
                <a:latin typeface="+mn-lt"/>
              </a:defRPr>
            </a:lvl2pPr>
            <a:lvl3pPr>
              <a:lnSpc>
                <a:spcPct val="120000"/>
              </a:lnSpc>
              <a:spcAft>
                <a:spcPts val="800"/>
              </a:spcAft>
              <a:defRPr sz="2000">
                <a:latin typeface="+mn-lt"/>
              </a:defRPr>
            </a:lvl3pPr>
            <a:lvl4pPr>
              <a:lnSpc>
                <a:spcPct val="120000"/>
              </a:lnSpc>
              <a:spcAft>
                <a:spcPts val="800"/>
              </a:spcAft>
              <a:defRPr sz="2000">
                <a:latin typeface="+mn-lt"/>
              </a:defRPr>
            </a:lvl4pPr>
            <a:lvl5pPr>
              <a:lnSpc>
                <a:spcPct val="120000"/>
              </a:lnSpc>
              <a:spcAft>
                <a:spcPts val="800"/>
              </a:spcAft>
              <a:defRPr sz="20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3BCEB6-AFC3-412B-ABEE-58469093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6400" y="6533857"/>
            <a:ext cx="730250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krobat" panose="00000600000000000000" pitchFamily="2" charset="-52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493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184FF5-1908-43BB-AD3E-AEB5BB818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6400" y="6533857"/>
            <a:ext cx="730250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krobat" panose="00000600000000000000" pitchFamily="2" charset="-52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A8956FBE-C189-4CAE-B4DF-CD4B9495F8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2842"/>
            <a:ext cx="7405541" cy="101091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Akrobat Bold" panose="00000800000000000000" pitchFamily="50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br>
              <a:rPr lang="en-US" dirty="0"/>
            </a:br>
            <a:r>
              <a:rPr lang="ru-RU" dirty="0"/>
              <a:t>в 2 строки</a:t>
            </a:r>
            <a:endParaRPr lang="en-US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CD846DB-EFE9-4EE5-B196-2C8F95AE6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1537233"/>
            <a:ext cx="8064500" cy="33259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20000"/>
              </a:lnSpc>
              <a:spcAft>
                <a:spcPts val="800"/>
              </a:spcAft>
              <a:buFontTx/>
              <a:buNone/>
              <a:defRPr sz="2000">
                <a:latin typeface="Gotham Pro" panose="02000503040000020004" pitchFamily="2" charset="0"/>
              </a:defRPr>
            </a:lvl1pPr>
            <a:lvl2pPr>
              <a:lnSpc>
                <a:spcPct val="120000"/>
              </a:lnSpc>
              <a:spcAft>
                <a:spcPts val="800"/>
              </a:spcAft>
              <a:defRPr sz="2000">
                <a:latin typeface="+mn-lt"/>
              </a:defRPr>
            </a:lvl2pPr>
            <a:lvl3pPr>
              <a:lnSpc>
                <a:spcPct val="120000"/>
              </a:lnSpc>
              <a:spcAft>
                <a:spcPts val="800"/>
              </a:spcAft>
              <a:defRPr sz="2000">
                <a:latin typeface="+mn-lt"/>
              </a:defRPr>
            </a:lvl3pPr>
            <a:lvl4pPr>
              <a:lnSpc>
                <a:spcPct val="120000"/>
              </a:lnSpc>
              <a:spcAft>
                <a:spcPts val="800"/>
              </a:spcAft>
              <a:defRPr sz="2000">
                <a:latin typeface="+mn-lt"/>
              </a:defRPr>
            </a:lvl4pPr>
            <a:lvl5pPr>
              <a:lnSpc>
                <a:spcPct val="120000"/>
              </a:lnSpc>
              <a:spcAft>
                <a:spcPts val="800"/>
              </a:spcAft>
              <a:defRPr sz="20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2391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/>
          <a:lstStyle/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B824F-E3B6-49CE-A8C9-95C9E98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1" y="329403"/>
            <a:ext cx="8469042" cy="5078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lang="en-US" sz="3000" baseline="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09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93" y="152406"/>
            <a:ext cx="8335961" cy="576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4020" y="828949"/>
            <a:ext cx="8335963" cy="2776400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 algn="l">
              <a:buFontTx/>
              <a:buBlip>
                <a:blip r:embed="rId2"/>
              </a:buBlip>
              <a:defRPr sz="1600"/>
            </a:lvl1pPr>
            <a:lvl2pPr marL="742932" marR="0" indent="-28574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400">
                <a:latin typeface="Gotham Pro" panose="02000503040000020004" pitchFamily="2" charset="0"/>
                <a:ea typeface="Verdana" panose="020B0604030504040204" pitchFamily="34" charset="0"/>
              </a:defRPr>
            </a:lvl2pPr>
            <a:lvl3pPr marL="1200121" indent="-285744" algn="l">
              <a:buFontTx/>
              <a:buBlip>
                <a:blip r:embed="rId2"/>
              </a:buBlip>
              <a:defRPr sz="1200"/>
            </a:lvl3pPr>
            <a:lvl4pPr marL="1657309" indent="-285744" algn="l">
              <a:buFontTx/>
              <a:buBlip>
                <a:blip r:embed="rId2"/>
              </a:buBlip>
              <a:defRPr sz="1100"/>
            </a:lvl4pPr>
            <a:lvl5pPr marL="2000201" indent="-171446" algn="l">
              <a:buFontTx/>
              <a:buBlip>
                <a:blip r:embed="rId2"/>
              </a:buBlip>
              <a:defRPr sz="1051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altLang="ru-RU" dirty="0"/>
              <a:t>Текст уровень 1</a:t>
            </a:r>
            <a:endParaRPr lang="en-US" altLang="ru-RU" dirty="0"/>
          </a:p>
          <a:p>
            <a:pPr lvl="1" fontAlgn="base">
              <a:spcAft>
                <a:spcPct val="0"/>
              </a:spcAft>
            </a:pPr>
            <a:r>
              <a:rPr lang="ru-RU" altLang="ru-RU" dirty="0"/>
              <a:t>Текст уровень 2</a:t>
            </a:r>
            <a:endParaRPr lang="en-US" altLang="ru-RU" dirty="0"/>
          </a:p>
          <a:p>
            <a:pPr lvl="2"/>
            <a:r>
              <a:rPr lang="ru-RU" altLang="ru-RU" dirty="0"/>
              <a:t>Текст уровень 3</a:t>
            </a:r>
            <a:endParaRPr lang="en-US" altLang="ru-RU" dirty="0"/>
          </a:p>
          <a:p>
            <a:pPr lvl="3"/>
            <a:r>
              <a:rPr lang="ru-RU" altLang="ru-RU" dirty="0"/>
              <a:t>Текст уровень 4</a:t>
            </a:r>
            <a:endParaRPr lang="en-US" altLang="ru-RU" dirty="0"/>
          </a:p>
          <a:p>
            <a:pPr lvl="4"/>
            <a:r>
              <a:rPr lang="ru-RU" altLang="ru-RU" dirty="0"/>
              <a:t>Текст уровень 5</a:t>
            </a:r>
            <a:endParaRPr lang="en-US" altLang="ru-RU" dirty="0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395292" y="3605349"/>
            <a:ext cx="8353425" cy="2776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891" indent="-342891">
              <a:buClr>
                <a:srgbClr val="1E86C8"/>
              </a:buClr>
              <a:buFont typeface="+mj-lt"/>
              <a:buAutoNum type="arabicPeriod"/>
              <a:defRPr sz="1600">
                <a:latin typeface="Gotham Pro" panose="02000503040000020004" pitchFamily="2" charset="0"/>
                <a:ea typeface="Verdana" panose="020B0604030504040204" pitchFamily="34" charset="0"/>
              </a:defRPr>
            </a:lvl1pPr>
            <a:lvl2pPr marL="800080" indent="-342891">
              <a:buClr>
                <a:srgbClr val="1E86C8"/>
              </a:buClr>
              <a:buFont typeface="+mj-lt"/>
              <a:buAutoNum type="arabicPeriod"/>
              <a:defRPr sz="1400">
                <a:latin typeface="Gotham Pro" panose="02000503040000020004" pitchFamily="2" charset="0"/>
                <a:ea typeface="Verdana" panose="020B0604030504040204" pitchFamily="34" charset="0"/>
              </a:defRPr>
            </a:lvl2pPr>
            <a:lvl3pPr marL="1142971" indent="-228594">
              <a:buClr>
                <a:srgbClr val="1E86C8"/>
              </a:buClr>
              <a:buFont typeface="+mj-lt"/>
              <a:buAutoNum type="arabicPeriod"/>
              <a:defRPr sz="1200">
                <a:latin typeface="Gotham Pro" panose="02000503040000020004" pitchFamily="2" charset="0"/>
                <a:ea typeface="Verdana" panose="020B0604030504040204" pitchFamily="34" charset="0"/>
              </a:defRPr>
            </a:lvl3pPr>
            <a:lvl4pPr marL="1600160" indent="-228594">
              <a:buClr>
                <a:srgbClr val="1E86C8"/>
              </a:buClr>
              <a:buFont typeface="+mj-lt"/>
              <a:buAutoNum type="arabicPeriod"/>
              <a:defRPr sz="1100">
                <a:latin typeface="Gotham Pro" panose="02000503040000020004" pitchFamily="2" charset="0"/>
                <a:ea typeface="Verdana" panose="020B0604030504040204" pitchFamily="34" charset="0"/>
              </a:defRPr>
            </a:lvl4pPr>
            <a:lvl5pPr marL="2057349" indent="-228594">
              <a:buClr>
                <a:srgbClr val="1E86C8"/>
              </a:buClr>
              <a:buFont typeface="+mj-lt"/>
              <a:buAutoNum type="arabicPeriod"/>
              <a:defRPr sz="1100">
                <a:latin typeface="Gotham Pro" panose="02000503040000020004" pitchFamily="2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42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31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46626A9-B857-46E3-965E-2E23615A4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fld id="{C16FB43E-7017-44D2-8BB8-F034C831C470}" type="slidenum">
              <a:rPr lang="ru-RU" sz="1100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2ABF89-8B7B-4861-81A9-8CD832989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172" y="4421362"/>
            <a:ext cx="1755800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3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5BDCD5-8947-4706-A5AC-AE3426F2CE34}"/>
              </a:ext>
            </a:extLst>
          </p:cNvPr>
          <p:cNvSpPr txBox="1"/>
          <p:nvPr userDrawn="1"/>
        </p:nvSpPr>
        <p:spPr>
          <a:xfrm>
            <a:off x="928323" y="1299234"/>
            <a:ext cx="532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Вопрос на обучение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12DDB77-ADF5-4F8C-A568-3AA152CA0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172" y="4421362"/>
            <a:ext cx="1755800" cy="1438781"/>
          </a:xfrm>
          <a:prstGeom prst="rect">
            <a:avLst/>
          </a:prstGeom>
        </p:spPr>
      </p:pic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85B6DED5-344E-4F23-9920-4E02D63E6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323" y="614601"/>
            <a:ext cx="8055849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lnSpc>
                <a:spcPct val="90000"/>
              </a:lnSpc>
              <a:defRPr sz="2800" b="0">
                <a:solidFill>
                  <a:schemeClr val="accent2"/>
                </a:solidFill>
                <a:latin typeface="Gotham Pro Medium" panose="02000603030000020004" pitchFamily="2" charset="0"/>
                <a:cs typeface="Gotham Pro Medium" panose="02000603030000020004" pitchFamily="2" charset="0"/>
              </a:defRPr>
            </a:lvl1pPr>
          </a:lstStyle>
          <a:p>
            <a:r>
              <a:rPr lang="ru-RU" dirty="0"/>
              <a:t>Упражнение 2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2071DED8-70F2-424A-BEBD-41AD4C518E4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935653" y="2689765"/>
            <a:ext cx="3951992" cy="38254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ru-RU" sz="2400" dirty="0"/>
            </a:lvl1pPr>
          </a:lstStyle>
          <a:p>
            <a:pPr lvl="0">
              <a:spcBef>
                <a:spcPts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62" name="Номер слайда 2">
            <a:extLst>
              <a:ext uri="{FF2B5EF4-FFF2-40B4-BE49-F238E27FC236}">
                <a16:creationId xmlns:a16="http://schemas.microsoft.com/office/drawing/2014/main" id="{AFC49FD8-B9BB-427A-A997-DA89638902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3005" y="6498766"/>
            <a:ext cx="730250" cy="169277"/>
          </a:xfrm>
        </p:spPr>
        <p:txBody>
          <a:bodyPr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fld id="{C16FB43E-7017-44D2-8BB8-F034C831C470}" type="slidenum">
              <a:rPr lang="ru-RU" sz="1100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99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F38892-9442-48C3-9EDE-C5F1A61EB8E1}"/>
              </a:ext>
            </a:extLst>
          </p:cNvPr>
          <p:cNvSpPr/>
          <p:nvPr userDrawn="1"/>
        </p:nvSpPr>
        <p:spPr>
          <a:xfrm flipV="1">
            <a:off x="719138" y="1446705"/>
            <a:ext cx="774064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26C4B18-22E6-4FE9-A47E-9E6068A4ADC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19138" y="1510162"/>
            <a:ext cx="7705724" cy="474874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A665F0-01FF-4D52-B533-9B847B265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447114"/>
            <a:ext cx="7705724" cy="44319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2CFAE16E-BE2C-4BFE-9B54-6984935562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23005" y="6498766"/>
            <a:ext cx="730250" cy="169277"/>
          </a:xfrm>
        </p:spPr>
        <p:txBody>
          <a:bodyPr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fld id="{C16FB43E-7017-44D2-8BB8-F034C831C470}" type="slidenum">
              <a:rPr lang="ru-RU" sz="1100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34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иллер слайд (для привлечения вниман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767669-21C1-4931-BF3E-36DD0A7EF4EB}"/>
              </a:ext>
            </a:extLst>
          </p:cNvPr>
          <p:cNvSpPr/>
          <p:nvPr userDrawn="1"/>
        </p:nvSpPr>
        <p:spPr>
          <a:xfrm>
            <a:off x="0" y="1108953"/>
            <a:ext cx="9144000" cy="5184843"/>
          </a:xfrm>
          <a:prstGeom prst="rect">
            <a:avLst/>
          </a:prstGeom>
          <a:gradFill>
            <a:gsLst>
              <a:gs pos="7000">
                <a:schemeClr val="accent1">
                  <a:alpha val="20000"/>
                </a:schemeClr>
              </a:gs>
              <a:gs pos="100000">
                <a:srgbClr val="56BDB8"/>
              </a:gs>
            </a:gsLst>
            <a:lin ang="1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B824F-E3B6-49CE-A8C9-95C9E98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65" y="361719"/>
            <a:ext cx="8055849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A7F0BD-B22E-4BE8-B44B-2657555A8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1790D1-F63E-48A3-A5DA-4DB0E6F4A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709" y="1407310"/>
            <a:ext cx="3706837" cy="474874"/>
          </a:xfrm>
          <a:prstGeom prst="rect">
            <a:avLst/>
          </a:prstGeom>
        </p:spPr>
        <p:txBody>
          <a:bodyPr lIns="0" rIns="0" anchor="t" anchorCtr="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442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7475420-5765-41C8-BBCE-9A9BAB23F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fld id="{C16FB43E-7017-44D2-8BB8-F034C831C470}" type="slidenum">
              <a:rPr lang="ru-RU" sz="1100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79BED7-DA7A-4D20-9BE1-C2DCB19D037D}"/>
              </a:ext>
            </a:extLst>
          </p:cNvPr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718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C466DFF-8325-4DCA-8689-0A83F910AC55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718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00" dirty="0">
              <a:latin typeface="Gotham Pro" panose="02000503040000020004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1116A2-D8D4-4CD6-BA94-BB9A97B5ED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981" y="628379"/>
            <a:ext cx="4841875" cy="4967734"/>
          </a:xfrm>
          <a:prstGeom prst="rect">
            <a:avLst/>
          </a:prstGeom>
          <a:effectLst>
            <a:outerShdw blurRad="4572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F8A168-4F05-4E02-9535-1504B166D5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981" y="628379"/>
            <a:ext cx="4841875" cy="49677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1445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иллер слайд (для привлечения вниман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66D5CA6-34D5-44CE-8EA4-BAEB0A7525FD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00" dirty="0">
              <a:latin typeface="Gotham Pro" panose="02000503040000020004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C7BE43-6191-4BFE-8033-41FE8B04F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981" y="628379"/>
            <a:ext cx="4841875" cy="4967734"/>
          </a:xfrm>
          <a:prstGeom prst="rect">
            <a:avLst/>
          </a:prstGeom>
          <a:effectLst>
            <a:outerShdw blurRad="4572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A46E61-A774-4F83-8F1E-10994E8271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981" y="628379"/>
            <a:ext cx="4841875" cy="49677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0159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7034DF-7CCD-4D13-B225-CF3B64822530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727763" y="6509076"/>
            <a:ext cx="704850" cy="171450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E925784-58B1-4993-A278-DC6187FE7EDB}"/>
              </a:ext>
            </a:extLst>
          </p:cNvPr>
          <p:cNvCxnSpPr>
            <a:cxnSpLocks/>
          </p:cNvCxnSpPr>
          <p:nvPr userDrawn="1"/>
        </p:nvCxnSpPr>
        <p:spPr>
          <a:xfrm>
            <a:off x="980141" y="6589380"/>
            <a:ext cx="6657788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822C9459-0764-4163-9326-F1D96337A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005" y="6498766"/>
            <a:ext cx="730250" cy="169277"/>
          </a:xfrm>
          <a:prstGeom prst="rect">
            <a:avLst/>
          </a:prstGeom>
        </p:spPr>
        <p:txBody>
          <a:bodyPr lIns="0" anchor="ctr" anchorCtr="0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fld id="{C16FB43E-7017-44D2-8BB8-F034C831C470}" type="slidenum">
              <a:rPr lang="ru-RU" sz="1100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48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920" r:id="rId2"/>
    <p:sldLayoutId id="2147483922" r:id="rId3"/>
    <p:sldLayoutId id="2147483921" r:id="rId4"/>
    <p:sldLayoutId id="2147483795" r:id="rId5"/>
    <p:sldLayoutId id="2147483807" r:id="rId6"/>
    <p:sldLayoutId id="2147483811" r:id="rId7"/>
    <p:sldLayoutId id="2147483923" r:id="rId8"/>
    <p:sldLayoutId id="2147483813" r:id="rId9"/>
    <p:sldLayoutId id="2147483812" r:id="rId10"/>
    <p:sldLayoutId id="2147483815" r:id="rId11"/>
    <p:sldLayoutId id="2147483814" r:id="rId12"/>
    <p:sldLayoutId id="2147483816" r:id="rId13"/>
    <p:sldLayoutId id="2147483817" r:id="rId14"/>
    <p:sldLayoutId id="2147483818" r:id="rId15"/>
    <p:sldLayoutId id="2147483819" r:id="rId16"/>
    <p:sldLayoutId id="2147483806" r:id="rId17"/>
    <p:sldLayoutId id="2147483796" r:id="rId18"/>
    <p:sldLayoutId id="2147483810" r:id="rId19"/>
    <p:sldLayoutId id="2147483797" r:id="rId20"/>
    <p:sldLayoutId id="2147483798" r:id="rId21"/>
    <p:sldLayoutId id="2147483799" r:id="rId22"/>
    <p:sldLayoutId id="2147483804" r:id="rId23"/>
    <p:sldLayoutId id="2147483809" r:id="rId24"/>
    <p:sldLayoutId id="2147483801" r:id="rId25"/>
    <p:sldLayoutId id="2147483805" r:id="rId26"/>
    <p:sldLayoutId id="2147483822" r:id="rId27"/>
    <p:sldLayoutId id="2147483824" r:id="rId28"/>
    <p:sldLayoutId id="2147483825" r:id="rId29"/>
    <p:sldLayoutId id="2147483827" r:id="rId30"/>
    <p:sldLayoutId id="2147483828" r:id="rId31"/>
    <p:sldLayoutId id="2147483829" r:id="rId32"/>
    <p:sldLayoutId id="2147483830" r:id="rId33"/>
    <p:sldLayoutId id="2147483919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none" spc="0" baseline="0">
          <a:solidFill>
            <a:schemeClr val="tx1">
              <a:lumMod val="95000"/>
              <a:lumOff val="5000"/>
            </a:schemeClr>
          </a:solidFill>
          <a:latin typeface="Gotham Pro" panose="02000503040000020004" pitchFamily="2" charset="0"/>
          <a:ea typeface="Verdana" panose="020B0604030504040204" pitchFamily="34" charset="0"/>
          <a:cs typeface="Gotham Pro" panose="02000503040000020004" pitchFamily="2" charset="0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Gotham Pro" panose="02000503040000020004" pitchFamily="2" charset="0"/>
          <a:ea typeface="Verdana" panose="020B0604030504040204" pitchFamily="34" charset="0"/>
          <a:cs typeface="Gotham Pro" panose="02000503040000020004" pitchFamily="2" charset="0"/>
        </a:defRPr>
      </a:lvl1pPr>
      <a:lvl2pPr marL="265176" indent="0" algn="l" defTabSz="914400" rtl="0" eaLnBrk="1" latinLnBrk="0" hangingPunct="1">
        <a:lnSpc>
          <a:spcPct val="114000"/>
        </a:lnSpc>
        <a:spcBef>
          <a:spcPts val="200"/>
        </a:spcBef>
        <a:spcAft>
          <a:spcPts val="400"/>
        </a:spcAft>
        <a:buClr>
          <a:srgbClr val="1E86C8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Gotham Pro" panose="02000503040000020004" pitchFamily="2" charset="0"/>
          <a:ea typeface="Verdana" panose="020B0604030504040204" pitchFamily="34" charset="0"/>
          <a:cs typeface="Gotham Pro" panose="02000503040000020004" pitchFamily="2" charset="0"/>
        </a:defRPr>
      </a:lvl2pPr>
      <a:lvl3pPr marL="448056" indent="0" algn="l" defTabSz="914400" rtl="0" eaLnBrk="1" latinLnBrk="0" hangingPunct="1">
        <a:lnSpc>
          <a:spcPct val="114000"/>
        </a:lnSpc>
        <a:spcBef>
          <a:spcPts val="200"/>
        </a:spcBef>
        <a:spcAft>
          <a:spcPts val="400"/>
        </a:spcAft>
        <a:buClr>
          <a:srgbClr val="1E86C8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Gotham Pro" panose="02000503040000020004" pitchFamily="2" charset="0"/>
          <a:ea typeface="Verdana" panose="020B0604030504040204" pitchFamily="34" charset="0"/>
          <a:cs typeface="Gotham Pro" panose="02000503040000020004" pitchFamily="2" charset="0"/>
        </a:defRPr>
      </a:lvl3pPr>
      <a:lvl4pPr marL="594360" indent="0" algn="l" defTabSz="914400" rtl="0" eaLnBrk="1" latinLnBrk="0" hangingPunct="1">
        <a:lnSpc>
          <a:spcPct val="114000"/>
        </a:lnSpc>
        <a:spcBef>
          <a:spcPts val="200"/>
        </a:spcBef>
        <a:spcAft>
          <a:spcPts val="400"/>
        </a:spcAft>
        <a:buClr>
          <a:srgbClr val="1E86C8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Gotham Pro" panose="02000503040000020004" pitchFamily="2" charset="0"/>
          <a:ea typeface="Verdana" panose="020B0604030504040204" pitchFamily="34" charset="0"/>
          <a:cs typeface="Gotham Pro" panose="02000503040000020004" pitchFamily="2" charset="0"/>
        </a:defRPr>
      </a:lvl4pPr>
      <a:lvl5pPr marL="777240" indent="0" algn="l" defTabSz="914400" rtl="0" eaLnBrk="1" latinLnBrk="0" hangingPunct="1">
        <a:lnSpc>
          <a:spcPct val="114000"/>
        </a:lnSpc>
        <a:spcBef>
          <a:spcPts val="200"/>
        </a:spcBef>
        <a:spcAft>
          <a:spcPts val="400"/>
        </a:spcAft>
        <a:buClr>
          <a:srgbClr val="1E86C8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Gotham Pro" panose="02000503040000020004" pitchFamily="2" charset="0"/>
          <a:ea typeface="Verdana" panose="020B0604030504040204" pitchFamily="34" charset="0"/>
          <a:cs typeface="Gotham Pro" panose="02000503040000020004" pitchFamily="2" charset="0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53">
          <p15:clr>
            <a:srgbClr val="F26B43"/>
          </p15:clr>
        </p15:guide>
        <p15:guide id="4" pos="5307">
          <p15:clr>
            <a:srgbClr val="F26B43"/>
          </p15:clr>
        </p15:guide>
        <p15:guide id="5" orient="horz" pos="8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t-media.ru/document/12125268#:~:text=%D0%A1%D1%82%D0%B0%D1%82%D1%8C%D1%8F%20214.%20%D0%9E%D0%B1%D1%8F%D0%B7%D0%B0%D0%BD%D0%BD%D0%BE%D1%81%D1%82%D0%B8%20%D1%80%D0%B0%D0%B1%D0%BE%D1%82%D0%BE%D0%B4%D0%B0%D1%82%D0%B5%D0%BB%D1%8F%20%D0%B2%20%D0%BE%D0%B1%D0%BB%D0%B0%D1%81%D1%82%D0%B8%20%D0%BE%D1%85%D1%80%D0%B0%D0%BD%D1%8B%20%D1%82%D1%80%D1%83%D0%B4%D0%B0" TargetMode="External"/><Relationship Id="rId2" Type="http://schemas.openxmlformats.org/officeDocument/2006/relationships/hyperlink" Target="https://normativ.kontur.ru/document?moduleId=9&amp;documentId=374022#:~:text=%D0%A6%D0%B5%D0%BB%D0%B8%20%D0%B8%20%D1%82%D1%80%D0%B5%D0%B1%D0%BE%D0%B2%D0%B0%D0%BD%D0%B8%D1%8F%20%D0%9F%D0%A1%20%D1%81%D0%B2%D1%8F%D0%B7%D0%B0%D0%BD%D1%8B%20%D1%81%20%D0%BA%D0%B0%D1%87%D0%B5%D1%81%D1%82%D0%B2%D0%BE%D0%BC%2C%20%D0%B1%D0%B5%D0%B7%D0%BE%D0%BF%D0%B0%D1%81%D0%BD%D0%BE%D1%81%D1%82%D1%8C%D1%8E%2C%20%D0%BE%D1%85%D1%80%D0%B0%D0%BD%D0%BE%D0%B9%20%D1%82%D1%80%D1%83%D0%B4%D0%B0%2C%20%D1%83%D1%80%D0%BE%D0%B2%D0%BD%D0%B5%D0%BC%20%D0%B7%D0%B0%D1%82%D1%80%D0%B0%D1%82%20(%D1%81%D0%B5%D0%B1%D0%B5%D1%81%D1%82%D0%BE%D0%B8%D0%BC%D0%BE%D1%81%D1%82%D1%8C%D1%8E%20%D0%BF%D1%80%D0%BE%D0%B4%D1%83%D0%BA%D1%86%D0%B8%D0%B8/%D1%83%D1%81%D0%BB%D1%83%D0%B3%D0%B8)%2C%20%D1%81%D1%80%D0%BE%D0%BA%D0%B0%D0%BC%D0%B8%20%D0%BF%D0%BE%D1%81%D1%82%D0%B0%D0%B2%D0%BE%D0%BA.%20%D0%94%D0%BB%D1%8F%20%D0%B4%D0%BE%D1%81%D1%82%D0%B8%D0%B6%D0%B5%D0%BD%D0%B8%D1%8F%20%D0%BF%D0%BE%D1%81%D1%82%D0%B0%D0%B2%D0%BB%D0%B5%D0%BD%D0%BD%D1%8B%D1%85%20%D1%86%D0%B5%D0%BB%D0%B5%D0%B9%20%D1%81%D0%B8%D1%81%D1%82%D0%B5%D0%BC%D0%B0%20%D0%BC%D0%B5%D0%BD%D0%B5%D0%B4%D0%B6%D0%BC%D0%B5%D0%BD%D1%82%D0%B0%20%D0%BE%D0%B1%D0%B5%D1%81%D0%BF%D0%B5%D1%87%D0%B8%D0%B2%D0%B0%D0%B5%D1%82%20%D0%9F%D0%A1%20%D0%BD%D0%B5%D0%BE%D0%B1%D1%85%D0%BE%D0%B4%D0%B8%D0%BC%D1%8B%D0%BC%D0%B8%20%D1%80%D0%B5%D1%81%D1%83%D1%80%D1%81%D0%B0%D0%BC%D0%B8.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86B8A65-564B-4732-B97C-84401351FFB2}"/>
              </a:ext>
            </a:extLst>
          </p:cNvPr>
          <p:cNvSpPr/>
          <p:nvPr/>
        </p:nvSpPr>
        <p:spPr>
          <a:xfrm>
            <a:off x="1" y="2160694"/>
            <a:ext cx="9143999" cy="46973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00" dirty="0">
              <a:latin typeface="Gotham Pro" panose="02000503040000020004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8164719-9BFA-4787-A484-A32C26A9A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9207" y="1849645"/>
            <a:ext cx="4489792" cy="4606499"/>
          </a:xfrm>
          <a:prstGeom prst="rect">
            <a:avLst/>
          </a:prstGeom>
          <a:effectLst>
            <a:outerShdw blurRad="4572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E03D8A8-4651-4660-8B13-018BD5D99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59207" y="1849645"/>
            <a:ext cx="4489792" cy="4606499"/>
          </a:xfrm>
          <a:prstGeom prst="rect">
            <a:avLst/>
          </a:prstGeom>
          <a:effectLst/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1F374AB-D581-4A04-976B-1CBC4D35691F}"/>
              </a:ext>
            </a:extLst>
          </p:cNvPr>
          <p:cNvSpPr/>
          <p:nvPr/>
        </p:nvSpPr>
        <p:spPr>
          <a:xfrm rot="10800000">
            <a:off x="806049" y="1470058"/>
            <a:ext cx="4490435" cy="282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AAEEEA-6102-451C-A350-9878D9949F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1720" y="401856"/>
            <a:ext cx="1330870" cy="1092715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3BB063E-32FC-4B1B-A2DA-1D88DB2F5DA3}"/>
              </a:ext>
            </a:extLst>
          </p:cNvPr>
          <p:cNvSpPr/>
          <p:nvPr/>
        </p:nvSpPr>
        <p:spPr>
          <a:xfrm rot="16200000" flipV="1">
            <a:off x="603493" y="3461800"/>
            <a:ext cx="1039671" cy="850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5" name="Подзаголовок 12">
            <a:extLst>
              <a:ext uri="{FF2B5EF4-FFF2-40B4-BE49-F238E27FC236}">
                <a16:creationId xmlns:a16="http://schemas.microsoft.com/office/drawing/2014/main" id="{9743F849-72CF-44B4-952A-71FBD4A8B1C5}"/>
              </a:ext>
            </a:extLst>
          </p:cNvPr>
          <p:cNvSpPr txBox="1">
            <a:spLocks/>
          </p:cNvSpPr>
          <p:nvPr/>
        </p:nvSpPr>
        <p:spPr>
          <a:xfrm>
            <a:off x="919821" y="2160694"/>
            <a:ext cx="4319588" cy="620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Тренинг</a:t>
            </a:r>
          </a:p>
        </p:txBody>
      </p:sp>
      <p:sp>
        <p:nvSpPr>
          <p:cNvPr id="26" name="Заголовок 11">
            <a:extLst>
              <a:ext uri="{FF2B5EF4-FFF2-40B4-BE49-F238E27FC236}">
                <a16:creationId xmlns:a16="http://schemas.microsoft.com/office/drawing/2014/main" id="{40D696B2-75B5-4425-B834-50E4872B0B8C}"/>
              </a:ext>
            </a:extLst>
          </p:cNvPr>
          <p:cNvSpPr txBox="1">
            <a:spLocks/>
          </p:cNvSpPr>
          <p:nvPr/>
        </p:nvSpPr>
        <p:spPr>
          <a:xfrm>
            <a:off x="1246204" y="2894139"/>
            <a:ext cx="3670300" cy="12519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</a:lstStyle>
          <a:p>
            <a:pPr>
              <a:tabLst>
                <a:tab pos="3316288" algn="l"/>
              </a:tabLst>
            </a:pPr>
            <a:r>
              <a:rPr lang="ru-RU" sz="2800" dirty="0">
                <a:solidFill>
                  <a:schemeClr val="tx1"/>
                </a:solidFill>
                <a:latin typeface="Gotham Pro Medium" panose="02000603030000020004" pitchFamily="2" charset="0"/>
                <a:cs typeface="Gotham Pro Medium" panose="02000603030000020004" pitchFamily="2" charset="0"/>
              </a:rPr>
              <a:t>ОСНОВЫ БЕРЕЖЛИВОГО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529047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CB95E0C-D445-42D0-8D7D-15FA8BAE4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pc="0" dirty="0">
                <a:solidFill>
                  <a:schemeClr val="tx1"/>
                </a:solidFill>
              </a:rPr>
              <a:t>Добавление ценности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B867FC-D6FD-4618-BAA3-5F5EB1B46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10</a:t>
            </a:fld>
            <a:endParaRPr lang="ru-RU" sz="11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3631693-C250-49F0-BE57-B8E0BD8A2523}"/>
              </a:ext>
            </a:extLst>
          </p:cNvPr>
          <p:cNvSpPr txBox="1"/>
          <p:nvPr/>
        </p:nvSpPr>
        <p:spPr>
          <a:xfrm>
            <a:off x="720895" y="1501200"/>
            <a:ext cx="770221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Gotham Pro" panose="02000503040000020004" pitchFamily="2" charset="0"/>
                <a:cs typeface="Gotham Pro" panose="02000503040000020004" pitchFamily="2" charset="0"/>
              </a:rPr>
              <a:t>Происходит в </a:t>
            </a: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момент преобразования </a:t>
            </a:r>
            <a:r>
              <a:rPr lang="ru-RU" sz="2400" dirty="0">
                <a:latin typeface="Gotham Pro" panose="02000503040000020004" pitchFamily="2" charset="0"/>
                <a:cs typeface="Gotham Pro" panose="02000503040000020004" pitchFamily="2" charset="0"/>
              </a:rPr>
              <a:t>сырья и материалов в готовый продукт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FBD8185-6E80-45DF-A042-8234B644CA47}"/>
              </a:ext>
            </a:extLst>
          </p:cNvPr>
          <p:cNvGrpSpPr/>
          <p:nvPr/>
        </p:nvGrpSpPr>
        <p:grpSpPr>
          <a:xfrm>
            <a:off x="612363" y="4288976"/>
            <a:ext cx="7917004" cy="1583844"/>
            <a:chOff x="570514" y="1367358"/>
            <a:chExt cx="7917004" cy="1583844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C846B0F-6318-4D1E-A0BA-A01DC1F45268}"/>
                </a:ext>
              </a:extLst>
            </p:cNvPr>
            <p:cNvSpPr txBox="1"/>
            <p:nvPr/>
          </p:nvSpPr>
          <p:spPr>
            <a:xfrm>
              <a:off x="570514" y="1557879"/>
              <a:ext cx="1575243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ru-RU" sz="1200" b="0" dirty="0">
                  <a:latin typeface="Gotham Pro" panose="02000503040000020004" pitchFamily="2" charset="0"/>
                </a:rPr>
                <a:t>Этап 1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2486BAB-E6A3-4180-B3B5-38ED4DF4A8D5}"/>
                </a:ext>
              </a:extLst>
            </p:cNvPr>
            <p:cNvSpPr txBox="1"/>
            <p:nvPr/>
          </p:nvSpPr>
          <p:spPr>
            <a:xfrm>
              <a:off x="2755978" y="1560684"/>
              <a:ext cx="1280069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ru-RU" sz="1200" b="0" dirty="0">
                  <a:latin typeface="Gotham Pro" panose="02000503040000020004" pitchFamily="2" charset="0"/>
                </a:rPr>
                <a:t>Этап …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DA30953-2852-43E5-A5FD-575999ADF4F1}"/>
                </a:ext>
              </a:extLst>
            </p:cNvPr>
            <p:cNvSpPr txBox="1"/>
            <p:nvPr/>
          </p:nvSpPr>
          <p:spPr>
            <a:xfrm>
              <a:off x="4700871" y="1545520"/>
              <a:ext cx="1513838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ru-RU" sz="1200" b="0" dirty="0">
                  <a:latin typeface="Gotham Pro" panose="02000503040000020004" pitchFamily="2" charset="0"/>
                </a:rPr>
                <a:t>Этап </a:t>
              </a:r>
              <a:r>
                <a:rPr lang="en-US" sz="1200" b="0" dirty="0">
                  <a:latin typeface="Gotham Pro" panose="02000503040000020004" pitchFamily="2" charset="0"/>
                </a:rPr>
                <a:t>N</a:t>
              </a:r>
              <a:endParaRPr lang="ru-RU" sz="1200" b="0" dirty="0">
                <a:latin typeface="Gotham Pro" panose="02000503040000020004" pitchFamily="2" charset="0"/>
              </a:endParaRPr>
            </a:p>
          </p:txBody>
        </p:sp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id="{EF396F55-0279-49DB-9CCE-F82EA1011800}"/>
                </a:ext>
              </a:extLst>
            </p:cNvPr>
            <p:cNvSpPr/>
            <p:nvPr/>
          </p:nvSpPr>
          <p:spPr>
            <a:xfrm>
              <a:off x="788946" y="1390650"/>
              <a:ext cx="1152350" cy="61706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Gotham Pro" panose="02000503040000020004" pitchFamily="2" charset="0"/>
              </a:endParaRPr>
            </a:p>
          </p:txBody>
        </p:sp>
        <p:sp>
          <p:nvSpPr>
            <p:cNvPr id="216" name="Прямоугольник 215">
              <a:extLst>
                <a:ext uri="{FF2B5EF4-FFF2-40B4-BE49-F238E27FC236}">
                  <a16:creationId xmlns:a16="http://schemas.microsoft.com/office/drawing/2014/main" id="{A84B09FB-7C01-416F-896F-D50D378042D4}"/>
                </a:ext>
              </a:extLst>
            </p:cNvPr>
            <p:cNvSpPr/>
            <p:nvPr/>
          </p:nvSpPr>
          <p:spPr>
            <a:xfrm>
              <a:off x="2826823" y="1390650"/>
              <a:ext cx="1152350" cy="61706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Gotham Pro" panose="02000503040000020004" pitchFamily="2" charset="0"/>
              </a:endParaRPr>
            </a:p>
          </p:txBody>
        </p:sp>
        <p:sp>
          <p:nvSpPr>
            <p:cNvPr id="217" name="Прямоугольник 216">
              <a:extLst>
                <a:ext uri="{FF2B5EF4-FFF2-40B4-BE49-F238E27FC236}">
                  <a16:creationId xmlns:a16="http://schemas.microsoft.com/office/drawing/2014/main" id="{4A1CE705-F4A2-4783-B900-E94A72479EC6}"/>
                </a:ext>
              </a:extLst>
            </p:cNvPr>
            <p:cNvSpPr/>
            <p:nvPr/>
          </p:nvSpPr>
          <p:spPr>
            <a:xfrm>
              <a:off x="4869549" y="1390650"/>
              <a:ext cx="1152350" cy="61706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Gotham Pro" panose="02000503040000020004" pitchFamily="2" charset="0"/>
              </a:endParaRPr>
            </a:p>
          </p:txBody>
        </p:sp>
        <p:cxnSp>
          <p:nvCxnSpPr>
            <p:cNvPr id="219" name="Прямая со стрелкой 218">
              <a:extLst>
                <a:ext uri="{FF2B5EF4-FFF2-40B4-BE49-F238E27FC236}">
                  <a16:creationId xmlns:a16="http://schemas.microsoft.com/office/drawing/2014/main" id="{395501F6-2CBC-43B7-9089-9588F9081046}"/>
                </a:ext>
              </a:extLst>
            </p:cNvPr>
            <p:cNvCxnSpPr>
              <a:cxnSpLocks/>
              <a:stCxn id="119" idx="3"/>
              <a:endCxn id="216" idx="1"/>
            </p:cNvCxnSpPr>
            <p:nvPr/>
          </p:nvCxnSpPr>
          <p:spPr>
            <a:xfrm>
              <a:off x="1941296" y="1699183"/>
              <a:ext cx="885527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Прямая со стрелкой 219">
              <a:extLst>
                <a:ext uri="{FF2B5EF4-FFF2-40B4-BE49-F238E27FC236}">
                  <a16:creationId xmlns:a16="http://schemas.microsoft.com/office/drawing/2014/main" id="{7D4C4150-8772-4CA2-84F6-4BB916706CAC}"/>
                </a:ext>
              </a:extLst>
            </p:cNvPr>
            <p:cNvCxnSpPr>
              <a:cxnSpLocks/>
              <a:stCxn id="216" idx="3"/>
              <a:endCxn id="217" idx="1"/>
            </p:cNvCxnSpPr>
            <p:nvPr/>
          </p:nvCxnSpPr>
          <p:spPr>
            <a:xfrm>
              <a:off x="3979173" y="1699183"/>
              <a:ext cx="890376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3B650E60-724C-4FA1-B8C1-66B05B0CF57D}"/>
                </a:ext>
              </a:extLst>
            </p:cNvPr>
            <p:cNvSpPr txBox="1"/>
            <p:nvPr/>
          </p:nvSpPr>
          <p:spPr>
            <a:xfrm>
              <a:off x="789589" y="2304871"/>
              <a:ext cx="1575243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r>
                <a:rPr lang="ru-RU" sz="1200" b="0" dirty="0">
                  <a:latin typeface="Gotham Pro" panose="02000503040000020004" pitchFamily="2" charset="0"/>
                </a:rPr>
                <a:t>Действие 1</a:t>
              </a:r>
            </a:p>
            <a:p>
              <a:r>
                <a:rPr lang="ru-RU" sz="1200" dirty="0">
                  <a:latin typeface="Gotham Pro" panose="02000503040000020004" pitchFamily="2" charset="0"/>
                </a:rPr>
                <a:t>Действие 2</a:t>
              </a:r>
            </a:p>
            <a:p>
              <a:r>
                <a:rPr lang="ru-RU" sz="1200" b="0" dirty="0">
                  <a:latin typeface="Gotham Pro" panose="02000503040000020004" pitchFamily="2" charset="0"/>
                </a:rPr>
                <a:t>Действие 3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F661B274-10AF-4663-9F5E-B19A14A251C4}"/>
                </a:ext>
              </a:extLst>
            </p:cNvPr>
            <p:cNvSpPr txBox="1"/>
            <p:nvPr/>
          </p:nvSpPr>
          <p:spPr>
            <a:xfrm>
              <a:off x="2826822" y="2304871"/>
              <a:ext cx="1575243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r>
                <a:rPr lang="ru-RU" sz="1200" b="0" dirty="0">
                  <a:latin typeface="Gotham Pro" panose="02000503040000020004" pitchFamily="2" charset="0"/>
                </a:rPr>
                <a:t>Действие …</a:t>
              </a:r>
            </a:p>
            <a:p>
              <a:r>
                <a:rPr lang="ru-RU" sz="1200" dirty="0">
                  <a:latin typeface="Gotham Pro" panose="02000503040000020004" pitchFamily="2" charset="0"/>
                </a:rPr>
                <a:t>Действие …</a:t>
              </a:r>
            </a:p>
            <a:p>
              <a:r>
                <a:rPr lang="ru-RU" sz="1200" b="0" dirty="0">
                  <a:latin typeface="Gotham Pro" panose="02000503040000020004" pitchFamily="2" charset="0"/>
                </a:rPr>
                <a:t>Действие </a:t>
              </a:r>
              <a:r>
                <a:rPr lang="ru-RU" sz="1200" dirty="0">
                  <a:latin typeface="Gotham Pro" panose="02000503040000020004" pitchFamily="2" charset="0"/>
                </a:rPr>
                <a:t>…</a:t>
              </a:r>
              <a:endParaRPr lang="ru-RU" sz="1200" b="0" dirty="0">
                <a:latin typeface="Gotham Pro" panose="02000503040000020004" pitchFamily="2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F9EEC26A-5022-4879-B8B9-ADF26967F588}"/>
                </a:ext>
              </a:extLst>
            </p:cNvPr>
            <p:cNvGrpSpPr/>
            <p:nvPr/>
          </p:nvGrpSpPr>
          <p:grpSpPr>
            <a:xfrm>
              <a:off x="788945" y="2007716"/>
              <a:ext cx="63860" cy="805334"/>
              <a:chOff x="663215" y="2322041"/>
              <a:chExt cx="63860" cy="805334"/>
            </a:xfrm>
          </p:grpSpPr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DFA1EA7C-6739-49F5-860F-2F464D9A0C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2322041"/>
                <a:ext cx="0" cy="805334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24" name="Прямая соединительная линия 223">
                <a:extLst>
                  <a:ext uri="{FF2B5EF4-FFF2-40B4-BE49-F238E27FC236}">
                    <a16:creationId xmlns:a16="http://schemas.microsoft.com/office/drawing/2014/main" id="{7E0C01A4-5759-40D5-A05B-89FE23A11F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3122935"/>
                <a:ext cx="6386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25" name="Прямая соединительная линия 224">
                <a:extLst>
                  <a:ext uri="{FF2B5EF4-FFF2-40B4-BE49-F238E27FC236}">
                    <a16:creationId xmlns:a16="http://schemas.microsoft.com/office/drawing/2014/main" id="{F56E1AF7-ACA3-49C7-B563-DDD5E3FD0D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2948240"/>
                <a:ext cx="6386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26" name="Прямая соединительная линия 225">
                <a:extLst>
                  <a:ext uri="{FF2B5EF4-FFF2-40B4-BE49-F238E27FC236}">
                    <a16:creationId xmlns:a16="http://schemas.microsoft.com/office/drawing/2014/main" id="{18615169-CA42-440A-A731-7DA0479B3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2783934"/>
                <a:ext cx="6386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27" name="Группа 226">
              <a:extLst>
                <a:ext uri="{FF2B5EF4-FFF2-40B4-BE49-F238E27FC236}">
                  <a16:creationId xmlns:a16="http://schemas.microsoft.com/office/drawing/2014/main" id="{3E9F2C72-6C75-42EB-91D8-BFBF16D96BF5}"/>
                </a:ext>
              </a:extLst>
            </p:cNvPr>
            <p:cNvGrpSpPr/>
            <p:nvPr/>
          </p:nvGrpSpPr>
          <p:grpSpPr>
            <a:xfrm>
              <a:off x="2828230" y="2007716"/>
              <a:ext cx="63860" cy="805334"/>
              <a:chOff x="663215" y="2322041"/>
              <a:chExt cx="63860" cy="805334"/>
            </a:xfrm>
          </p:grpSpPr>
          <p:cxnSp>
            <p:nvCxnSpPr>
              <p:cNvPr id="228" name="Прямая соединительная линия 227">
                <a:extLst>
                  <a:ext uri="{FF2B5EF4-FFF2-40B4-BE49-F238E27FC236}">
                    <a16:creationId xmlns:a16="http://schemas.microsoft.com/office/drawing/2014/main" id="{04A9C0BB-9E28-4969-BDD2-485EF0E70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2322041"/>
                <a:ext cx="0" cy="805334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29" name="Прямая соединительная линия 228">
                <a:extLst>
                  <a:ext uri="{FF2B5EF4-FFF2-40B4-BE49-F238E27FC236}">
                    <a16:creationId xmlns:a16="http://schemas.microsoft.com/office/drawing/2014/main" id="{043FE676-889B-433D-AE81-D6F9C3D267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3122935"/>
                <a:ext cx="6386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0" name="Прямая соединительная линия 229">
                <a:extLst>
                  <a:ext uri="{FF2B5EF4-FFF2-40B4-BE49-F238E27FC236}">
                    <a16:creationId xmlns:a16="http://schemas.microsoft.com/office/drawing/2014/main" id="{97A794E8-0CE3-442B-A794-63F5E7F3B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2948240"/>
                <a:ext cx="6386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1" name="Прямая соединительная линия 230">
                <a:extLst>
                  <a:ext uri="{FF2B5EF4-FFF2-40B4-BE49-F238E27FC236}">
                    <a16:creationId xmlns:a16="http://schemas.microsoft.com/office/drawing/2014/main" id="{079FE7DE-7362-4716-BF29-CB70F6836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2783934"/>
                <a:ext cx="6386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32" name="Группа 231">
              <a:extLst>
                <a:ext uri="{FF2B5EF4-FFF2-40B4-BE49-F238E27FC236}">
                  <a16:creationId xmlns:a16="http://schemas.microsoft.com/office/drawing/2014/main" id="{C6E9BA48-F85A-4513-AF06-7A653DFCC4BC}"/>
                </a:ext>
              </a:extLst>
            </p:cNvPr>
            <p:cNvGrpSpPr/>
            <p:nvPr/>
          </p:nvGrpSpPr>
          <p:grpSpPr>
            <a:xfrm>
              <a:off x="4867662" y="2007716"/>
              <a:ext cx="63860" cy="805334"/>
              <a:chOff x="663215" y="2322041"/>
              <a:chExt cx="63860" cy="805334"/>
            </a:xfrm>
          </p:grpSpPr>
          <p:cxnSp>
            <p:nvCxnSpPr>
              <p:cNvPr id="233" name="Прямая соединительная линия 232">
                <a:extLst>
                  <a:ext uri="{FF2B5EF4-FFF2-40B4-BE49-F238E27FC236}">
                    <a16:creationId xmlns:a16="http://schemas.microsoft.com/office/drawing/2014/main" id="{576EE92B-0FF7-4CF8-9791-A880FEAE5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2322041"/>
                <a:ext cx="0" cy="805334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4" name="Прямая соединительная линия 233">
                <a:extLst>
                  <a:ext uri="{FF2B5EF4-FFF2-40B4-BE49-F238E27FC236}">
                    <a16:creationId xmlns:a16="http://schemas.microsoft.com/office/drawing/2014/main" id="{D640A14B-8101-4E59-85A9-AAF9F31634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3122935"/>
                <a:ext cx="6386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5" name="Прямая соединительная линия 234">
                <a:extLst>
                  <a:ext uri="{FF2B5EF4-FFF2-40B4-BE49-F238E27FC236}">
                    <a16:creationId xmlns:a16="http://schemas.microsoft.com/office/drawing/2014/main" id="{B9882461-BAAC-4023-90E3-777B7DCEFF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2948240"/>
                <a:ext cx="6386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6" name="Прямая соединительная линия 235">
                <a:extLst>
                  <a:ext uri="{FF2B5EF4-FFF2-40B4-BE49-F238E27FC236}">
                    <a16:creationId xmlns:a16="http://schemas.microsoft.com/office/drawing/2014/main" id="{FB3049A5-F5D4-4F1B-AC73-EAD421477A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2783934"/>
                <a:ext cx="6386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926C67DB-A777-4EE7-BDB1-B67E3C4AFB98}"/>
                </a:ext>
              </a:extLst>
            </p:cNvPr>
            <p:cNvSpPr txBox="1"/>
            <p:nvPr/>
          </p:nvSpPr>
          <p:spPr>
            <a:xfrm>
              <a:off x="4936284" y="2304871"/>
              <a:ext cx="1575243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r>
                <a:rPr lang="ru-RU" sz="1200" b="0" dirty="0">
                  <a:latin typeface="Gotham Pro" panose="02000503040000020004" pitchFamily="2" charset="0"/>
                </a:rPr>
                <a:t>Действие …</a:t>
              </a:r>
            </a:p>
            <a:p>
              <a:r>
                <a:rPr lang="ru-RU" sz="1200" dirty="0">
                  <a:latin typeface="Gotham Pro" panose="02000503040000020004" pitchFamily="2" charset="0"/>
                </a:rPr>
                <a:t>Действие …</a:t>
              </a:r>
            </a:p>
            <a:p>
              <a:r>
                <a:rPr lang="ru-RU" sz="1200" b="0" dirty="0">
                  <a:latin typeface="Gotham Pro" panose="02000503040000020004" pitchFamily="2" charset="0"/>
                </a:rPr>
                <a:t>Действие </a:t>
              </a:r>
              <a:r>
                <a:rPr lang="en-US" sz="1200" b="0" dirty="0">
                  <a:latin typeface="Gotham Pro" panose="02000503040000020004" pitchFamily="2" charset="0"/>
                </a:rPr>
                <a:t>n</a:t>
              </a:r>
              <a:endParaRPr lang="ru-RU" sz="1200" b="0" dirty="0">
                <a:latin typeface="Gotham Pro" panose="02000503040000020004" pitchFamily="2" charset="0"/>
              </a:endParaRPr>
            </a:p>
          </p:txBody>
        </p:sp>
        <p:cxnSp>
          <p:nvCxnSpPr>
            <p:cNvPr id="330" name="Прямая со стрелкой 329">
              <a:extLst>
                <a:ext uri="{FF2B5EF4-FFF2-40B4-BE49-F238E27FC236}">
                  <a16:creationId xmlns:a16="http://schemas.microsoft.com/office/drawing/2014/main" id="{0FE7032A-AAB7-4B89-92E0-29177BEB0BEB}"/>
                </a:ext>
              </a:extLst>
            </p:cNvPr>
            <p:cNvCxnSpPr>
              <a:cxnSpLocks/>
            </p:cNvCxnSpPr>
            <p:nvPr/>
          </p:nvCxnSpPr>
          <p:spPr>
            <a:xfrm>
              <a:off x="6021899" y="1699183"/>
              <a:ext cx="782761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B60918B-8A4B-4073-A062-DAF8A11D3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163" y="1367358"/>
              <a:ext cx="540000" cy="540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6153896-B3CE-4670-BEC9-4E51EFFCF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9499" y="1367358"/>
              <a:ext cx="540000" cy="540000"/>
            </a:xfrm>
            <a:prstGeom prst="rect">
              <a:avLst/>
            </a:prstGeom>
          </p:spPr>
        </p:pic>
        <p:cxnSp>
          <p:nvCxnSpPr>
            <p:cNvPr id="331" name="Прямая со стрелкой 330">
              <a:extLst>
                <a:ext uri="{FF2B5EF4-FFF2-40B4-BE49-F238E27FC236}">
                  <a16:creationId xmlns:a16="http://schemas.microsoft.com/office/drawing/2014/main" id="{6C9BFC68-EF33-4F4A-836F-C13582FB9BCB}"/>
                </a:ext>
              </a:extLst>
            </p:cNvPr>
            <p:cNvCxnSpPr>
              <a:cxnSpLocks/>
            </p:cNvCxnSpPr>
            <p:nvPr/>
          </p:nvCxnSpPr>
          <p:spPr>
            <a:xfrm>
              <a:off x="7432163" y="1699183"/>
              <a:ext cx="314131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2" name="Группа 331">
              <a:extLst>
                <a:ext uri="{FF2B5EF4-FFF2-40B4-BE49-F238E27FC236}">
                  <a16:creationId xmlns:a16="http://schemas.microsoft.com/office/drawing/2014/main" id="{56EADAC8-AA3D-411F-ADEC-FE47EA18FF58}"/>
                </a:ext>
              </a:extLst>
            </p:cNvPr>
            <p:cNvGrpSpPr/>
            <p:nvPr/>
          </p:nvGrpSpPr>
          <p:grpSpPr>
            <a:xfrm>
              <a:off x="6843653" y="2007716"/>
              <a:ext cx="63860" cy="805334"/>
              <a:chOff x="663215" y="2322041"/>
              <a:chExt cx="63860" cy="805334"/>
            </a:xfrm>
          </p:grpSpPr>
          <p:cxnSp>
            <p:nvCxnSpPr>
              <p:cNvPr id="333" name="Прямая соединительная линия 332">
                <a:extLst>
                  <a:ext uri="{FF2B5EF4-FFF2-40B4-BE49-F238E27FC236}">
                    <a16:creationId xmlns:a16="http://schemas.microsoft.com/office/drawing/2014/main" id="{3A8D1D24-800E-4E9C-B365-386DD3CDDD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2322041"/>
                <a:ext cx="0" cy="805334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4" name="Прямая соединительная линия 333">
                <a:extLst>
                  <a:ext uri="{FF2B5EF4-FFF2-40B4-BE49-F238E27FC236}">
                    <a16:creationId xmlns:a16="http://schemas.microsoft.com/office/drawing/2014/main" id="{D1FBFE5C-5EE8-4CFF-B2D8-A56EC31CB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3122935"/>
                <a:ext cx="6386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5" name="Прямая соединительная линия 334">
                <a:extLst>
                  <a:ext uri="{FF2B5EF4-FFF2-40B4-BE49-F238E27FC236}">
                    <a16:creationId xmlns:a16="http://schemas.microsoft.com/office/drawing/2014/main" id="{E723EFF3-6D5F-4411-B78B-9D4AF85684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2948240"/>
                <a:ext cx="6386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6" name="Прямая соединительная линия 335">
                <a:extLst>
                  <a:ext uri="{FF2B5EF4-FFF2-40B4-BE49-F238E27FC236}">
                    <a16:creationId xmlns:a16="http://schemas.microsoft.com/office/drawing/2014/main" id="{2AD46C05-EC27-47FB-86C5-955E3D2C14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215" y="2783934"/>
                <a:ext cx="63860" cy="0"/>
              </a:xfrm>
              <a:prstGeom prst="lin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964AD8E6-4777-41B0-BF73-6F3B8365C300}"/>
                </a:ext>
              </a:extLst>
            </p:cNvPr>
            <p:cNvSpPr txBox="1"/>
            <p:nvPr/>
          </p:nvSpPr>
          <p:spPr>
            <a:xfrm>
              <a:off x="6912275" y="2304871"/>
              <a:ext cx="1575243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r>
                <a:rPr lang="ru-RU" sz="1200" b="0" dirty="0">
                  <a:latin typeface="Gotham Pro" panose="02000503040000020004" pitchFamily="2" charset="0"/>
                </a:rPr>
                <a:t>Свойство 1</a:t>
              </a:r>
            </a:p>
            <a:p>
              <a:r>
                <a:rPr lang="ru-RU" sz="1200" dirty="0">
                  <a:latin typeface="Gotham Pro" panose="02000503040000020004" pitchFamily="2" charset="0"/>
                </a:rPr>
                <a:t>Свойство …</a:t>
              </a:r>
            </a:p>
            <a:p>
              <a:r>
                <a:rPr lang="ru-RU" sz="1200" b="0" dirty="0">
                  <a:latin typeface="Gotham Pro" panose="02000503040000020004" pitchFamily="2" charset="0"/>
                </a:rPr>
                <a:t>Свойство </a:t>
              </a:r>
              <a:r>
                <a:rPr lang="en-US" sz="1200" b="0" dirty="0">
                  <a:latin typeface="Gotham Pro" panose="02000503040000020004" pitchFamily="2" charset="0"/>
                </a:rPr>
                <a:t>n</a:t>
              </a:r>
              <a:endParaRPr lang="ru-RU" sz="1200" b="0" dirty="0">
                <a:latin typeface="Gotham Pro" panose="02000503040000020004" pitchFamily="2" charset="0"/>
              </a:endParaRPr>
            </a:p>
          </p:txBody>
        </p:sp>
      </p:grpSp>
      <p:sp>
        <p:nvSpPr>
          <p:cNvPr id="338" name="TextBox 337">
            <a:extLst>
              <a:ext uri="{FF2B5EF4-FFF2-40B4-BE49-F238E27FC236}">
                <a16:creationId xmlns:a16="http://schemas.microsoft.com/office/drawing/2014/main" id="{D16EB468-92E1-4678-9F39-DB0165C8DBF3}"/>
              </a:ext>
            </a:extLst>
          </p:cNvPr>
          <p:cNvSpPr txBox="1"/>
          <p:nvPr/>
        </p:nvSpPr>
        <p:spPr>
          <a:xfrm>
            <a:off x="750293" y="2728089"/>
            <a:ext cx="7671051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Gotham Pro" panose="02000503040000020004" pitchFamily="2" charset="0"/>
                <a:cs typeface="Gotham Pro" panose="02000503040000020004" pitchFamily="2" charset="0"/>
              </a:rPr>
              <a:t>Данные преобразования добавляют продукту свойства, </a:t>
            </a: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важные для клиента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374C349-E069-4041-A8CA-739E483F9260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296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ounded Rectangle 76">
            <a:extLst>
              <a:ext uri="{FF2B5EF4-FFF2-40B4-BE49-F238E27FC236}">
                <a16:creationId xmlns:a16="http://schemas.microsoft.com/office/drawing/2014/main" id="{61B8F1FD-945E-40F6-9D41-3341B61FD271}"/>
              </a:ext>
            </a:extLst>
          </p:cNvPr>
          <p:cNvSpPr/>
          <p:nvPr/>
        </p:nvSpPr>
        <p:spPr>
          <a:xfrm>
            <a:off x="851508" y="2530327"/>
            <a:ext cx="2271209" cy="3015727"/>
          </a:xfrm>
          <a:prstGeom prst="roundRect">
            <a:avLst>
              <a:gd name="adj" fmla="val 1502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 dirty="0">
              <a:solidFill>
                <a:schemeClr val="bg2"/>
              </a:solidFill>
              <a:latin typeface="Gotham Pro" panose="02000503040000020004" pitchFamily="2" charset="0"/>
              <a:sym typeface="+mn-lt"/>
            </a:endParaRPr>
          </a:p>
        </p:txBody>
      </p:sp>
      <p:grpSp>
        <p:nvGrpSpPr>
          <p:cNvPr id="119" name="Group 1">
            <a:extLst>
              <a:ext uri="{FF2B5EF4-FFF2-40B4-BE49-F238E27FC236}">
                <a16:creationId xmlns:a16="http://schemas.microsoft.com/office/drawing/2014/main" id="{1320775B-B0DF-47CC-88ED-5F4C3DB40289}"/>
              </a:ext>
            </a:extLst>
          </p:cNvPr>
          <p:cNvGrpSpPr/>
          <p:nvPr/>
        </p:nvGrpSpPr>
        <p:grpSpPr>
          <a:xfrm>
            <a:off x="700362" y="2523542"/>
            <a:ext cx="2597484" cy="567545"/>
            <a:chOff x="941054" y="1285878"/>
            <a:chExt cx="2597484" cy="567545"/>
          </a:xfrm>
        </p:grpSpPr>
        <p:sp>
          <p:nvSpPr>
            <p:cNvPr id="217" name="Graphic 5">
              <a:extLst>
                <a:ext uri="{FF2B5EF4-FFF2-40B4-BE49-F238E27FC236}">
                  <a16:creationId xmlns:a16="http://schemas.microsoft.com/office/drawing/2014/main" id="{D521D112-FFBE-4E92-AEB4-AF96A37927DC}"/>
                </a:ext>
              </a:extLst>
            </p:cNvPr>
            <p:cNvSpPr/>
            <p:nvPr/>
          </p:nvSpPr>
          <p:spPr>
            <a:xfrm>
              <a:off x="941054" y="1285878"/>
              <a:ext cx="2597484" cy="567545"/>
            </a:xfrm>
            <a:custGeom>
              <a:avLst/>
              <a:gdLst>
                <a:gd name="connsiteX0" fmla="*/ 2402735 w 2557638"/>
                <a:gd name="connsiteY0" fmla="*/ 13017 h 567545"/>
                <a:gd name="connsiteX1" fmla="*/ 2553733 w 2557638"/>
                <a:gd name="connsiteY1" fmla="*/ 270755 h 567545"/>
                <a:gd name="connsiteX2" fmla="*/ 2553733 w 2557638"/>
                <a:gd name="connsiteY2" fmla="*/ 296790 h 567545"/>
                <a:gd name="connsiteX3" fmla="*/ 2402735 w 2557638"/>
                <a:gd name="connsiteY3" fmla="*/ 554528 h 567545"/>
                <a:gd name="connsiteX4" fmla="*/ 2380606 w 2557638"/>
                <a:gd name="connsiteY4" fmla="*/ 567545 h 567545"/>
                <a:gd name="connsiteX5" fmla="*/ 25813 w 2557638"/>
                <a:gd name="connsiteY5" fmla="*/ 567545 h 567545"/>
                <a:gd name="connsiteX6" fmla="*/ 3684 w 2557638"/>
                <a:gd name="connsiteY6" fmla="*/ 528494 h 567545"/>
                <a:gd name="connsiteX7" fmla="*/ 139062 w 2557638"/>
                <a:gd name="connsiteY7" fmla="*/ 296790 h 567545"/>
                <a:gd name="connsiteX8" fmla="*/ 139062 w 2557638"/>
                <a:gd name="connsiteY8" fmla="*/ 270755 h 567545"/>
                <a:gd name="connsiteX9" fmla="*/ 3684 w 2557638"/>
                <a:gd name="connsiteY9" fmla="*/ 39051 h 567545"/>
                <a:gd name="connsiteX10" fmla="*/ 25813 w 2557638"/>
                <a:gd name="connsiteY10" fmla="*/ 0 h 567545"/>
                <a:gd name="connsiteX11" fmla="*/ 2380606 w 2557638"/>
                <a:gd name="connsiteY11" fmla="*/ 0 h 567545"/>
                <a:gd name="connsiteX12" fmla="*/ 2402735 w 2557638"/>
                <a:gd name="connsiteY12" fmla="*/ 13017 h 5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57638" h="567545">
                  <a:moveTo>
                    <a:pt x="2402735" y="13017"/>
                  </a:moveTo>
                  <a:lnTo>
                    <a:pt x="2553733" y="270755"/>
                  </a:lnTo>
                  <a:cubicBezTo>
                    <a:pt x="2558940" y="278566"/>
                    <a:pt x="2558940" y="288979"/>
                    <a:pt x="2553733" y="296790"/>
                  </a:cubicBezTo>
                  <a:lnTo>
                    <a:pt x="2402735" y="554528"/>
                  </a:lnTo>
                  <a:cubicBezTo>
                    <a:pt x="2397528" y="562338"/>
                    <a:pt x="2389718" y="567545"/>
                    <a:pt x="2380606" y="567545"/>
                  </a:cubicBezTo>
                  <a:lnTo>
                    <a:pt x="25813" y="567545"/>
                  </a:lnTo>
                  <a:cubicBezTo>
                    <a:pt x="6287" y="567545"/>
                    <a:pt x="-6730" y="545416"/>
                    <a:pt x="3684" y="528494"/>
                  </a:cubicBezTo>
                  <a:lnTo>
                    <a:pt x="139062" y="296790"/>
                  </a:lnTo>
                  <a:cubicBezTo>
                    <a:pt x="144268" y="288979"/>
                    <a:pt x="144268" y="278566"/>
                    <a:pt x="139062" y="270755"/>
                  </a:cubicBezTo>
                  <a:lnTo>
                    <a:pt x="3684" y="39051"/>
                  </a:lnTo>
                  <a:cubicBezTo>
                    <a:pt x="-6730" y="22129"/>
                    <a:pt x="6287" y="0"/>
                    <a:pt x="25813" y="0"/>
                  </a:cubicBezTo>
                  <a:lnTo>
                    <a:pt x="2380606" y="0"/>
                  </a:lnTo>
                  <a:cubicBezTo>
                    <a:pt x="2389718" y="0"/>
                    <a:pt x="2397528" y="5207"/>
                    <a:pt x="2402735" y="1301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0" rtlCol="0" anchor="ctr" anchorCtr="0">
              <a:noAutofit/>
            </a:bodyPr>
            <a:lstStyle/>
            <a:p>
              <a:pPr algn="ctr"/>
              <a:r>
                <a:rPr lang="ru-RU" b="1" cap="none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Потери</a:t>
              </a:r>
              <a:endParaRPr lang="ru-RU" cap="none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218" name="Freeform: Shape 74">
              <a:extLst>
                <a:ext uri="{FF2B5EF4-FFF2-40B4-BE49-F238E27FC236}">
                  <a16:creationId xmlns:a16="http://schemas.microsoft.com/office/drawing/2014/main" id="{BE022BF1-3EE2-4036-AD53-24F99B5ACD54}"/>
                </a:ext>
              </a:extLst>
            </p:cNvPr>
            <p:cNvSpPr/>
            <p:nvPr/>
          </p:nvSpPr>
          <p:spPr>
            <a:xfrm>
              <a:off x="3390806" y="1481138"/>
              <a:ext cx="50284" cy="177024"/>
            </a:xfrm>
            <a:custGeom>
              <a:avLst/>
              <a:gdLst>
                <a:gd name="connsiteX0" fmla="*/ 0 w 400051"/>
                <a:gd name="connsiteY0" fmla="*/ 0 h 280988"/>
                <a:gd name="connsiteX1" fmla="*/ 320238 w 400051"/>
                <a:gd name="connsiteY1" fmla="*/ 0 h 280988"/>
                <a:gd name="connsiteX2" fmla="*/ 396085 w 400051"/>
                <a:gd name="connsiteY2" fmla="*/ 127477 h 280988"/>
                <a:gd name="connsiteX3" fmla="*/ 396085 w 400051"/>
                <a:gd name="connsiteY3" fmla="*/ 153512 h 280988"/>
                <a:gd name="connsiteX4" fmla="*/ 320239 w 400051"/>
                <a:gd name="connsiteY4" fmla="*/ 280988 h 280988"/>
                <a:gd name="connsiteX5" fmla="*/ 0 w 400051"/>
                <a:gd name="connsiteY5" fmla="*/ 280988 h 280988"/>
                <a:gd name="connsiteX0" fmla="*/ 0 w 400051"/>
                <a:gd name="connsiteY0" fmla="*/ 0 h 280988"/>
                <a:gd name="connsiteX1" fmla="*/ 320238 w 400051"/>
                <a:gd name="connsiteY1" fmla="*/ 0 h 280988"/>
                <a:gd name="connsiteX2" fmla="*/ 396085 w 400051"/>
                <a:gd name="connsiteY2" fmla="*/ 127477 h 280988"/>
                <a:gd name="connsiteX3" fmla="*/ 396085 w 400051"/>
                <a:gd name="connsiteY3" fmla="*/ 153512 h 280988"/>
                <a:gd name="connsiteX4" fmla="*/ 320239 w 400051"/>
                <a:gd name="connsiteY4" fmla="*/ 280988 h 280988"/>
                <a:gd name="connsiteX5" fmla="*/ 0 w 400051"/>
                <a:gd name="connsiteY5" fmla="*/ 280988 h 280988"/>
                <a:gd name="connsiteX6" fmla="*/ 91440 w 400051"/>
                <a:gd name="connsiteY6" fmla="*/ 91440 h 280988"/>
                <a:gd name="connsiteX0" fmla="*/ 320238 w 400051"/>
                <a:gd name="connsiteY0" fmla="*/ 0 h 280988"/>
                <a:gd name="connsiteX1" fmla="*/ 396085 w 400051"/>
                <a:gd name="connsiteY1" fmla="*/ 127477 h 280988"/>
                <a:gd name="connsiteX2" fmla="*/ 396085 w 400051"/>
                <a:gd name="connsiteY2" fmla="*/ 153512 h 280988"/>
                <a:gd name="connsiteX3" fmla="*/ 320239 w 400051"/>
                <a:gd name="connsiteY3" fmla="*/ 280988 h 280988"/>
                <a:gd name="connsiteX4" fmla="*/ 0 w 400051"/>
                <a:gd name="connsiteY4" fmla="*/ 280988 h 280988"/>
                <a:gd name="connsiteX5" fmla="*/ 91440 w 400051"/>
                <a:gd name="connsiteY5" fmla="*/ 91440 h 280988"/>
                <a:gd name="connsiteX0" fmla="*/ 320238 w 400051"/>
                <a:gd name="connsiteY0" fmla="*/ 0 h 280988"/>
                <a:gd name="connsiteX1" fmla="*/ 396085 w 400051"/>
                <a:gd name="connsiteY1" fmla="*/ 127477 h 280988"/>
                <a:gd name="connsiteX2" fmla="*/ 396085 w 400051"/>
                <a:gd name="connsiteY2" fmla="*/ 153512 h 280988"/>
                <a:gd name="connsiteX3" fmla="*/ 320239 w 400051"/>
                <a:gd name="connsiteY3" fmla="*/ 280988 h 280988"/>
                <a:gd name="connsiteX4" fmla="*/ 0 w 400051"/>
                <a:gd name="connsiteY4" fmla="*/ 280988 h 280988"/>
                <a:gd name="connsiteX0" fmla="*/ 0 w 79813"/>
                <a:gd name="connsiteY0" fmla="*/ 0 h 280988"/>
                <a:gd name="connsiteX1" fmla="*/ 75847 w 79813"/>
                <a:gd name="connsiteY1" fmla="*/ 127477 h 280988"/>
                <a:gd name="connsiteX2" fmla="*/ 75847 w 79813"/>
                <a:gd name="connsiteY2" fmla="*/ 153512 h 280988"/>
                <a:gd name="connsiteX3" fmla="*/ 1 w 79813"/>
                <a:gd name="connsiteY3" fmla="*/ 280988 h 28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13" h="280988">
                  <a:moveTo>
                    <a:pt x="0" y="0"/>
                  </a:moveTo>
                  <a:lnTo>
                    <a:pt x="75847" y="127477"/>
                  </a:lnTo>
                  <a:cubicBezTo>
                    <a:pt x="81135" y="135288"/>
                    <a:pt x="81135" y="145701"/>
                    <a:pt x="75847" y="153512"/>
                  </a:cubicBezTo>
                  <a:lnTo>
                    <a:pt x="1" y="280988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>
                <a:latin typeface="Gotham Pro" panose="02000503040000020004" pitchFamily="2" charset="0"/>
              </a:endParaRPr>
            </a:p>
          </p:txBody>
        </p:sp>
      </p:grpSp>
      <p:sp>
        <p:nvSpPr>
          <p:cNvPr id="216" name="TextBox 215">
            <a:extLst>
              <a:ext uri="{FF2B5EF4-FFF2-40B4-BE49-F238E27FC236}">
                <a16:creationId xmlns:a16="http://schemas.microsoft.com/office/drawing/2014/main" id="{FF74950F-0083-4564-8AA8-A4457EC3A512}"/>
              </a:ext>
            </a:extLst>
          </p:cNvPr>
          <p:cNvSpPr txBox="1"/>
          <p:nvPr/>
        </p:nvSpPr>
        <p:spPr>
          <a:xfrm>
            <a:off x="1059452" y="3280640"/>
            <a:ext cx="185532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Работа, которая </a:t>
            </a:r>
            <a:b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не добавляет ценности продукту</a:t>
            </a:r>
          </a:p>
        </p:txBody>
      </p:sp>
      <p:sp>
        <p:nvSpPr>
          <p:cNvPr id="220" name="Rounded Rectangle 76">
            <a:extLst>
              <a:ext uri="{FF2B5EF4-FFF2-40B4-BE49-F238E27FC236}">
                <a16:creationId xmlns:a16="http://schemas.microsoft.com/office/drawing/2014/main" id="{C15054E1-4444-4E3C-8BDF-52602D87E59D}"/>
              </a:ext>
            </a:extLst>
          </p:cNvPr>
          <p:cNvSpPr/>
          <p:nvPr/>
        </p:nvSpPr>
        <p:spPr>
          <a:xfrm>
            <a:off x="3430962" y="2530328"/>
            <a:ext cx="2271209" cy="3015727"/>
          </a:xfrm>
          <a:prstGeom prst="roundRect">
            <a:avLst>
              <a:gd name="adj" fmla="val 1502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 dirty="0">
              <a:solidFill>
                <a:schemeClr val="bg2"/>
              </a:solidFill>
              <a:latin typeface="Gotham Pro" panose="02000503040000020004" pitchFamily="2" charset="0"/>
              <a:sym typeface="+mn-lt"/>
            </a:endParaRPr>
          </a:p>
        </p:txBody>
      </p:sp>
      <p:grpSp>
        <p:nvGrpSpPr>
          <p:cNvPr id="221" name="Group 81">
            <a:extLst>
              <a:ext uri="{FF2B5EF4-FFF2-40B4-BE49-F238E27FC236}">
                <a16:creationId xmlns:a16="http://schemas.microsoft.com/office/drawing/2014/main" id="{92003941-CEDF-4BF1-B44A-176347009F31}"/>
              </a:ext>
            </a:extLst>
          </p:cNvPr>
          <p:cNvGrpSpPr/>
          <p:nvPr/>
        </p:nvGrpSpPr>
        <p:grpSpPr>
          <a:xfrm>
            <a:off x="3281637" y="2523542"/>
            <a:ext cx="2597484" cy="567545"/>
            <a:chOff x="3298492" y="1285878"/>
            <a:chExt cx="2597484" cy="567545"/>
          </a:xfrm>
        </p:grpSpPr>
        <p:sp>
          <p:nvSpPr>
            <p:cNvPr id="223" name="Graphic 5">
              <a:extLst>
                <a:ext uri="{FF2B5EF4-FFF2-40B4-BE49-F238E27FC236}">
                  <a16:creationId xmlns:a16="http://schemas.microsoft.com/office/drawing/2014/main" id="{C6D57B82-1FC3-4F6D-BFE6-E2D536BDBBCD}"/>
                </a:ext>
              </a:extLst>
            </p:cNvPr>
            <p:cNvSpPr/>
            <p:nvPr/>
          </p:nvSpPr>
          <p:spPr>
            <a:xfrm>
              <a:off x="3298492" y="1285878"/>
              <a:ext cx="2597484" cy="567545"/>
            </a:xfrm>
            <a:custGeom>
              <a:avLst/>
              <a:gdLst>
                <a:gd name="connsiteX0" fmla="*/ 2402735 w 2557638"/>
                <a:gd name="connsiteY0" fmla="*/ 13017 h 567545"/>
                <a:gd name="connsiteX1" fmla="*/ 2553733 w 2557638"/>
                <a:gd name="connsiteY1" fmla="*/ 270755 h 567545"/>
                <a:gd name="connsiteX2" fmla="*/ 2553733 w 2557638"/>
                <a:gd name="connsiteY2" fmla="*/ 296790 h 567545"/>
                <a:gd name="connsiteX3" fmla="*/ 2402735 w 2557638"/>
                <a:gd name="connsiteY3" fmla="*/ 554528 h 567545"/>
                <a:gd name="connsiteX4" fmla="*/ 2380606 w 2557638"/>
                <a:gd name="connsiteY4" fmla="*/ 567545 h 567545"/>
                <a:gd name="connsiteX5" fmla="*/ 25813 w 2557638"/>
                <a:gd name="connsiteY5" fmla="*/ 567545 h 567545"/>
                <a:gd name="connsiteX6" fmla="*/ 3684 w 2557638"/>
                <a:gd name="connsiteY6" fmla="*/ 528494 h 567545"/>
                <a:gd name="connsiteX7" fmla="*/ 139062 w 2557638"/>
                <a:gd name="connsiteY7" fmla="*/ 296790 h 567545"/>
                <a:gd name="connsiteX8" fmla="*/ 139062 w 2557638"/>
                <a:gd name="connsiteY8" fmla="*/ 270755 h 567545"/>
                <a:gd name="connsiteX9" fmla="*/ 3684 w 2557638"/>
                <a:gd name="connsiteY9" fmla="*/ 39051 h 567545"/>
                <a:gd name="connsiteX10" fmla="*/ 25813 w 2557638"/>
                <a:gd name="connsiteY10" fmla="*/ 0 h 567545"/>
                <a:gd name="connsiteX11" fmla="*/ 2380606 w 2557638"/>
                <a:gd name="connsiteY11" fmla="*/ 0 h 567545"/>
                <a:gd name="connsiteX12" fmla="*/ 2402735 w 2557638"/>
                <a:gd name="connsiteY12" fmla="*/ 13017 h 5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57638" h="567545">
                  <a:moveTo>
                    <a:pt x="2402735" y="13017"/>
                  </a:moveTo>
                  <a:lnTo>
                    <a:pt x="2553733" y="270755"/>
                  </a:lnTo>
                  <a:cubicBezTo>
                    <a:pt x="2558940" y="278566"/>
                    <a:pt x="2558940" y="288979"/>
                    <a:pt x="2553733" y="296790"/>
                  </a:cubicBezTo>
                  <a:lnTo>
                    <a:pt x="2402735" y="554528"/>
                  </a:lnTo>
                  <a:cubicBezTo>
                    <a:pt x="2397528" y="562338"/>
                    <a:pt x="2389718" y="567545"/>
                    <a:pt x="2380606" y="567545"/>
                  </a:cubicBezTo>
                  <a:lnTo>
                    <a:pt x="25813" y="567545"/>
                  </a:lnTo>
                  <a:cubicBezTo>
                    <a:pt x="6287" y="567545"/>
                    <a:pt x="-6730" y="545416"/>
                    <a:pt x="3684" y="528494"/>
                  </a:cubicBezTo>
                  <a:lnTo>
                    <a:pt x="139062" y="296790"/>
                  </a:lnTo>
                  <a:cubicBezTo>
                    <a:pt x="144268" y="288979"/>
                    <a:pt x="144268" y="278566"/>
                    <a:pt x="139062" y="270755"/>
                  </a:cubicBezTo>
                  <a:lnTo>
                    <a:pt x="3684" y="39051"/>
                  </a:lnTo>
                  <a:cubicBezTo>
                    <a:pt x="-6730" y="22129"/>
                    <a:pt x="6287" y="0"/>
                    <a:pt x="25813" y="0"/>
                  </a:cubicBezTo>
                  <a:lnTo>
                    <a:pt x="2380606" y="0"/>
                  </a:lnTo>
                  <a:cubicBezTo>
                    <a:pt x="2389718" y="0"/>
                    <a:pt x="2397528" y="5207"/>
                    <a:pt x="2402735" y="13017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44000" bIns="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b="1" cap="none" dirty="0">
                  <a:solidFill>
                    <a:schemeClr val="tx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Незначимая </a:t>
              </a:r>
              <a:endParaRPr lang="en-US" b="1" cap="none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ru-RU" b="1" cap="none" dirty="0">
                  <a:solidFill>
                    <a:schemeClr val="tx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работа</a:t>
              </a:r>
            </a:p>
          </p:txBody>
        </p:sp>
        <p:sp>
          <p:nvSpPr>
            <p:cNvPr id="224" name="Freeform: Shape 83">
              <a:extLst>
                <a:ext uri="{FF2B5EF4-FFF2-40B4-BE49-F238E27FC236}">
                  <a16:creationId xmlns:a16="http://schemas.microsoft.com/office/drawing/2014/main" id="{366B473D-3B6D-456C-B40A-8497BE10089C}"/>
                </a:ext>
              </a:extLst>
            </p:cNvPr>
            <p:cNvSpPr/>
            <p:nvPr/>
          </p:nvSpPr>
          <p:spPr>
            <a:xfrm>
              <a:off x="5748244" y="1481138"/>
              <a:ext cx="50284" cy="177024"/>
            </a:xfrm>
            <a:custGeom>
              <a:avLst/>
              <a:gdLst>
                <a:gd name="connsiteX0" fmla="*/ 0 w 400051"/>
                <a:gd name="connsiteY0" fmla="*/ 0 h 280988"/>
                <a:gd name="connsiteX1" fmla="*/ 320238 w 400051"/>
                <a:gd name="connsiteY1" fmla="*/ 0 h 280988"/>
                <a:gd name="connsiteX2" fmla="*/ 396085 w 400051"/>
                <a:gd name="connsiteY2" fmla="*/ 127477 h 280988"/>
                <a:gd name="connsiteX3" fmla="*/ 396085 w 400051"/>
                <a:gd name="connsiteY3" fmla="*/ 153512 h 280988"/>
                <a:gd name="connsiteX4" fmla="*/ 320239 w 400051"/>
                <a:gd name="connsiteY4" fmla="*/ 280988 h 280988"/>
                <a:gd name="connsiteX5" fmla="*/ 0 w 400051"/>
                <a:gd name="connsiteY5" fmla="*/ 280988 h 280988"/>
                <a:gd name="connsiteX0" fmla="*/ 0 w 400051"/>
                <a:gd name="connsiteY0" fmla="*/ 0 h 280988"/>
                <a:gd name="connsiteX1" fmla="*/ 320238 w 400051"/>
                <a:gd name="connsiteY1" fmla="*/ 0 h 280988"/>
                <a:gd name="connsiteX2" fmla="*/ 396085 w 400051"/>
                <a:gd name="connsiteY2" fmla="*/ 127477 h 280988"/>
                <a:gd name="connsiteX3" fmla="*/ 396085 w 400051"/>
                <a:gd name="connsiteY3" fmla="*/ 153512 h 280988"/>
                <a:gd name="connsiteX4" fmla="*/ 320239 w 400051"/>
                <a:gd name="connsiteY4" fmla="*/ 280988 h 280988"/>
                <a:gd name="connsiteX5" fmla="*/ 0 w 400051"/>
                <a:gd name="connsiteY5" fmla="*/ 280988 h 280988"/>
                <a:gd name="connsiteX6" fmla="*/ 91440 w 400051"/>
                <a:gd name="connsiteY6" fmla="*/ 91440 h 280988"/>
                <a:gd name="connsiteX0" fmla="*/ 320238 w 400051"/>
                <a:gd name="connsiteY0" fmla="*/ 0 h 280988"/>
                <a:gd name="connsiteX1" fmla="*/ 396085 w 400051"/>
                <a:gd name="connsiteY1" fmla="*/ 127477 h 280988"/>
                <a:gd name="connsiteX2" fmla="*/ 396085 w 400051"/>
                <a:gd name="connsiteY2" fmla="*/ 153512 h 280988"/>
                <a:gd name="connsiteX3" fmla="*/ 320239 w 400051"/>
                <a:gd name="connsiteY3" fmla="*/ 280988 h 280988"/>
                <a:gd name="connsiteX4" fmla="*/ 0 w 400051"/>
                <a:gd name="connsiteY4" fmla="*/ 280988 h 280988"/>
                <a:gd name="connsiteX5" fmla="*/ 91440 w 400051"/>
                <a:gd name="connsiteY5" fmla="*/ 91440 h 280988"/>
                <a:gd name="connsiteX0" fmla="*/ 320238 w 400051"/>
                <a:gd name="connsiteY0" fmla="*/ 0 h 280988"/>
                <a:gd name="connsiteX1" fmla="*/ 396085 w 400051"/>
                <a:gd name="connsiteY1" fmla="*/ 127477 h 280988"/>
                <a:gd name="connsiteX2" fmla="*/ 396085 w 400051"/>
                <a:gd name="connsiteY2" fmla="*/ 153512 h 280988"/>
                <a:gd name="connsiteX3" fmla="*/ 320239 w 400051"/>
                <a:gd name="connsiteY3" fmla="*/ 280988 h 280988"/>
                <a:gd name="connsiteX4" fmla="*/ 0 w 400051"/>
                <a:gd name="connsiteY4" fmla="*/ 280988 h 280988"/>
                <a:gd name="connsiteX0" fmla="*/ 0 w 79813"/>
                <a:gd name="connsiteY0" fmla="*/ 0 h 280988"/>
                <a:gd name="connsiteX1" fmla="*/ 75847 w 79813"/>
                <a:gd name="connsiteY1" fmla="*/ 127477 h 280988"/>
                <a:gd name="connsiteX2" fmla="*/ 75847 w 79813"/>
                <a:gd name="connsiteY2" fmla="*/ 153512 h 280988"/>
                <a:gd name="connsiteX3" fmla="*/ 1 w 79813"/>
                <a:gd name="connsiteY3" fmla="*/ 280988 h 28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13" h="280988">
                  <a:moveTo>
                    <a:pt x="0" y="0"/>
                  </a:moveTo>
                  <a:lnTo>
                    <a:pt x="75847" y="127477"/>
                  </a:lnTo>
                  <a:cubicBezTo>
                    <a:pt x="81135" y="135288"/>
                    <a:pt x="81135" y="145701"/>
                    <a:pt x="75847" y="153512"/>
                  </a:cubicBezTo>
                  <a:lnTo>
                    <a:pt x="1" y="280988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3600" dirty="0">
                <a:latin typeface="Gotham Pro" panose="02000503040000020004" pitchFamily="2" charset="0"/>
              </a:endParaRPr>
            </a:p>
          </p:txBody>
        </p: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5005E9AA-AB74-4C23-AA53-C945D9CA0361}"/>
              </a:ext>
            </a:extLst>
          </p:cNvPr>
          <p:cNvSpPr txBox="1"/>
          <p:nvPr/>
        </p:nvSpPr>
        <p:spPr>
          <a:xfrm>
            <a:off x="3593247" y="3280640"/>
            <a:ext cx="1946638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ru-RU" sz="1600" spc="-30" dirty="0">
                <a:latin typeface="Gotham Pro" panose="02000503040000020004" pitchFamily="2" charset="0"/>
                <a:cs typeface="Gotham Pro" panose="02000503040000020004" pitchFamily="2" charset="0"/>
              </a:rPr>
              <a:t>Работа, которая </a:t>
            </a:r>
            <a:br>
              <a:rPr lang="ru-RU" sz="1600" spc="-30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1600" spc="-30" dirty="0">
                <a:latin typeface="Gotham Pro" panose="02000503040000020004" pitchFamily="2" charset="0"/>
                <a:cs typeface="Gotham Pro" panose="02000503040000020004" pitchFamily="2" charset="0"/>
              </a:rPr>
              <a:t>не добавляет </a:t>
            </a:r>
            <a:r>
              <a:rPr lang="ru-RU" sz="1600" spc="-60" dirty="0">
                <a:latin typeface="Gotham Pro" panose="02000503040000020004" pitchFamily="2" charset="0"/>
                <a:cs typeface="Gotham Pro" panose="02000503040000020004" pitchFamily="2" charset="0"/>
              </a:rPr>
              <a:t>ценности продукту, </a:t>
            </a:r>
            <a:r>
              <a:rPr lang="ru-RU" sz="1600" spc="-30" dirty="0">
                <a:latin typeface="Gotham Pro" panose="02000503040000020004" pitchFamily="2" charset="0"/>
                <a:cs typeface="Gotham Pro" panose="02000503040000020004" pitchFamily="2" charset="0"/>
              </a:rPr>
              <a:t>но при текущем состоянии производства </a:t>
            </a:r>
            <a:br>
              <a:rPr lang="ru-RU" sz="1600" spc="-30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1600" spc="-30" dirty="0">
                <a:latin typeface="Gotham Pro" panose="02000503040000020004" pitchFamily="2" charset="0"/>
                <a:cs typeface="Gotham Pro" panose="02000503040000020004" pitchFamily="2" charset="0"/>
              </a:rPr>
              <a:t>без нее обойтись невозможно</a:t>
            </a:r>
          </a:p>
        </p:txBody>
      </p:sp>
      <p:sp>
        <p:nvSpPr>
          <p:cNvPr id="226" name="Rounded Rectangle 76">
            <a:extLst>
              <a:ext uri="{FF2B5EF4-FFF2-40B4-BE49-F238E27FC236}">
                <a16:creationId xmlns:a16="http://schemas.microsoft.com/office/drawing/2014/main" id="{2672CBD2-0179-424F-81F3-0410ADBA0F85}"/>
              </a:ext>
            </a:extLst>
          </p:cNvPr>
          <p:cNvSpPr/>
          <p:nvPr/>
        </p:nvSpPr>
        <p:spPr>
          <a:xfrm>
            <a:off x="6012237" y="2973355"/>
            <a:ext cx="2271209" cy="2572700"/>
          </a:xfrm>
          <a:prstGeom prst="roundRect">
            <a:avLst>
              <a:gd name="adj" fmla="val 1502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 dirty="0">
              <a:solidFill>
                <a:schemeClr val="bg2"/>
              </a:solidFill>
              <a:latin typeface="Gotham Pro" panose="02000503040000020004" pitchFamily="2" charset="0"/>
              <a:sym typeface="+mn-lt"/>
            </a:endParaRPr>
          </a:p>
        </p:txBody>
      </p:sp>
      <p:grpSp>
        <p:nvGrpSpPr>
          <p:cNvPr id="227" name="Group 84">
            <a:extLst>
              <a:ext uri="{FF2B5EF4-FFF2-40B4-BE49-F238E27FC236}">
                <a16:creationId xmlns:a16="http://schemas.microsoft.com/office/drawing/2014/main" id="{6156DAF0-F936-43AA-9454-0F8E11D1EB02}"/>
              </a:ext>
            </a:extLst>
          </p:cNvPr>
          <p:cNvGrpSpPr/>
          <p:nvPr/>
        </p:nvGrpSpPr>
        <p:grpSpPr>
          <a:xfrm>
            <a:off x="5862912" y="2523542"/>
            <a:ext cx="2597484" cy="567545"/>
            <a:chOff x="3298492" y="1285878"/>
            <a:chExt cx="2597484" cy="567545"/>
          </a:xfrm>
        </p:grpSpPr>
        <p:sp>
          <p:nvSpPr>
            <p:cNvPr id="229" name="Graphic 5">
              <a:extLst>
                <a:ext uri="{FF2B5EF4-FFF2-40B4-BE49-F238E27FC236}">
                  <a16:creationId xmlns:a16="http://schemas.microsoft.com/office/drawing/2014/main" id="{509B6374-3DA9-4A58-BE0B-128A0460A486}"/>
                </a:ext>
              </a:extLst>
            </p:cNvPr>
            <p:cNvSpPr/>
            <p:nvPr/>
          </p:nvSpPr>
          <p:spPr>
            <a:xfrm>
              <a:off x="3298492" y="1285878"/>
              <a:ext cx="2597484" cy="567545"/>
            </a:xfrm>
            <a:custGeom>
              <a:avLst/>
              <a:gdLst>
                <a:gd name="connsiteX0" fmla="*/ 2402735 w 2557638"/>
                <a:gd name="connsiteY0" fmla="*/ 13017 h 567545"/>
                <a:gd name="connsiteX1" fmla="*/ 2553733 w 2557638"/>
                <a:gd name="connsiteY1" fmla="*/ 270755 h 567545"/>
                <a:gd name="connsiteX2" fmla="*/ 2553733 w 2557638"/>
                <a:gd name="connsiteY2" fmla="*/ 296790 h 567545"/>
                <a:gd name="connsiteX3" fmla="*/ 2402735 w 2557638"/>
                <a:gd name="connsiteY3" fmla="*/ 554528 h 567545"/>
                <a:gd name="connsiteX4" fmla="*/ 2380606 w 2557638"/>
                <a:gd name="connsiteY4" fmla="*/ 567545 h 567545"/>
                <a:gd name="connsiteX5" fmla="*/ 25813 w 2557638"/>
                <a:gd name="connsiteY5" fmla="*/ 567545 h 567545"/>
                <a:gd name="connsiteX6" fmla="*/ 3684 w 2557638"/>
                <a:gd name="connsiteY6" fmla="*/ 528494 h 567545"/>
                <a:gd name="connsiteX7" fmla="*/ 139062 w 2557638"/>
                <a:gd name="connsiteY7" fmla="*/ 296790 h 567545"/>
                <a:gd name="connsiteX8" fmla="*/ 139062 w 2557638"/>
                <a:gd name="connsiteY8" fmla="*/ 270755 h 567545"/>
                <a:gd name="connsiteX9" fmla="*/ 3684 w 2557638"/>
                <a:gd name="connsiteY9" fmla="*/ 39051 h 567545"/>
                <a:gd name="connsiteX10" fmla="*/ 25813 w 2557638"/>
                <a:gd name="connsiteY10" fmla="*/ 0 h 567545"/>
                <a:gd name="connsiteX11" fmla="*/ 2380606 w 2557638"/>
                <a:gd name="connsiteY11" fmla="*/ 0 h 567545"/>
                <a:gd name="connsiteX12" fmla="*/ 2402735 w 2557638"/>
                <a:gd name="connsiteY12" fmla="*/ 13017 h 5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57638" h="567545">
                  <a:moveTo>
                    <a:pt x="2402735" y="13017"/>
                  </a:moveTo>
                  <a:lnTo>
                    <a:pt x="2553733" y="270755"/>
                  </a:lnTo>
                  <a:cubicBezTo>
                    <a:pt x="2558940" y="278566"/>
                    <a:pt x="2558940" y="288979"/>
                    <a:pt x="2553733" y="296790"/>
                  </a:cubicBezTo>
                  <a:lnTo>
                    <a:pt x="2402735" y="554528"/>
                  </a:lnTo>
                  <a:cubicBezTo>
                    <a:pt x="2397528" y="562338"/>
                    <a:pt x="2389718" y="567545"/>
                    <a:pt x="2380606" y="567545"/>
                  </a:cubicBezTo>
                  <a:lnTo>
                    <a:pt x="25813" y="567545"/>
                  </a:lnTo>
                  <a:cubicBezTo>
                    <a:pt x="6287" y="567545"/>
                    <a:pt x="-6730" y="545416"/>
                    <a:pt x="3684" y="528494"/>
                  </a:cubicBezTo>
                  <a:lnTo>
                    <a:pt x="139062" y="296790"/>
                  </a:lnTo>
                  <a:cubicBezTo>
                    <a:pt x="144268" y="288979"/>
                    <a:pt x="144268" y="278566"/>
                    <a:pt x="139062" y="270755"/>
                  </a:cubicBezTo>
                  <a:lnTo>
                    <a:pt x="3684" y="39051"/>
                  </a:lnTo>
                  <a:cubicBezTo>
                    <a:pt x="-6730" y="22129"/>
                    <a:pt x="6287" y="0"/>
                    <a:pt x="25813" y="0"/>
                  </a:cubicBezTo>
                  <a:lnTo>
                    <a:pt x="2380606" y="0"/>
                  </a:lnTo>
                  <a:cubicBezTo>
                    <a:pt x="2389718" y="0"/>
                    <a:pt x="2397528" y="5207"/>
                    <a:pt x="2402735" y="13017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0" rtlCol="0" anchor="ctr" anchorCtr="0">
              <a:noAutofit/>
            </a:bodyPr>
            <a:lstStyle/>
            <a:p>
              <a:pPr algn="ctr"/>
              <a:r>
                <a:rPr lang="ru-RU" b="1" cap="none" spc="-40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Значимая</a:t>
              </a:r>
              <a:r>
                <a:rPr lang="ru-RU" b="1" cap="none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 работа</a:t>
              </a:r>
              <a:endParaRPr lang="ru-RU" cap="none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230" name="Freeform: Shape 86">
              <a:extLst>
                <a:ext uri="{FF2B5EF4-FFF2-40B4-BE49-F238E27FC236}">
                  <a16:creationId xmlns:a16="http://schemas.microsoft.com/office/drawing/2014/main" id="{CC552EEC-E168-4665-8C27-8EA78B646721}"/>
                </a:ext>
              </a:extLst>
            </p:cNvPr>
            <p:cNvSpPr/>
            <p:nvPr/>
          </p:nvSpPr>
          <p:spPr>
            <a:xfrm>
              <a:off x="5748244" y="1481138"/>
              <a:ext cx="50284" cy="177024"/>
            </a:xfrm>
            <a:custGeom>
              <a:avLst/>
              <a:gdLst>
                <a:gd name="connsiteX0" fmla="*/ 0 w 400051"/>
                <a:gd name="connsiteY0" fmla="*/ 0 h 280988"/>
                <a:gd name="connsiteX1" fmla="*/ 320238 w 400051"/>
                <a:gd name="connsiteY1" fmla="*/ 0 h 280988"/>
                <a:gd name="connsiteX2" fmla="*/ 396085 w 400051"/>
                <a:gd name="connsiteY2" fmla="*/ 127477 h 280988"/>
                <a:gd name="connsiteX3" fmla="*/ 396085 w 400051"/>
                <a:gd name="connsiteY3" fmla="*/ 153512 h 280988"/>
                <a:gd name="connsiteX4" fmla="*/ 320239 w 400051"/>
                <a:gd name="connsiteY4" fmla="*/ 280988 h 280988"/>
                <a:gd name="connsiteX5" fmla="*/ 0 w 400051"/>
                <a:gd name="connsiteY5" fmla="*/ 280988 h 280988"/>
                <a:gd name="connsiteX0" fmla="*/ 0 w 400051"/>
                <a:gd name="connsiteY0" fmla="*/ 0 h 280988"/>
                <a:gd name="connsiteX1" fmla="*/ 320238 w 400051"/>
                <a:gd name="connsiteY1" fmla="*/ 0 h 280988"/>
                <a:gd name="connsiteX2" fmla="*/ 396085 w 400051"/>
                <a:gd name="connsiteY2" fmla="*/ 127477 h 280988"/>
                <a:gd name="connsiteX3" fmla="*/ 396085 w 400051"/>
                <a:gd name="connsiteY3" fmla="*/ 153512 h 280988"/>
                <a:gd name="connsiteX4" fmla="*/ 320239 w 400051"/>
                <a:gd name="connsiteY4" fmla="*/ 280988 h 280988"/>
                <a:gd name="connsiteX5" fmla="*/ 0 w 400051"/>
                <a:gd name="connsiteY5" fmla="*/ 280988 h 280988"/>
                <a:gd name="connsiteX6" fmla="*/ 91440 w 400051"/>
                <a:gd name="connsiteY6" fmla="*/ 91440 h 280988"/>
                <a:gd name="connsiteX0" fmla="*/ 320238 w 400051"/>
                <a:gd name="connsiteY0" fmla="*/ 0 h 280988"/>
                <a:gd name="connsiteX1" fmla="*/ 396085 w 400051"/>
                <a:gd name="connsiteY1" fmla="*/ 127477 h 280988"/>
                <a:gd name="connsiteX2" fmla="*/ 396085 w 400051"/>
                <a:gd name="connsiteY2" fmla="*/ 153512 h 280988"/>
                <a:gd name="connsiteX3" fmla="*/ 320239 w 400051"/>
                <a:gd name="connsiteY3" fmla="*/ 280988 h 280988"/>
                <a:gd name="connsiteX4" fmla="*/ 0 w 400051"/>
                <a:gd name="connsiteY4" fmla="*/ 280988 h 280988"/>
                <a:gd name="connsiteX5" fmla="*/ 91440 w 400051"/>
                <a:gd name="connsiteY5" fmla="*/ 91440 h 280988"/>
                <a:gd name="connsiteX0" fmla="*/ 320238 w 400051"/>
                <a:gd name="connsiteY0" fmla="*/ 0 h 280988"/>
                <a:gd name="connsiteX1" fmla="*/ 396085 w 400051"/>
                <a:gd name="connsiteY1" fmla="*/ 127477 h 280988"/>
                <a:gd name="connsiteX2" fmla="*/ 396085 w 400051"/>
                <a:gd name="connsiteY2" fmla="*/ 153512 h 280988"/>
                <a:gd name="connsiteX3" fmla="*/ 320239 w 400051"/>
                <a:gd name="connsiteY3" fmla="*/ 280988 h 280988"/>
                <a:gd name="connsiteX4" fmla="*/ 0 w 400051"/>
                <a:gd name="connsiteY4" fmla="*/ 280988 h 280988"/>
                <a:gd name="connsiteX0" fmla="*/ 0 w 79813"/>
                <a:gd name="connsiteY0" fmla="*/ 0 h 280988"/>
                <a:gd name="connsiteX1" fmla="*/ 75847 w 79813"/>
                <a:gd name="connsiteY1" fmla="*/ 127477 h 280988"/>
                <a:gd name="connsiteX2" fmla="*/ 75847 w 79813"/>
                <a:gd name="connsiteY2" fmla="*/ 153512 h 280988"/>
                <a:gd name="connsiteX3" fmla="*/ 1 w 79813"/>
                <a:gd name="connsiteY3" fmla="*/ 280988 h 28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13" h="280988">
                  <a:moveTo>
                    <a:pt x="0" y="0"/>
                  </a:moveTo>
                  <a:lnTo>
                    <a:pt x="75847" y="127477"/>
                  </a:lnTo>
                  <a:cubicBezTo>
                    <a:pt x="81135" y="135288"/>
                    <a:pt x="81135" y="145701"/>
                    <a:pt x="75847" y="153512"/>
                  </a:cubicBezTo>
                  <a:lnTo>
                    <a:pt x="1" y="280988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3600" dirty="0">
                <a:latin typeface="Gotham Pro" panose="02000503040000020004" pitchFamily="2" charset="0"/>
              </a:endParaRPr>
            </a:p>
          </p:txBody>
        </p:sp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46FF1F3A-C6D5-480D-B268-9CEAA50128C9}"/>
              </a:ext>
            </a:extLst>
          </p:cNvPr>
          <p:cNvSpPr txBox="1"/>
          <p:nvPr/>
        </p:nvSpPr>
        <p:spPr>
          <a:xfrm>
            <a:off x="6212477" y="3280640"/>
            <a:ext cx="1855321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ru-RU" sz="1600" spc="-30" dirty="0">
                <a:latin typeface="Gotham Pro" panose="02000503040000020004" pitchFamily="2" charset="0"/>
                <a:cs typeface="Gotham Pro" panose="02000503040000020004" pitchFamily="2" charset="0"/>
              </a:rPr>
              <a:t>Работа, которую необходимо </a:t>
            </a:r>
            <a:r>
              <a:rPr lang="ru-RU" sz="1600" spc="-50" dirty="0">
                <a:latin typeface="Gotham Pro" panose="02000503040000020004" pitchFamily="2" charset="0"/>
                <a:cs typeface="Gotham Pro" panose="02000503040000020004" pitchFamily="2" charset="0"/>
              </a:rPr>
              <a:t>выполнять для </a:t>
            </a:r>
            <a:r>
              <a:rPr lang="ru-RU" sz="1600" spc="-30" dirty="0">
                <a:latin typeface="Gotham Pro" panose="02000503040000020004" pitchFamily="2" charset="0"/>
                <a:cs typeface="Gotham Pro" panose="02000503040000020004" pitchFamily="2" charset="0"/>
              </a:rPr>
              <a:t>обеспечения требований клиента </a:t>
            </a:r>
            <a:endParaRPr lang="en-US" sz="1600" spc="-3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0" lvl="1"/>
            <a:r>
              <a:rPr lang="ru-RU" sz="1600" spc="-30" dirty="0">
                <a:latin typeface="Gotham Pro" panose="02000503040000020004" pitchFamily="2" charset="0"/>
                <a:cs typeface="Gotham Pro" panose="02000503040000020004" pitchFamily="2" charset="0"/>
              </a:rPr>
              <a:t>и добавления ценности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CB95E0C-D445-42D0-8D7D-15FA8BAE4C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pc="0" dirty="0">
                <a:solidFill>
                  <a:schemeClr val="tx1"/>
                </a:solidFill>
              </a:rPr>
              <a:t>Три типа работ с точки зрения добавления ценности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B867FC-D6FD-4618-BAA3-5F5EB1B468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6FB43E-7017-44D2-8BB8-F034C831C470}" type="slidenum">
              <a:rPr lang="ru-RU" sz="1100" smtClean="0">
                <a:latin typeface="Gotham Pro" panose="02000503040000020004" pitchFamily="2" charset="0"/>
                <a:cs typeface="Gotham Pro" panose="02000503040000020004" pitchFamily="2" charset="0"/>
              </a:rPr>
              <a:t>11</a:t>
            </a:fld>
            <a:endParaRPr lang="ru-RU" sz="11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20" name="Объект 8">
            <a:extLst>
              <a:ext uri="{FF2B5EF4-FFF2-40B4-BE49-F238E27FC236}">
                <a16:creationId xmlns:a16="http://schemas.microsoft.com/office/drawing/2014/main" id="{7F34B8E2-A2E8-4529-96C8-AE8278B57E1C}"/>
              </a:ext>
            </a:extLst>
          </p:cNvPr>
          <p:cNvSpPr txBox="1">
            <a:spLocks/>
          </p:cNvSpPr>
          <p:nvPr/>
        </p:nvSpPr>
        <p:spPr>
          <a:xfrm>
            <a:off x="7177448" y="1902406"/>
            <a:ext cx="1558137" cy="23353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/>
              <a:buNone/>
              <a:defRPr sz="18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0" i="1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ru-RU" b="1" dirty="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Клиент</a:t>
            </a:r>
          </a:p>
        </p:txBody>
      </p:sp>
      <p:cxnSp>
        <p:nvCxnSpPr>
          <p:cNvPr id="121" name="Прямая соединительная линия 120">
            <a:extLst>
              <a:ext uri="{FF2B5EF4-FFF2-40B4-BE49-F238E27FC236}">
                <a16:creationId xmlns:a16="http://schemas.microsoft.com/office/drawing/2014/main" id="{7A938554-AB87-45CF-9D22-5C1020910738}"/>
              </a:ext>
            </a:extLst>
          </p:cNvPr>
          <p:cNvCxnSpPr>
            <a:cxnSpLocks/>
          </p:cNvCxnSpPr>
          <p:nvPr/>
        </p:nvCxnSpPr>
        <p:spPr>
          <a:xfrm>
            <a:off x="2279822" y="2042217"/>
            <a:ext cx="5154953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  <a:headEnd type="none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Объект 8">
            <a:extLst>
              <a:ext uri="{FF2B5EF4-FFF2-40B4-BE49-F238E27FC236}">
                <a16:creationId xmlns:a16="http://schemas.microsoft.com/office/drawing/2014/main" id="{906D4B7E-98A4-45A3-9478-F64C436B9188}"/>
              </a:ext>
            </a:extLst>
          </p:cNvPr>
          <p:cNvSpPr txBox="1">
            <a:spLocks/>
          </p:cNvSpPr>
          <p:nvPr/>
        </p:nvSpPr>
        <p:spPr>
          <a:xfrm>
            <a:off x="4088792" y="1903782"/>
            <a:ext cx="1219005" cy="28092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/>
              <a:buNone/>
              <a:defRPr sz="18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0" i="1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ru-RU" b="1" dirty="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Процесс</a:t>
            </a:r>
          </a:p>
        </p:txBody>
      </p:sp>
      <p:sp>
        <p:nvSpPr>
          <p:cNvPr id="215" name="Объект 8">
            <a:extLst>
              <a:ext uri="{FF2B5EF4-FFF2-40B4-BE49-F238E27FC236}">
                <a16:creationId xmlns:a16="http://schemas.microsoft.com/office/drawing/2014/main" id="{86035AF3-1C54-4BF6-BCCB-69C144F1A7A1}"/>
              </a:ext>
            </a:extLst>
          </p:cNvPr>
          <p:cNvSpPr txBox="1">
            <a:spLocks/>
          </p:cNvSpPr>
          <p:nvPr/>
        </p:nvSpPr>
        <p:spPr>
          <a:xfrm>
            <a:off x="803877" y="1902406"/>
            <a:ext cx="1558137" cy="23353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/>
              <a:buNone/>
              <a:defRPr sz="18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0" i="1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b="1" dirty="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Поставщик</a:t>
            </a:r>
          </a:p>
        </p:txBody>
      </p:sp>
      <p:sp>
        <p:nvSpPr>
          <p:cNvPr id="108" name="Объект 8">
            <a:extLst>
              <a:ext uri="{FF2B5EF4-FFF2-40B4-BE49-F238E27FC236}">
                <a16:creationId xmlns:a16="http://schemas.microsoft.com/office/drawing/2014/main" id="{FE63B8EE-FB6D-48A9-963A-0EA9FB70229D}"/>
              </a:ext>
            </a:extLst>
          </p:cNvPr>
          <p:cNvSpPr txBox="1">
            <a:spLocks/>
          </p:cNvSpPr>
          <p:nvPr/>
        </p:nvSpPr>
        <p:spPr>
          <a:xfrm>
            <a:off x="3829608" y="5627169"/>
            <a:ext cx="1841642" cy="3916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/>
              <a:buNone/>
              <a:defRPr sz="18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0" i="1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6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Минимизировать</a:t>
            </a:r>
            <a:endParaRPr lang="ru-RU" sz="130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16" name="Объект 8">
            <a:extLst>
              <a:ext uri="{FF2B5EF4-FFF2-40B4-BE49-F238E27FC236}">
                <a16:creationId xmlns:a16="http://schemas.microsoft.com/office/drawing/2014/main" id="{127E2637-5BBE-44F4-B85A-41E0BE38D8A6}"/>
              </a:ext>
            </a:extLst>
          </p:cNvPr>
          <p:cNvSpPr txBox="1">
            <a:spLocks/>
          </p:cNvSpPr>
          <p:nvPr/>
        </p:nvSpPr>
        <p:spPr>
          <a:xfrm>
            <a:off x="6396058" y="5643497"/>
            <a:ext cx="1802981" cy="3916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/>
              <a:buNone/>
              <a:defRPr sz="18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0" i="1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6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Оптимизировать</a:t>
            </a:r>
            <a:endParaRPr lang="ru-RU" sz="130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33" name="Знак умножения 232">
            <a:extLst>
              <a:ext uri="{FF2B5EF4-FFF2-40B4-BE49-F238E27FC236}">
                <a16:creationId xmlns:a16="http://schemas.microsoft.com/office/drawing/2014/main" id="{15870B7A-75D4-43D4-A9BF-923E7C4B5EA6}"/>
              </a:ext>
            </a:extLst>
          </p:cNvPr>
          <p:cNvSpPr/>
          <p:nvPr/>
        </p:nvSpPr>
        <p:spPr>
          <a:xfrm>
            <a:off x="747914" y="5577578"/>
            <a:ext cx="523492" cy="523492"/>
          </a:xfrm>
          <a:prstGeom prst="mathMultiply">
            <a:avLst>
              <a:gd name="adj1" fmla="val 1050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Стрелка: вниз 233">
            <a:extLst>
              <a:ext uri="{FF2B5EF4-FFF2-40B4-BE49-F238E27FC236}">
                <a16:creationId xmlns:a16="http://schemas.microsoft.com/office/drawing/2014/main" id="{2E837334-2216-4761-BEA1-8C381D927668}"/>
              </a:ext>
            </a:extLst>
          </p:cNvPr>
          <p:cNvSpPr/>
          <p:nvPr/>
        </p:nvSpPr>
        <p:spPr>
          <a:xfrm>
            <a:off x="3388083" y="5704320"/>
            <a:ext cx="329607" cy="314504"/>
          </a:xfrm>
          <a:prstGeom prst="downArrow">
            <a:avLst>
              <a:gd name="adj1" fmla="val 60407"/>
              <a:gd name="adj2" fmla="val 366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3" name="Объект 8">
            <a:extLst>
              <a:ext uri="{FF2B5EF4-FFF2-40B4-BE49-F238E27FC236}">
                <a16:creationId xmlns:a16="http://schemas.microsoft.com/office/drawing/2014/main" id="{EC9F47DC-0200-4FDE-AE9A-A84EC41EB06F}"/>
              </a:ext>
            </a:extLst>
          </p:cNvPr>
          <p:cNvSpPr txBox="1">
            <a:spLocks/>
          </p:cNvSpPr>
          <p:nvPr/>
        </p:nvSpPr>
        <p:spPr>
          <a:xfrm>
            <a:off x="1298139" y="5627169"/>
            <a:ext cx="1841642" cy="3916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/>
              <a:buNone/>
              <a:defRPr sz="18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457200" rtl="0" eaLnBrk="1" latinLnBrk="0" hangingPunct="1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0" i="1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6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Устранить</a:t>
            </a:r>
            <a:endParaRPr lang="ru-RU" sz="130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DD846B-AAC2-45EC-89B1-4349A263B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2237" y="5704320"/>
            <a:ext cx="329607" cy="309053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1433022-DB5F-4A1C-94E2-A1CF4886DA90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78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7CF88-5322-42FC-8695-5D10C78E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100" spc="0" dirty="0">
                <a:solidFill>
                  <a:schemeClr val="tx1"/>
                </a:solidFill>
              </a:rPr>
              <a:t>Алгоритм распределения действий </a:t>
            </a:r>
            <a:br>
              <a:rPr lang="ru-RU" sz="3100" spc="0" dirty="0">
                <a:solidFill>
                  <a:schemeClr val="tx1"/>
                </a:solidFill>
              </a:rPr>
            </a:br>
            <a:r>
              <a:rPr lang="ru-RU" sz="3100" spc="0" dirty="0">
                <a:solidFill>
                  <a:schemeClr val="tx1"/>
                </a:solidFill>
              </a:rPr>
              <a:t>по трем типам работ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0DDC31-B237-40D9-A708-74AA5C9FE3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12</a:t>
            </a:fld>
            <a:endParaRPr lang="ru-RU" sz="1100" dirty="0"/>
          </a:p>
        </p:txBody>
      </p:sp>
      <p:sp>
        <p:nvSpPr>
          <p:cNvPr id="3" name="Скругленный прямоугольник 4">
            <a:extLst>
              <a:ext uri="{FF2B5EF4-FFF2-40B4-BE49-F238E27FC236}">
                <a16:creationId xmlns:a16="http://schemas.microsoft.com/office/drawing/2014/main" id="{21AF2CEA-1167-45C4-B52D-93A95F88C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758" y="2453907"/>
            <a:ext cx="3808484" cy="602443"/>
          </a:xfrm>
          <a:prstGeom prst="roundRect">
            <a:avLst>
              <a:gd name="adj" fmla="val 7108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vert="horz" wrap="square" lIns="90360" tIns="45360" rIns="90360" bIns="453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Необходимо для оказания услуги?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Соединительная линия уступом 15">
            <a:extLst>
              <a:ext uri="{FF2B5EF4-FFF2-40B4-BE49-F238E27FC236}">
                <a16:creationId xmlns:a16="http://schemas.microsoft.com/office/drawing/2014/main" id="{F4DEB642-3256-43E5-BB9E-05BF1968919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09656" y="2766701"/>
            <a:ext cx="758103" cy="767882"/>
          </a:xfrm>
          <a:prstGeom prst="bentConnector2">
            <a:avLst/>
          </a:prstGeom>
          <a:ln w="25400">
            <a:solidFill>
              <a:schemeClr val="tx1"/>
            </a:solidFill>
            <a:round/>
            <a:tailEnd type="triangle" w="med" len="med"/>
          </a:ln>
        </p:spPr>
      </p:cxnSp>
      <p:cxnSp>
        <p:nvCxnSpPr>
          <p:cNvPr id="9" name="Соединительная линия уступом 16">
            <a:extLst>
              <a:ext uri="{FF2B5EF4-FFF2-40B4-BE49-F238E27FC236}">
                <a16:creationId xmlns:a16="http://schemas.microsoft.com/office/drawing/2014/main" id="{065F02DC-A67C-4C9F-84EE-DF52DC5CEE71}"/>
              </a:ext>
            </a:extLst>
          </p:cNvPr>
          <p:cNvCxnSpPr>
            <a:cxnSpLocks/>
          </p:cNvCxnSpPr>
          <p:nvPr/>
        </p:nvCxnSpPr>
        <p:spPr>
          <a:xfrm>
            <a:off x="6476242" y="2766701"/>
            <a:ext cx="818078" cy="788827"/>
          </a:xfrm>
          <a:prstGeom prst="bentConnector2">
            <a:avLst/>
          </a:prstGeom>
          <a:ln w="25400">
            <a:solidFill>
              <a:schemeClr val="tx1"/>
            </a:solidFill>
            <a:round/>
            <a:tailEnd type="triangle" w="med" len="med"/>
          </a:ln>
        </p:spPr>
      </p:cxnSp>
      <p:sp>
        <p:nvSpPr>
          <p:cNvPr id="15" name="Rounded Rectangle 36">
            <a:extLst>
              <a:ext uri="{FF2B5EF4-FFF2-40B4-BE49-F238E27FC236}">
                <a16:creationId xmlns:a16="http://schemas.microsoft.com/office/drawing/2014/main" id="{D677C196-AA76-435E-844A-005E779EF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950" y="1797204"/>
            <a:ext cx="1308100" cy="375911"/>
          </a:xfrm>
          <a:prstGeom prst="roundRect">
            <a:avLst>
              <a:gd name="adj" fmla="val 9146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vert="horz" wrap="square" lIns="0" tIns="43560" rIns="0" bIns="435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165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Действие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DFF9FBB-FCA3-4B42-85B4-2D4032ED6ABD}"/>
              </a:ext>
            </a:extLst>
          </p:cNvPr>
          <p:cNvCxnSpPr/>
          <p:nvPr/>
        </p:nvCxnSpPr>
        <p:spPr>
          <a:xfrm>
            <a:off x="4571365" y="2185013"/>
            <a:ext cx="635" cy="276860"/>
          </a:xfrm>
          <a:prstGeom prst="straightConnector1">
            <a:avLst/>
          </a:prstGeom>
          <a:ln w="25400">
            <a:solidFill>
              <a:schemeClr val="tx1"/>
            </a:solidFill>
            <a:round/>
            <a:tailEnd type="triangle" w="med" len="med"/>
          </a:ln>
        </p:spPr>
      </p:cxnSp>
      <p:sp>
        <p:nvSpPr>
          <p:cNvPr id="30" name="Rectangle 5">
            <a:extLst>
              <a:ext uri="{FF2B5EF4-FFF2-40B4-BE49-F238E27FC236}">
                <a16:creationId xmlns:a16="http://schemas.microsoft.com/office/drawing/2014/main" id="{D28F63CE-637E-4F7B-BFD3-B360F7B23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216" y="5736716"/>
            <a:ext cx="124743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Gotham Pro Medium" panose="02000603030000020004" pitchFamily="2" charset="0"/>
                <a:ea typeface="Verdana" panose="020B0604030504040204" pitchFamily="34" charset="0"/>
                <a:cs typeface="Gotham Pro Medium" panose="02000603030000020004" pitchFamily="2" charset="0"/>
              </a:rPr>
              <a:t>Устранить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effectLst/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34" name="Rectangle 50">
            <a:extLst>
              <a:ext uri="{FF2B5EF4-FFF2-40B4-BE49-F238E27FC236}">
                <a16:creationId xmlns:a16="http://schemas.microsoft.com/office/drawing/2014/main" id="{89BAC780-6374-4E8B-87ED-90F78B876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5" name="Скругленный прямоугольник 6">
            <a:extLst>
              <a:ext uri="{FF2B5EF4-FFF2-40B4-BE49-F238E27FC236}">
                <a16:creationId xmlns:a16="http://schemas.microsoft.com/office/drawing/2014/main" id="{57AD594E-67F2-4901-96B2-0C383A9C0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3544626"/>
            <a:ext cx="4283042" cy="852858"/>
          </a:xfrm>
          <a:prstGeom prst="roundRect">
            <a:avLst>
              <a:gd name="adj" fmla="val 6751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vert="horz" wrap="square" lIns="90360" tIns="45360" rIns="90360" bIns="453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Законодательное требование или </a:t>
            </a:r>
            <a:b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логически неизменяемое </a:t>
            </a:r>
            <a:br>
              <a:rPr kumimoji="0" lang="en-US" altLang="ru-RU" sz="1600" b="0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требование процесса?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0" name="Скругленный прямоугольник 8">
            <a:extLst>
              <a:ext uri="{FF2B5EF4-FFF2-40B4-BE49-F238E27FC236}">
                <a16:creationId xmlns:a16="http://schemas.microsoft.com/office/drawing/2014/main" id="{F1B7709D-F25B-43AC-BD6D-AAA6225FB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076" y="5039437"/>
            <a:ext cx="2482104" cy="379404"/>
          </a:xfrm>
          <a:prstGeom prst="roundRect">
            <a:avLst>
              <a:gd name="adj" fmla="val 11715"/>
            </a:avLst>
          </a:prstGeom>
          <a:solidFill>
            <a:schemeClr val="accent2">
              <a:alpha val="51000"/>
            </a:schemeClr>
          </a:solidFill>
          <a:ln>
            <a:noFill/>
          </a:ln>
        </p:spPr>
        <p:txBody>
          <a:bodyPr vert="horz" wrap="square" lIns="71280" tIns="35640" rIns="71280" bIns="356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Незначимая работа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1" name="Скругленный прямоугольник 9">
            <a:extLst>
              <a:ext uri="{FF2B5EF4-FFF2-40B4-BE49-F238E27FC236}">
                <a16:creationId xmlns:a16="http://schemas.microsoft.com/office/drawing/2014/main" id="{606B23BB-D7D9-4ACE-A8A1-771A1839D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286" y="5039437"/>
            <a:ext cx="1321295" cy="379404"/>
          </a:xfrm>
          <a:prstGeom prst="roundRect">
            <a:avLst>
              <a:gd name="adj" fmla="val 8413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71280" tIns="35640" rIns="71280" bIns="356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Потери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9048D516-3DC3-481A-BCEC-D1FDBF574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064" y="5736716"/>
            <a:ext cx="1938129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Gotham Pro Medium" panose="02000603030000020004" pitchFamily="2" charset="0"/>
                <a:ea typeface="Verdana" panose="020B0604030504040204" pitchFamily="34" charset="0"/>
                <a:cs typeface="Gotham Pro Medium" panose="02000603030000020004" pitchFamily="2" charset="0"/>
              </a:rPr>
              <a:t>Минимизировать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effectLst/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9221C849-0DF4-4503-9CBB-E4A9CBDA8BA3}"/>
              </a:ext>
            </a:extLst>
          </p:cNvPr>
          <p:cNvCxnSpPr>
            <a:cxnSpLocks/>
          </p:cNvCxnSpPr>
          <p:nvPr/>
        </p:nvCxnSpPr>
        <p:spPr>
          <a:xfrm flipH="1" flipV="1">
            <a:off x="5002180" y="3982627"/>
            <a:ext cx="1146070" cy="2046"/>
          </a:xfrm>
          <a:prstGeom prst="straightConnector1">
            <a:avLst/>
          </a:prstGeom>
          <a:ln w="25400">
            <a:solidFill>
              <a:schemeClr val="tx1"/>
            </a:solidFill>
            <a:round/>
            <a:tailEnd type="triangle" w="med" len="med"/>
          </a:ln>
        </p:spPr>
      </p:cxnSp>
      <p:sp>
        <p:nvSpPr>
          <p:cNvPr id="31" name="Скругленный прямоугольник 5">
            <a:extLst>
              <a:ext uri="{FF2B5EF4-FFF2-40B4-BE49-F238E27FC236}">
                <a16:creationId xmlns:a16="http://schemas.microsoft.com/office/drawing/2014/main" id="{7BD2AAC5-ADD0-43B9-A6B5-9A43B6BFE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250" y="3543956"/>
            <a:ext cx="2292140" cy="858290"/>
          </a:xfrm>
          <a:prstGeom prst="roundRect">
            <a:avLst>
              <a:gd name="adj" fmla="val 3966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vert="horz" wrap="square" lIns="90360" tIns="45360" rIns="90360" bIns="453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Учитывает потребности </a:t>
            </a:r>
            <a:b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клиента?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D7FA0F25-74C8-4119-A73F-489377755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83" y="5736716"/>
            <a:ext cx="212987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Gotham Pro Medium" panose="02000603030000020004" pitchFamily="2" charset="0"/>
                <a:ea typeface="Verdana" panose="020B0604030504040204" pitchFamily="34" charset="0"/>
                <a:cs typeface="Gotham Pro Medium" panose="02000603030000020004" pitchFamily="2" charset="0"/>
              </a:rPr>
              <a:t>Оптимизировать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effectLst/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35" name="Скругленный прямоугольник 7">
            <a:extLst>
              <a:ext uri="{FF2B5EF4-FFF2-40B4-BE49-F238E27FC236}">
                <a16:creationId xmlns:a16="http://schemas.microsoft.com/office/drawing/2014/main" id="{00463CB7-6C45-435E-9E81-A32BDDBEB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248" y="5039437"/>
            <a:ext cx="2292140" cy="379404"/>
          </a:xfrm>
          <a:prstGeom prst="roundRect">
            <a:avLst>
              <a:gd name="adj" fmla="val 15016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71280" tIns="35640" rIns="71280" bIns="356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Значимая работа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47">
            <a:extLst>
              <a:ext uri="{FF2B5EF4-FFF2-40B4-BE49-F238E27FC236}">
                <a16:creationId xmlns:a16="http://schemas.microsoft.com/office/drawing/2014/main" id="{C6C49CE9-8231-4005-922F-1627F980B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6163" y="3575432"/>
            <a:ext cx="758103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Нет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320A835E-207D-4B95-8C97-BF137A78070E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3761128" y="4397483"/>
            <a:ext cx="0" cy="641954"/>
          </a:xfrm>
          <a:prstGeom prst="straightConnector1">
            <a:avLst/>
          </a:prstGeom>
          <a:ln w="25400">
            <a:solidFill>
              <a:schemeClr val="tx1"/>
            </a:solidFill>
            <a:round/>
            <a:tailEnd type="triangle" w="med" len="med"/>
          </a:ln>
        </p:spPr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0DB8BF49-CFDF-4B2A-A963-AC48DC99CD42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7294318" y="4397483"/>
            <a:ext cx="0" cy="641954"/>
          </a:xfrm>
          <a:prstGeom prst="straightConnector1">
            <a:avLst/>
          </a:prstGeom>
          <a:ln w="25400">
            <a:solidFill>
              <a:schemeClr val="tx1"/>
            </a:solidFill>
            <a:round/>
            <a:tailEnd type="triangle" w="med" len="med"/>
          </a:ln>
        </p:spPr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CDD0BCF6-15CA-4EEA-9316-73EDAD857A3C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7294318" y="5418841"/>
            <a:ext cx="0" cy="381162"/>
          </a:xfrm>
          <a:prstGeom prst="straightConnector1">
            <a:avLst/>
          </a:prstGeom>
          <a:ln w="25400">
            <a:solidFill>
              <a:schemeClr val="tx1"/>
            </a:solidFill>
            <a:round/>
            <a:tailEnd type="triangle" w="med" len="med"/>
          </a:ln>
        </p:spPr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ADB9ADFC-F948-4FEF-93B4-0E61884C7D4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3761128" y="5418841"/>
            <a:ext cx="0" cy="381162"/>
          </a:xfrm>
          <a:prstGeom prst="straightConnector1">
            <a:avLst/>
          </a:prstGeom>
          <a:ln w="25400">
            <a:solidFill>
              <a:schemeClr val="tx1"/>
            </a:solidFill>
            <a:round/>
            <a:tailEnd type="triangle" w="med" len="med"/>
          </a:ln>
        </p:spPr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91AD8B4C-1112-4299-8DBB-CF75CDB4A5F6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1421934" y="5418841"/>
            <a:ext cx="0" cy="381162"/>
          </a:xfrm>
          <a:prstGeom prst="straightConnector1">
            <a:avLst/>
          </a:prstGeom>
          <a:ln w="25400">
            <a:solidFill>
              <a:schemeClr val="tx1"/>
            </a:solidFill>
            <a:round/>
            <a:tailEnd type="triangle" w="med" len="med"/>
          </a:ln>
        </p:spPr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9F938894-11BB-4366-A711-3DEFBC9B6647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1421933" y="4397483"/>
            <a:ext cx="1" cy="641954"/>
          </a:xfrm>
          <a:prstGeom prst="straightConnector1">
            <a:avLst/>
          </a:prstGeom>
          <a:ln w="25400">
            <a:solidFill>
              <a:schemeClr val="tx1"/>
            </a:solidFill>
            <a:round/>
            <a:tailEnd type="triangle" w="med" len="med"/>
          </a:ln>
        </p:spPr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FA34D4E0-4F00-4D2B-861F-A917AB2FD562}"/>
              </a:ext>
            </a:extLst>
          </p:cNvPr>
          <p:cNvSpPr txBox="1"/>
          <p:nvPr/>
        </p:nvSpPr>
        <p:spPr>
          <a:xfrm>
            <a:off x="939681" y="4534422"/>
            <a:ext cx="939452" cy="31315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Нет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C99FC0C-7794-4D87-A2C3-82DB678B5813}"/>
              </a:ext>
            </a:extLst>
          </p:cNvPr>
          <p:cNvSpPr txBox="1"/>
          <p:nvPr/>
        </p:nvSpPr>
        <p:spPr>
          <a:xfrm>
            <a:off x="6808124" y="2987458"/>
            <a:ext cx="939452" cy="31315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Да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CB8D116-F26C-4075-AA1C-DA2290A1743C}"/>
              </a:ext>
            </a:extLst>
          </p:cNvPr>
          <p:cNvSpPr txBox="1"/>
          <p:nvPr/>
        </p:nvSpPr>
        <p:spPr>
          <a:xfrm>
            <a:off x="3282048" y="4534422"/>
            <a:ext cx="939452" cy="31315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Да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80A52B6-A55D-48E9-8295-2EAAF6785C4E}"/>
              </a:ext>
            </a:extLst>
          </p:cNvPr>
          <p:cNvSpPr txBox="1"/>
          <p:nvPr/>
        </p:nvSpPr>
        <p:spPr>
          <a:xfrm>
            <a:off x="1440722" y="2987458"/>
            <a:ext cx="939452" cy="31315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Нет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65DD9FF-3B93-4905-8664-9C6E71DE389A}"/>
              </a:ext>
            </a:extLst>
          </p:cNvPr>
          <p:cNvSpPr txBox="1"/>
          <p:nvPr/>
        </p:nvSpPr>
        <p:spPr>
          <a:xfrm>
            <a:off x="6795598" y="4534422"/>
            <a:ext cx="939452" cy="31315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Да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D5B7AB6-E7FD-4B50-823C-51C5913CC0B2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11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7CF88-5322-42FC-8695-5D10C78E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>
                <a:solidFill>
                  <a:schemeClr val="tx1"/>
                </a:solidFill>
              </a:rPr>
              <a:t>К каким типам работ </a:t>
            </a:r>
            <a:br>
              <a:rPr lang="en-US" spc="0" dirty="0">
                <a:solidFill>
                  <a:schemeClr val="tx1"/>
                </a:solidFill>
              </a:rPr>
            </a:br>
            <a:r>
              <a:rPr lang="ru-RU" spc="0" dirty="0">
                <a:solidFill>
                  <a:schemeClr val="tx1"/>
                </a:solidFill>
              </a:rPr>
              <a:t>отнесете действия?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0DDC31-B237-40D9-A708-74AA5C9FE3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13</a:t>
            </a:fld>
            <a:endParaRPr lang="ru-RU" sz="1100" dirty="0"/>
          </a:p>
        </p:txBody>
      </p:sp>
      <p:sp>
        <p:nvSpPr>
          <p:cNvPr id="34" name="Rectangle 50">
            <a:extLst>
              <a:ext uri="{FF2B5EF4-FFF2-40B4-BE49-F238E27FC236}">
                <a16:creationId xmlns:a16="http://schemas.microsoft.com/office/drawing/2014/main" id="{89BAC780-6374-4E8B-87ED-90F78B876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25F856-3ACC-48B5-AF3E-EFDCD4E52758}"/>
              </a:ext>
            </a:extLst>
          </p:cNvPr>
          <p:cNvSpPr txBox="1"/>
          <p:nvPr/>
        </p:nvSpPr>
        <p:spPr>
          <a:xfrm>
            <a:off x="885314" y="2487703"/>
            <a:ext cx="268084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b="0" dirty="0">
                <a:latin typeface="Gotham Pro" panose="02000503040000020004" pitchFamily="2" charset="0"/>
              </a:rPr>
              <a:t>Обмакнуть кисточку в банку с краской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AE81DA-BA0C-4B81-A604-22D5CDED4914}"/>
              </a:ext>
            </a:extLst>
          </p:cNvPr>
          <p:cNvSpPr txBox="1"/>
          <p:nvPr/>
        </p:nvSpPr>
        <p:spPr>
          <a:xfrm>
            <a:off x="885314" y="3847770"/>
            <a:ext cx="2695086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b="0" dirty="0">
                <a:latin typeface="Gotham Pro" panose="02000503040000020004" pitchFamily="2" charset="0"/>
              </a:rPr>
              <a:t>Сделать шаг </a:t>
            </a:r>
            <a:br>
              <a:rPr lang="ru-RU" b="0" dirty="0">
                <a:latin typeface="Gotham Pro" panose="02000503040000020004" pitchFamily="2" charset="0"/>
              </a:rPr>
            </a:br>
            <a:r>
              <a:rPr lang="ru-RU" b="0" dirty="0">
                <a:latin typeface="Gotham Pro" panose="02000503040000020004" pitchFamily="2" charset="0"/>
              </a:rPr>
              <a:t>от банки к стене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3EB95E-E785-426B-BEA1-354EE2058BCC}"/>
              </a:ext>
            </a:extLst>
          </p:cNvPr>
          <p:cNvSpPr txBox="1"/>
          <p:nvPr/>
        </p:nvSpPr>
        <p:spPr>
          <a:xfrm>
            <a:off x="885314" y="5447150"/>
            <a:ext cx="2680844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b="0" dirty="0">
                <a:latin typeface="Gotham Pro" panose="02000503040000020004" pitchFamily="2" charset="0"/>
              </a:rPr>
              <a:t>Покрасить стену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F952BF8C-72B2-4B94-AF60-E98CE7987185}"/>
              </a:ext>
            </a:extLst>
          </p:cNvPr>
          <p:cNvSpPr/>
          <p:nvPr/>
        </p:nvSpPr>
        <p:spPr>
          <a:xfrm>
            <a:off x="810190" y="2316306"/>
            <a:ext cx="2755969" cy="989125"/>
          </a:xfrm>
          <a:prstGeom prst="roundRect">
            <a:avLst>
              <a:gd name="adj" fmla="val 600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8AE1AF3-E4A5-4E3D-B544-19466AAF4726}"/>
              </a:ext>
            </a:extLst>
          </p:cNvPr>
          <p:cNvSpPr/>
          <p:nvPr/>
        </p:nvSpPr>
        <p:spPr>
          <a:xfrm>
            <a:off x="810190" y="3723068"/>
            <a:ext cx="2755969" cy="990000"/>
          </a:xfrm>
          <a:prstGeom prst="roundRect">
            <a:avLst>
              <a:gd name="adj" fmla="val 5296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2992424C-B74D-415C-A6D6-21019882677B}"/>
              </a:ext>
            </a:extLst>
          </p:cNvPr>
          <p:cNvSpPr/>
          <p:nvPr/>
        </p:nvSpPr>
        <p:spPr>
          <a:xfrm>
            <a:off x="810190" y="5130705"/>
            <a:ext cx="2755969" cy="989124"/>
          </a:xfrm>
          <a:prstGeom prst="roundRect">
            <a:avLst>
              <a:gd name="adj" fmla="val 9556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EA12DDB8-127D-4957-AF7A-3289902444A0}"/>
              </a:ext>
            </a:extLst>
          </p:cNvPr>
          <p:cNvCxnSpPr>
            <a:cxnSpLocks/>
            <a:stCxn id="40" idx="2"/>
            <a:endCxn id="41" idx="0"/>
          </p:cNvCxnSpPr>
          <p:nvPr/>
        </p:nvCxnSpPr>
        <p:spPr>
          <a:xfrm>
            <a:off x="2188175" y="3305431"/>
            <a:ext cx="0" cy="41763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610C8F78-189A-41BC-BB7A-1DA7EE9515F4}"/>
              </a:ext>
            </a:extLst>
          </p:cNvPr>
          <p:cNvCxnSpPr>
            <a:cxnSpLocks/>
            <a:stCxn id="41" idx="2"/>
            <a:endCxn id="46" idx="0"/>
          </p:cNvCxnSpPr>
          <p:nvPr/>
        </p:nvCxnSpPr>
        <p:spPr>
          <a:xfrm>
            <a:off x="2188175" y="4713068"/>
            <a:ext cx="0" cy="41763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CFA01A9-7DC1-4E65-8994-F6BAAC806E11}"/>
              </a:ext>
            </a:extLst>
          </p:cNvPr>
          <p:cNvSpPr txBox="1"/>
          <p:nvPr/>
        </p:nvSpPr>
        <p:spPr>
          <a:xfrm>
            <a:off x="719138" y="1648319"/>
            <a:ext cx="7770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Покраска стены</a:t>
            </a:r>
            <a:endParaRPr kumimoji="0" lang="ru-RU" altLang="ru-RU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FB17A4E-24DB-43DF-B86C-676CFE9E61A2}"/>
              </a:ext>
            </a:extLst>
          </p:cNvPr>
          <p:cNvSpPr txBox="1"/>
          <p:nvPr/>
        </p:nvSpPr>
        <p:spPr>
          <a:xfrm>
            <a:off x="3780942" y="2172231"/>
            <a:ext cx="4433468" cy="12772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ru-RU" b="0" dirty="0">
                <a:latin typeface="Gotham Pro" panose="02000503040000020004" pitchFamily="2" charset="0"/>
              </a:rPr>
              <a:t>Краска не меняется. </a:t>
            </a:r>
            <a:br>
              <a:rPr lang="ru-RU" b="0" dirty="0">
                <a:latin typeface="Gotham Pro" panose="02000503040000020004" pitchFamily="2" charset="0"/>
              </a:rPr>
            </a:br>
            <a:r>
              <a:rPr lang="ru-RU" b="0" dirty="0">
                <a:latin typeface="Gotham Pro" panose="02000503040000020004" pitchFamily="2" charset="0"/>
              </a:rPr>
              <a:t>Свойство не добавляется. </a:t>
            </a:r>
            <a:endParaRPr lang="ru-RU" dirty="0">
              <a:latin typeface="Gotham Pro" panose="02000503040000020004" pitchFamily="2" charset="0"/>
            </a:endParaRPr>
          </a:p>
          <a:p>
            <a:pPr>
              <a:spcBef>
                <a:spcPts val="600"/>
              </a:spcBef>
            </a:pPr>
            <a:r>
              <a:rPr lang="ru-RU" b="0" dirty="0">
                <a:latin typeface="Gotham Pro Medium" panose="02000603030000020004" pitchFamily="2" charset="0"/>
                <a:cs typeface="Gotham Pro Medium" panose="02000603030000020004" pitchFamily="2" charset="0"/>
              </a:rPr>
              <a:t>Данную операцию нельзя убрать без изменения технологии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E56B7D0-2D22-4E11-AAAD-2DFABEFB3C60}"/>
              </a:ext>
            </a:extLst>
          </p:cNvPr>
          <p:cNvSpPr txBox="1"/>
          <p:nvPr/>
        </p:nvSpPr>
        <p:spPr>
          <a:xfrm>
            <a:off x="3780942" y="3670798"/>
            <a:ext cx="4708910" cy="10002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b="0" dirty="0">
                <a:latin typeface="Gotham Pro" panose="02000503040000020004" pitchFamily="2" charset="0"/>
              </a:rPr>
              <a:t>Краска не меняется. </a:t>
            </a:r>
            <a:br>
              <a:rPr lang="ru-RU" b="0" dirty="0">
                <a:latin typeface="Gotham Pro" panose="02000503040000020004" pitchFamily="2" charset="0"/>
              </a:rPr>
            </a:br>
            <a:r>
              <a:rPr lang="ru-RU" b="0" dirty="0">
                <a:latin typeface="Gotham Pro" panose="02000503040000020004" pitchFamily="2" charset="0"/>
              </a:rPr>
              <a:t>Свойство не добавляется. </a:t>
            </a:r>
            <a:endParaRPr lang="ru-RU" dirty="0">
              <a:latin typeface="Gotham Pro" panose="02000503040000020004" pitchFamily="2" charset="0"/>
            </a:endParaRPr>
          </a:p>
          <a:p>
            <a:pPr>
              <a:spcBef>
                <a:spcPts val="600"/>
              </a:spcBef>
            </a:pPr>
            <a:r>
              <a:rPr lang="ru-RU" dirty="0">
                <a:latin typeface="Gotham Pro Medium" panose="02000603030000020004" pitchFamily="2" charset="0"/>
                <a:cs typeface="Gotham Pro Medium" panose="02000603030000020004" pitchFamily="2" charset="0"/>
              </a:rPr>
              <a:t>Данную операцию можно устранить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BF3413F-DAAC-4C81-AF12-7C09A0D73E1F}"/>
              </a:ext>
            </a:extLst>
          </p:cNvPr>
          <p:cNvSpPr txBox="1"/>
          <p:nvPr/>
        </p:nvSpPr>
        <p:spPr>
          <a:xfrm>
            <a:off x="3780941" y="5100171"/>
            <a:ext cx="4840491" cy="10002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b="0" dirty="0">
                <a:latin typeface="Gotham Pro" panose="02000503040000020004" pitchFamily="2" charset="0"/>
              </a:rPr>
              <a:t>Краска меняется физически. </a:t>
            </a:r>
            <a:br>
              <a:rPr lang="ru-RU" b="0" dirty="0">
                <a:latin typeface="Gotham Pro" panose="02000503040000020004" pitchFamily="2" charset="0"/>
              </a:rPr>
            </a:br>
            <a:r>
              <a:rPr lang="ru-RU" b="0" dirty="0">
                <a:latin typeface="Gotham Pro" panose="02000503040000020004" pitchFamily="2" charset="0"/>
              </a:rPr>
              <a:t>Свойство добавляется. </a:t>
            </a:r>
            <a:endParaRPr lang="ru-RU" dirty="0">
              <a:latin typeface="Gotham Pro" panose="02000503040000020004" pitchFamily="2" charset="0"/>
            </a:endParaRPr>
          </a:p>
          <a:p>
            <a:pPr>
              <a:spcBef>
                <a:spcPts val="600"/>
              </a:spcBef>
            </a:pPr>
            <a:r>
              <a:rPr lang="ru-RU" b="0" dirty="0">
                <a:latin typeface="Gotham Pro Medium" panose="02000603030000020004" pitchFamily="2" charset="0"/>
                <a:cs typeface="Gotham Pro Medium" panose="02000603030000020004" pitchFamily="2" charset="0"/>
              </a:rPr>
              <a:t>Данную операцию нельзя устранить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63F55B4-0E66-4733-8294-3A80236F9C8F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26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AA5A303-C320-4C83-8D30-3049D8AE5131}"/>
              </a:ext>
            </a:extLst>
          </p:cNvPr>
          <p:cNvSpPr/>
          <p:nvPr/>
        </p:nvSpPr>
        <p:spPr>
          <a:xfrm>
            <a:off x="810190" y="3487483"/>
            <a:ext cx="2755969" cy="990000"/>
          </a:xfrm>
          <a:prstGeom prst="roundRect">
            <a:avLst>
              <a:gd name="adj" fmla="val 5296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7CF88-5322-42FC-8695-5D10C78E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трех типов работ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0DDC31-B237-40D9-A708-74AA5C9FE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14</a:t>
            </a:fld>
            <a:endParaRPr lang="ru-RU" sz="1100" dirty="0"/>
          </a:p>
        </p:txBody>
      </p:sp>
      <p:sp>
        <p:nvSpPr>
          <p:cNvPr id="34" name="Rectangle 50">
            <a:extLst>
              <a:ext uri="{FF2B5EF4-FFF2-40B4-BE49-F238E27FC236}">
                <a16:creationId xmlns:a16="http://schemas.microsoft.com/office/drawing/2014/main" id="{89BAC780-6374-4E8B-87ED-90F78B876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6388AB-21E0-403C-86A9-636ED7CE5C6E}"/>
              </a:ext>
            </a:extLst>
          </p:cNvPr>
          <p:cNvSpPr txBox="1"/>
          <p:nvPr/>
        </p:nvSpPr>
        <p:spPr>
          <a:xfrm>
            <a:off x="885314" y="2112908"/>
            <a:ext cx="268084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b="0" dirty="0">
                <a:latin typeface="Gotham Pro" panose="02000503040000020004" pitchFamily="2" charset="0"/>
              </a:rPr>
              <a:t>Обмакнуть кисточку в банку с краской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F24FE2-9B63-4649-BE61-4D32A8BEA1E5}"/>
              </a:ext>
            </a:extLst>
          </p:cNvPr>
          <p:cNvSpPr txBox="1"/>
          <p:nvPr/>
        </p:nvSpPr>
        <p:spPr>
          <a:xfrm>
            <a:off x="885314" y="3659317"/>
            <a:ext cx="2695086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b="0" dirty="0">
                <a:latin typeface="Gotham Pro" panose="02000503040000020004" pitchFamily="2" charset="0"/>
              </a:rPr>
              <a:t>Сделать шаг </a:t>
            </a:r>
            <a:br>
              <a:rPr lang="ru-RU" b="0" dirty="0">
                <a:latin typeface="Gotham Pro" panose="02000503040000020004" pitchFamily="2" charset="0"/>
              </a:rPr>
            </a:br>
            <a:r>
              <a:rPr lang="ru-RU" b="0" dirty="0">
                <a:latin typeface="Gotham Pro" panose="02000503040000020004" pitchFamily="2" charset="0"/>
              </a:rPr>
              <a:t>от банки к стене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FA088-EB55-45AB-A1CA-E83FBC0D2126}"/>
              </a:ext>
            </a:extLst>
          </p:cNvPr>
          <p:cNvSpPr txBox="1"/>
          <p:nvPr/>
        </p:nvSpPr>
        <p:spPr>
          <a:xfrm>
            <a:off x="885314" y="5447150"/>
            <a:ext cx="2680844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b="0" dirty="0">
                <a:latin typeface="Gotham Pro" panose="02000503040000020004" pitchFamily="2" charset="0"/>
              </a:rPr>
              <a:t>Покрасить стену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09EDB94-7048-4EDD-89B7-32FE5D76A88B}"/>
              </a:ext>
            </a:extLst>
          </p:cNvPr>
          <p:cNvSpPr/>
          <p:nvPr/>
        </p:nvSpPr>
        <p:spPr>
          <a:xfrm>
            <a:off x="810190" y="1971291"/>
            <a:ext cx="2755969" cy="989125"/>
          </a:xfrm>
          <a:prstGeom prst="roundRect">
            <a:avLst>
              <a:gd name="adj" fmla="val 6000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5986D8F-7C99-4B51-AD7A-885A25E27713}"/>
              </a:ext>
            </a:extLst>
          </p:cNvPr>
          <p:cNvSpPr/>
          <p:nvPr/>
        </p:nvSpPr>
        <p:spPr>
          <a:xfrm>
            <a:off x="810190" y="5130705"/>
            <a:ext cx="2755969" cy="989124"/>
          </a:xfrm>
          <a:prstGeom prst="roundRect">
            <a:avLst>
              <a:gd name="adj" fmla="val 9556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713E0B82-E8FB-4388-92D7-3C96BBBDEDE9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>
            <a:off x="2188175" y="2960416"/>
            <a:ext cx="0" cy="527067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9D252FF1-DC28-46C4-AE6E-DF594B625CF7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>
            <a:off x="2188175" y="4477483"/>
            <a:ext cx="0" cy="653222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2832324-90FF-432D-9733-559EA514C853}"/>
              </a:ext>
            </a:extLst>
          </p:cNvPr>
          <p:cNvSpPr txBox="1"/>
          <p:nvPr/>
        </p:nvSpPr>
        <p:spPr>
          <a:xfrm>
            <a:off x="3780942" y="1856761"/>
            <a:ext cx="4433468" cy="12772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ru-RU" b="0" dirty="0">
                <a:latin typeface="Gotham Pro" panose="02000503040000020004" pitchFamily="2" charset="0"/>
              </a:rPr>
              <a:t>Стена не меняется. </a:t>
            </a:r>
            <a:br>
              <a:rPr lang="ru-RU" b="0" dirty="0">
                <a:latin typeface="Gotham Pro" panose="02000503040000020004" pitchFamily="2" charset="0"/>
              </a:rPr>
            </a:br>
            <a:r>
              <a:rPr lang="ru-RU" b="0" dirty="0">
                <a:latin typeface="Gotham Pro" panose="02000503040000020004" pitchFamily="2" charset="0"/>
              </a:rPr>
              <a:t>Свойство не добавляется. </a:t>
            </a:r>
            <a:endParaRPr lang="ru-RU" dirty="0">
              <a:latin typeface="Gotham Pro" panose="02000503040000020004" pitchFamily="2" charset="0"/>
            </a:endParaRPr>
          </a:p>
          <a:p>
            <a:pPr>
              <a:spcBef>
                <a:spcPts val="600"/>
              </a:spcBef>
            </a:pPr>
            <a:r>
              <a:rPr lang="ru-RU" b="0" dirty="0">
                <a:latin typeface="Gotham Pro Medium" panose="02000603030000020004" pitchFamily="2" charset="0"/>
                <a:cs typeface="Gotham Pro Medium" panose="02000603030000020004" pitchFamily="2" charset="0"/>
              </a:rPr>
              <a:t>Данную операцию нельзя убрать без изменения технологии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F0A74F-BB37-48DE-9CCE-5906B2ACC810}"/>
              </a:ext>
            </a:extLst>
          </p:cNvPr>
          <p:cNvSpPr txBox="1"/>
          <p:nvPr/>
        </p:nvSpPr>
        <p:spPr>
          <a:xfrm>
            <a:off x="3780942" y="3391974"/>
            <a:ext cx="4708910" cy="12772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b="0" dirty="0">
                <a:latin typeface="Gotham Pro" panose="02000503040000020004" pitchFamily="2" charset="0"/>
              </a:rPr>
              <a:t>Стена не меняется. </a:t>
            </a:r>
            <a:br>
              <a:rPr lang="ru-RU" b="0" dirty="0">
                <a:latin typeface="Gotham Pro" panose="02000503040000020004" pitchFamily="2" charset="0"/>
              </a:rPr>
            </a:br>
            <a:r>
              <a:rPr lang="ru-RU" b="0" dirty="0">
                <a:latin typeface="Gotham Pro" panose="02000503040000020004" pitchFamily="2" charset="0"/>
              </a:rPr>
              <a:t>Свойство не добавляется. </a:t>
            </a:r>
            <a:endParaRPr lang="ru-RU" dirty="0">
              <a:latin typeface="Gotham Pro" panose="02000503040000020004" pitchFamily="2" charset="0"/>
            </a:endParaRPr>
          </a:p>
          <a:p>
            <a:pPr>
              <a:spcBef>
                <a:spcPts val="600"/>
              </a:spcBef>
            </a:pPr>
            <a:r>
              <a:rPr lang="ru-RU" dirty="0">
                <a:latin typeface="Gotham Pro Medium" panose="02000603030000020004" pitchFamily="2" charset="0"/>
                <a:cs typeface="Gotham Pro Medium" panose="02000603030000020004" pitchFamily="2" charset="0"/>
              </a:rPr>
              <a:t>Данную операцию можно устранить </a:t>
            </a:r>
            <a:r>
              <a:rPr lang="ru-RU" b="0" dirty="0">
                <a:latin typeface="Gotham Pro Medium" panose="02000603030000020004" pitchFamily="2" charset="0"/>
                <a:cs typeface="Gotham Pro Medium" panose="02000603030000020004" pitchFamily="2" charset="0"/>
              </a:rPr>
              <a:t>без изменения технологии</a:t>
            </a:r>
            <a:endParaRPr lang="ru-RU" dirty="0"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03553E-09A1-4712-B198-D8FE789BA642}"/>
              </a:ext>
            </a:extLst>
          </p:cNvPr>
          <p:cNvSpPr txBox="1"/>
          <p:nvPr/>
        </p:nvSpPr>
        <p:spPr>
          <a:xfrm>
            <a:off x="3780941" y="5100171"/>
            <a:ext cx="4840491" cy="10002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b="0" dirty="0">
                <a:latin typeface="Gotham Pro" panose="02000503040000020004" pitchFamily="2" charset="0"/>
              </a:rPr>
              <a:t>Стена изменила цвет. </a:t>
            </a:r>
            <a:br>
              <a:rPr lang="ru-RU" b="0" dirty="0">
                <a:latin typeface="Gotham Pro" panose="02000503040000020004" pitchFamily="2" charset="0"/>
              </a:rPr>
            </a:br>
            <a:r>
              <a:rPr lang="ru-RU" b="0" dirty="0">
                <a:latin typeface="Gotham Pro" panose="02000503040000020004" pitchFamily="2" charset="0"/>
              </a:rPr>
              <a:t>Свойство добавляется. </a:t>
            </a:r>
            <a:endParaRPr lang="ru-RU" dirty="0">
              <a:latin typeface="Gotham Pro" panose="02000503040000020004" pitchFamily="2" charset="0"/>
            </a:endParaRPr>
          </a:p>
          <a:p>
            <a:pPr>
              <a:spcBef>
                <a:spcPts val="600"/>
              </a:spcBef>
            </a:pPr>
            <a:r>
              <a:rPr lang="ru-RU" b="0" dirty="0">
                <a:latin typeface="Gotham Pro Medium" panose="02000603030000020004" pitchFamily="2" charset="0"/>
                <a:cs typeface="Gotham Pro Medium" panose="02000603030000020004" pitchFamily="2" charset="0"/>
              </a:rPr>
              <a:t>Данная операция добавляет ценность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784855-189D-454C-9909-4CA260C68CE0}"/>
              </a:ext>
            </a:extLst>
          </p:cNvPr>
          <p:cNvSpPr txBox="1"/>
          <p:nvPr/>
        </p:nvSpPr>
        <p:spPr>
          <a:xfrm>
            <a:off x="719138" y="1307610"/>
            <a:ext cx="7770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Покраска стены</a:t>
            </a:r>
            <a:endParaRPr kumimoji="0" lang="ru-RU" altLang="ru-RU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Скругленный прямоугольник 8">
            <a:extLst>
              <a:ext uri="{FF2B5EF4-FFF2-40B4-BE49-F238E27FC236}">
                <a16:creationId xmlns:a16="http://schemas.microsoft.com/office/drawing/2014/main" id="{2E901405-B8F6-4ED7-A5D4-AAF25492A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174" y="2817613"/>
            <a:ext cx="2358243" cy="379404"/>
          </a:xfrm>
          <a:prstGeom prst="roundRect">
            <a:avLst>
              <a:gd name="adj" fmla="val 11715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71280" tIns="35640" rIns="71280" bIns="356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Незначимая работа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Скругленный прямоугольник 9">
            <a:extLst>
              <a:ext uri="{FF2B5EF4-FFF2-40B4-BE49-F238E27FC236}">
                <a16:creationId xmlns:a16="http://schemas.microsoft.com/office/drawing/2014/main" id="{80878006-A5F6-40F2-A9AA-B707946D6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174" y="4393970"/>
            <a:ext cx="2358243" cy="379404"/>
          </a:xfrm>
          <a:prstGeom prst="roundRect">
            <a:avLst>
              <a:gd name="adj" fmla="val 8413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71280" tIns="35640" rIns="71280" bIns="356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Потери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Скругленный прямоугольник 7">
            <a:extLst>
              <a:ext uri="{FF2B5EF4-FFF2-40B4-BE49-F238E27FC236}">
                <a16:creationId xmlns:a16="http://schemas.microsoft.com/office/drawing/2014/main" id="{48F75E3B-05C9-4B2E-9AE2-7C0B202A9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174" y="5969245"/>
            <a:ext cx="2358243" cy="379404"/>
          </a:xfrm>
          <a:prstGeom prst="roundRect">
            <a:avLst>
              <a:gd name="adj" fmla="val 1501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71280" tIns="35640" rIns="71280" bIns="356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tham Pro" panose="02000503040000020004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Значимая работа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A4B4CBC-6845-4567-A1F9-472C0C06ED49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917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46700-8184-4F35-A7E3-59DEA36C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64" y="189957"/>
            <a:ext cx="7705724" cy="443198"/>
          </a:xfrm>
        </p:spPr>
        <p:txBody>
          <a:bodyPr/>
          <a:lstStyle/>
          <a:p>
            <a:pPr algn="just"/>
            <a:r>
              <a:rPr lang="ru-RU" b="1" i="0" dirty="0">
                <a:solidFill>
                  <a:srgbClr val="191919"/>
                </a:solidFill>
                <a:effectLst/>
                <a:latin typeface="Noto Sans" panose="020B0502040504020204" pitchFamily="34" charset="0"/>
              </a:rPr>
              <a:t>Взаимосвязь бережливого производства и охраны труда</a:t>
            </a:r>
            <a:br>
              <a:rPr lang="ru-RU" b="1" i="0" dirty="0">
                <a:solidFill>
                  <a:srgbClr val="191919"/>
                </a:solidFill>
                <a:effectLst/>
                <a:latin typeface="Noto Sans" panose="020B0502040504020204" pitchFamily="34" charset="0"/>
              </a:rPr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DC40A0E-3D75-4B48-89A2-12330DC35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15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649B59-689E-4E8C-9881-B6283246D7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19138" y="1510162"/>
            <a:ext cx="7705724" cy="5157309"/>
          </a:xfrm>
        </p:spPr>
        <p:txBody>
          <a:bodyPr/>
          <a:lstStyle/>
          <a:p>
            <a:pPr algn="just"/>
            <a:r>
              <a:rPr lang="ru-RU" b="0" i="0" u="none" strike="noStrike" dirty="0">
                <a:solidFill>
                  <a:srgbClr val="694ED6"/>
                </a:solidFill>
                <a:effectLst/>
                <a:latin typeface="Noto Sans" panose="020B0502040504020204" pitchFamily="34" charset="0"/>
                <a:hlinkClick r:id="rId2"/>
              </a:rPr>
              <a:t>п. 5.1.1</a:t>
            </a:r>
            <a:r>
              <a:rPr lang="ru-RU" b="0" i="0" dirty="0">
                <a:solidFill>
                  <a:srgbClr val="191919"/>
                </a:solidFill>
                <a:effectLst/>
                <a:latin typeface="Noto Sans" panose="020B0502040504020204" pitchFamily="34" charset="0"/>
              </a:rPr>
              <a:t> ГОСТ Р 57524-2017 цели и требования производственной системы связаны с качеством, безопасностью, охраной труда, уровнем затрат (себестоимостью продукции/услуги), сроками поставок. </a:t>
            </a:r>
          </a:p>
          <a:p>
            <a:pPr algn="just"/>
            <a:r>
              <a:rPr lang="ru-RU" b="0" i="0" u="none" strike="noStrike" dirty="0">
                <a:solidFill>
                  <a:srgbClr val="694ED6"/>
                </a:solidFill>
                <a:effectLst/>
                <a:latin typeface="Noto Sans" panose="020B0502040504020204" pitchFamily="34" charset="0"/>
                <a:hlinkClick r:id="rId3"/>
              </a:rPr>
              <a:t>ст. 214</a:t>
            </a:r>
            <a:r>
              <a:rPr lang="ru-RU" b="0" i="0" dirty="0">
                <a:solidFill>
                  <a:srgbClr val="191919"/>
                </a:solidFill>
                <a:effectLst/>
                <a:latin typeface="Noto Sans" panose="020B0502040504020204" pitchFamily="34" charset="0"/>
              </a:rPr>
              <a:t> ТК РФ работодатель обязан обеспечить организацию контроля за состоянием условий труда на рабочих местах, соблюдением работниками требований охраны труда, а также за правильностью применения ими средств индивидуальной и коллективной защиты. </a:t>
            </a: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4434FB-D27F-4A1C-B782-A9BB459C9005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595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A2B23698-8008-42CF-9047-17D06617E6DC}"/>
              </a:ext>
            </a:extLst>
          </p:cNvPr>
          <p:cNvSpPr/>
          <p:nvPr/>
        </p:nvSpPr>
        <p:spPr>
          <a:xfrm rot="16200000">
            <a:off x="4437268" y="-1019202"/>
            <a:ext cx="1781175" cy="7632289"/>
          </a:xfrm>
          <a:prstGeom prst="round2SameRect">
            <a:avLst>
              <a:gd name="adj1" fmla="val 4626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D906F-E242-4D3A-93B3-1CA47710A961}"/>
              </a:ext>
            </a:extLst>
          </p:cNvPr>
          <p:cNvSpPr txBox="1"/>
          <p:nvPr/>
        </p:nvSpPr>
        <p:spPr>
          <a:xfrm>
            <a:off x="1905809" y="1751242"/>
            <a:ext cx="1664222" cy="20315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ru-RU" sz="115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</a:t>
            </a:r>
            <a:endParaRPr lang="ru-RU" sz="18000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908A19B5-DAEE-41FC-9210-BF92C075057E}"/>
              </a:ext>
            </a:extLst>
          </p:cNvPr>
          <p:cNvSpPr/>
          <p:nvPr/>
        </p:nvSpPr>
        <p:spPr>
          <a:xfrm rot="16200000">
            <a:off x="5304995" y="27593"/>
            <a:ext cx="45719" cy="763229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Gotham Pro" panose="02000503040000020004" pitchFamily="2" charset="0"/>
            </a:endParaRPr>
          </a:p>
        </p:txBody>
      </p:sp>
      <p:sp>
        <p:nvSpPr>
          <p:cNvPr id="9" name="Стрелка: шеврон 8">
            <a:extLst>
              <a:ext uri="{FF2B5EF4-FFF2-40B4-BE49-F238E27FC236}">
                <a16:creationId xmlns:a16="http://schemas.microsoft.com/office/drawing/2014/main" id="{6EA02A9D-E0A5-4556-BD54-1EDDF9758B9F}"/>
              </a:ext>
            </a:extLst>
          </p:cNvPr>
          <p:cNvSpPr/>
          <p:nvPr/>
        </p:nvSpPr>
        <p:spPr>
          <a:xfrm>
            <a:off x="8475803" y="2407096"/>
            <a:ext cx="318136" cy="914400"/>
          </a:xfrm>
          <a:prstGeom prst="chevron">
            <a:avLst>
              <a:gd name="adj" fmla="val 796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Gotham Pro" panose="02000503040000020004" pitchFamily="2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DC9C1A-E7FF-44E8-B4D9-2975597617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9634" y="2638307"/>
            <a:ext cx="4582655" cy="451978"/>
          </a:xfrm>
          <a:prstGeom prst="rect">
            <a:avLst/>
          </a:prstGeo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  <a:latin typeface="Gotham Pro Medium" panose="02000603030000020004" pitchFamily="2" charset="0"/>
                <a:ea typeface="+mn-ea"/>
                <a:cs typeface="Gotham Pro Medium" panose="02000603030000020004" pitchFamily="2" charset="0"/>
              </a:rPr>
              <a:t>7 ВИДОВ ПОТЕРЬ</a:t>
            </a:r>
          </a:p>
        </p:txBody>
      </p:sp>
    </p:spTree>
    <p:extLst>
      <p:ext uri="{BB962C8B-B14F-4D97-AF65-F5344CB8AC3E}">
        <p14:creationId xmlns:p14="http://schemas.microsoft.com/office/powerpoint/2010/main" val="2921248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7CF88-5322-42FC-8695-5D10C78E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 видов потерь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0DDC31-B237-40D9-A708-74AA5C9FE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17</a:t>
            </a:fld>
            <a:endParaRPr lang="ru-RU" sz="1100" dirty="0"/>
          </a:p>
        </p:txBody>
      </p:sp>
      <p:sp>
        <p:nvSpPr>
          <p:cNvPr id="34" name="Rectangle 50">
            <a:extLst>
              <a:ext uri="{FF2B5EF4-FFF2-40B4-BE49-F238E27FC236}">
                <a16:creationId xmlns:a16="http://schemas.microsoft.com/office/drawing/2014/main" id="{89BAC780-6374-4E8B-87ED-90F78B876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ACA142A3-F926-4CDA-A471-E56CCCC132DC}"/>
              </a:ext>
            </a:extLst>
          </p:cNvPr>
          <p:cNvSpPr txBox="1">
            <a:spLocks/>
          </p:cNvSpPr>
          <p:nvPr/>
        </p:nvSpPr>
        <p:spPr>
          <a:xfrm>
            <a:off x="3994158" y="5703913"/>
            <a:ext cx="1326816" cy="5594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ЛИШНИЕ </a:t>
            </a:r>
            <a:br>
              <a:rPr lang="en-US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</a:br>
            <a:r>
              <a:rPr lang="ru-RU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ДВИЖЕНИЯ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3D8B4891-B933-4825-A765-CE3936A44358}"/>
              </a:ext>
            </a:extLst>
          </p:cNvPr>
          <p:cNvSpPr/>
          <p:nvPr/>
        </p:nvSpPr>
        <p:spPr>
          <a:xfrm>
            <a:off x="3733685" y="2479151"/>
            <a:ext cx="1653553" cy="165355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Текст 5">
            <a:extLst>
              <a:ext uri="{FF2B5EF4-FFF2-40B4-BE49-F238E27FC236}">
                <a16:creationId xmlns:a16="http://schemas.microsoft.com/office/drawing/2014/main" id="{6B4245CA-BE53-4B8C-B520-C53D926BC8BC}"/>
              </a:ext>
            </a:extLst>
          </p:cNvPr>
          <p:cNvSpPr txBox="1">
            <a:spLocks/>
          </p:cNvSpPr>
          <p:nvPr/>
        </p:nvSpPr>
        <p:spPr>
          <a:xfrm>
            <a:off x="7056152" y="3255131"/>
            <a:ext cx="1415317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 ИЗЛИШНИЕ ЗАПАСЫ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6A28119E-3A0E-4AB0-94FC-F5819EE72885}"/>
              </a:ext>
            </a:extLst>
          </p:cNvPr>
          <p:cNvSpPr txBox="1">
            <a:spLocks/>
          </p:cNvSpPr>
          <p:nvPr/>
        </p:nvSpPr>
        <p:spPr>
          <a:xfrm>
            <a:off x="155887" y="3190871"/>
            <a:ext cx="2237178" cy="5594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ru-RU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ИЗБЫТОЧНАЯ</a:t>
            </a:r>
          </a:p>
          <a:p>
            <a:pPr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   ОБРАБОТКА</a:t>
            </a:r>
          </a:p>
        </p:txBody>
      </p:sp>
      <p:sp>
        <p:nvSpPr>
          <p:cNvPr id="44" name="Текст 6">
            <a:extLst>
              <a:ext uri="{FF2B5EF4-FFF2-40B4-BE49-F238E27FC236}">
                <a16:creationId xmlns:a16="http://schemas.microsoft.com/office/drawing/2014/main" id="{FB1155D9-0BB0-438D-AE6B-D0ADCB64B79A}"/>
              </a:ext>
            </a:extLst>
          </p:cNvPr>
          <p:cNvSpPr txBox="1">
            <a:spLocks/>
          </p:cNvSpPr>
          <p:nvPr/>
        </p:nvSpPr>
        <p:spPr>
          <a:xfrm>
            <a:off x="1411828" y="1764595"/>
            <a:ext cx="1501435" cy="5221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ru-RU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ПЕРЕДЕЛКА</a:t>
            </a:r>
            <a:r>
              <a:rPr lang="en-US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 </a:t>
            </a:r>
            <a:r>
              <a:rPr lang="ru-RU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/</a:t>
            </a:r>
            <a:r>
              <a:rPr lang="en-US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 </a:t>
            </a:r>
            <a:br>
              <a:rPr lang="en-US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</a:br>
            <a:r>
              <a:rPr lang="ru-RU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БРАК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64EBC2-A859-4DB3-8C3D-3810FE75C8B0}"/>
              </a:ext>
            </a:extLst>
          </p:cNvPr>
          <p:cNvSpPr txBox="1"/>
          <p:nvPr/>
        </p:nvSpPr>
        <p:spPr>
          <a:xfrm>
            <a:off x="3717710" y="2836284"/>
            <a:ext cx="1708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Скрытые потери </a:t>
            </a:r>
            <a:br>
              <a:rPr lang="en-US" sz="16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</a:br>
            <a:r>
              <a:rPr lang="ru-RU" sz="16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в процессах</a:t>
            </a:r>
          </a:p>
        </p:txBody>
      </p:sp>
      <p:sp>
        <p:nvSpPr>
          <p:cNvPr id="57" name="Текст 7">
            <a:extLst>
              <a:ext uri="{FF2B5EF4-FFF2-40B4-BE49-F238E27FC236}">
                <a16:creationId xmlns:a16="http://schemas.microsoft.com/office/drawing/2014/main" id="{ACFDB216-A265-404F-8610-8595DCCB9CC6}"/>
              </a:ext>
            </a:extLst>
          </p:cNvPr>
          <p:cNvSpPr txBox="1">
            <a:spLocks/>
          </p:cNvSpPr>
          <p:nvPr/>
        </p:nvSpPr>
        <p:spPr>
          <a:xfrm>
            <a:off x="68799" y="4451919"/>
            <a:ext cx="2551300" cy="5594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ru-RU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НЕНУЖНАЯ</a:t>
            </a:r>
            <a:r>
              <a:rPr lang="en-US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 </a:t>
            </a:r>
            <a:r>
              <a:rPr lang="ru-RU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 ТРАНСПОРТИРОВКА</a:t>
            </a: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47FB2B2C-490A-451C-B60B-64E9A7403852}"/>
              </a:ext>
            </a:extLst>
          </p:cNvPr>
          <p:cNvSpPr/>
          <p:nvPr/>
        </p:nvSpPr>
        <p:spPr>
          <a:xfrm rot="5400000">
            <a:off x="4462934" y="2381809"/>
            <a:ext cx="195056" cy="194208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200" b="1" kern="0" dirty="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6BD02124-12C3-4598-A89F-898FB6819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2593" y="1599646"/>
            <a:ext cx="923330" cy="83099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4AF26F1-7E92-4047-B97D-F529EF398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5326" y="3055075"/>
            <a:ext cx="1047780" cy="83099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68920C79-8B40-4919-9B07-B664CA77F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0429" y="4260122"/>
            <a:ext cx="1178753" cy="94300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A47F585-DEA1-4516-999D-52A2601E9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52920" y="4791917"/>
            <a:ext cx="1089808" cy="90191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D7B8B257-B10D-4E3C-9C3B-28F42F30F8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31408" y="4278363"/>
            <a:ext cx="1041368" cy="90652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84A2EDB-4088-404A-8F6A-9699270E4F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48553" y="1654707"/>
            <a:ext cx="852255" cy="74189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0FF9752-90C6-4D9D-8319-C4DAC953AE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8738" y="3039687"/>
            <a:ext cx="780884" cy="861775"/>
          </a:xfrm>
          <a:prstGeom prst="rect">
            <a:avLst/>
          </a:prstGeom>
        </p:spPr>
      </p:pic>
      <p:sp>
        <p:nvSpPr>
          <p:cNvPr id="36" name="Текст 3">
            <a:extLst>
              <a:ext uri="{FF2B5EF4-FFF2-40B4-BE49-F238E27FC236}">
                <a16:creationId xmlns:a16="http://schemas.microsoft.com/office/drawing/2014/main" id="{F09A1295-E140-4043-B08B-982E41D7E36A}"/>
              </a:ext>
            </a:extLst>
          </p:cNvPr>
          <p:cNvSpPr txBox="1">
            <a:spLocks/>
          </p:cNvSpPr>
          <p:nvPr/>
        </p:nvSpPr>
        <p:spPr>
          <a:xfrm>
            <a:off x="6059577" y="1735442"/>
            <a:ext cx="2343439" cy="5594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ПЕРЕПРОИЗВОДСТВО</a:t>
            </a:r>
          </a:p>
        </p:txBody>
      </p:sp>
      <p:sp>
        <p:nvSpPr>
          <p:cNvPr id="87" name="Текст 6">
            <a:extLst>
              <a:ext uri="{FF2B5EF4-FFF2-40B4-BE49-F238E27FC236}">
                <a16:creationId xmlns:a16="http://schemas.microsoft.com/office/drawing/2014/main" id="{AD04C028-6D34-4806-9437-0325CA9842BB}"/>
              </a:ext>
            </a:extLst>
          </p:cNvPr>
          <p:cNvSpPr txBox="1">
            <a:spLocks/>
          </p:cNvSpPr>
          <p:nvPr/>
        </p:nvSpPr>
        <p:spPr>
          <a:xfrm>
            <a:off x="6561456" y="4517384"/>
            <a:ext cx="1415317" cy="4284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ru-RU" sz="1400" dirty="0">
                <a:latin typeface="Gotham Pro" panose="02000503040000020004" pitchFamily="2" charset="0"/>
                <a:ea typeface="Roboto" panose="02000000000000000000" pitchFamily="2" charset="0"/>
                <a:cs typeface="Gotham Pro" panose="02000503040000020004" pitchFamily="2" charset="0"/>
              </a:rPr>
              <a:t>ОЖИДАНИЕ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5FDE338-98E2-4335-9290-36B88111054B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828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2DD67B7C-43C5-4C3D-AA3D-D9B6C7BE0841}"/>
              </a:ext>
            </a:extLst>
          </p:cNvPr>
          <p:cNvSpPr/>
          <p:nvPr/>
        </p:nvSpPr>
        <p:spPr>
          <a:xfrm rot="16200000">
            <a:off x="4437268" y="-1038974"/>
            <a:ext cx="1781175" cy="7632289"/>
          </a:xfrm>
          <a:prstGeom prst="round2SameRect">
            <a:avLst>
              <a:gd name="adj1" fmla="val 4626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FEDCE4-91F0-4EBB-AF8E-7F8F6A738162}"/>
              </a:ext>
            </a:extLst>
          </p:cNvPr>
          <p:cNvSpPr txBox="1"/>
          <p:nvPr/>
        </p:nvSpPr>
        <p:spPr>
          <a:xfrm>
            <a:off x="1905809" y="1761402"/>
            <a:ext cx="1664222" cy="20315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ru-RU" sz="115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3</a:t>
            </a:r>
            <a:endParaRPr lang="ru-RU" sz="18000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2293D030-FE6D-47FB-9722-102DA14DBAFC}"/>
              </a:ext>
            </a:extLst>
          </p:cNvPr>
          <p:cNvSpPr/>
          <p:nvPr/>
        </p:nvSpPr>
        <p:spPr>
          <a:xfrm rot="16200000">
            <a:off x="5304995" y="27593"/>
            <a:ext cx="45719" cy="763229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Gotham Pro" panose="02000503040000020004" pitchFamily="2" charset="0"/>
            </a:endParaRPr>
          </a:p>
        </p:txBody>
      </p:sp>
      <p:sp>
        <p:nvSpPr>
          <p:cNvPr id="8" name="Стрелка: шеврон 7">
            <a:extLst>
              <a:ext uri="{FF2B5EF4-FFF2-40B4-BE49-F238E27FC236}">
                <a16:creationId xmlns:a16="http://schemas.microsoft.com/office/drawing/2014/main" id="{3CEF36E6-B98B-43AA-8AAA-7FC2DDAC18C0}"/>
              </a:ext>
            </a:extLst>
          </p:cNvPr>
          <p:cNvSpPr/>
          <p:nvPr/>
        </p:nvSpPr>
        <p:spPr>
          <a:xfrm>
            <a:off x="8475803" y="2319971"/>
            <a:ext cx="318136" cy="914400"/>
          </a:xfrm>
          <a:prstGeom prst="chevron">
            <a:avLst>
              <a:gd name="adj" fmla="val 796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Gotham Pro" panose="02000503040000020004" pitchFamily="2" charset="0"/>
            </a:endParaRP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E322B938-A767-4462-ABB6-AE3D765DAF6E}"/>
              </a:ext>
            </a:extLst>
          </p:cNvPr>
          <p:cNvSpPr txBox="1">
            <a:spLocks/>
          </p:cNvSpPr>
          <p:nvPr/>
        </p:nvSpPr>
        <p:spPr>
          <a:xfrm>
            <a:off x="3161601" y="2151297"/>
            <a:ext cx="5263262" cy="125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</a:lstStyle>
          <a:p>
            <a:r>
              <a:rPr lang="ru-RU" sz="2800" dirty="0">
                <a:latin typeface="Gotham Pro Medium" panose="02000603030000020004" pitchFamily="2" charset="0"/>
                <a:cs typeface="Gotham Pro Medium" panose="02000603030000020004" pitchFamily="2" charset="0"/>
              </a:rPr>
              <a:t>РАЗРАБОТКА ПРЕДЛОЖЕНИЙ </a:t>
            </a:r>
            <a:br>
              <a:rPr lang="ru-RU" sz="2800" dirty="0">
                <a:latin typeface="Gotham Pro Medium" panose="02000603030000020004" pitchFamily="2" charset="0"/>
                <a:cs typeface="Gotham Pro Medium" panose="02000603030000020004" pitchFamily="2" charset="0"/>
              </a:rPr>
            </a:br>
            <a:r>
              <a:rPr lang="ru-RU" sz="2800" dirty="0">
                <a:latin typeface="Gotham Pro Medium" panose="02000603030000020004" pitchFamily="2" charset="0"/>
                <a:cs typeface="Gotham Pro Medium" panose="02000603030000020004" pitchFamily="2" charset="0"/>
              </a:rPr>
              <a:t>ПО УЛУЧШЕНИЮ</a:t>
            </a:r>
            <a:endParaRPr lang="ru-RU" sz="2800" dirty="0">
              <a:solidFill>
                <a:schemeClr val="tx1"/>
              </a:solidFill>
              <a:latin typeface="Gotham Pro Medium" panose="02000603030000020004" pitchFamily="2" charset="0"/>
              <a:ea typeface="+mn-ea"/>
              <a:cs typeface="Gotham Pro Medium" panose="020006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86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DB430FE-48EE-4291-8924-6C2FA3C9F5B0}"/>
              </a:ext>
            </a:extLst>
          </p:cNvPr>
          <p:cNvSpPr txBox="1"/>
          <p:nvPr/>
        </p:nvSpPr>
        <p:spPr>
          <a:xfrm>
            <a:off x="719138" y="1363243"/>
            <a:ext cx="7705724" cy="135484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  <a:spcAft>
                <a:spcPts val="1800"/>
              </a:spcAft>
              <a:buClr>
                <a:schemeClr val="accent1"/>
              </a:buClr>
              <a:buSzPct val="100000"/>
            </a:pPr>
            <a:endParaRPr lang="ru-RU" sz="800" dirty="0"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0B26F-5ED1-4A84-84F5-02FF5B5A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Предложение по улучшению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7DA23B-CD88-4E32-9591-31DEE457F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19</a:t>
            </a:fld>
            <a:endParaRPr lang="ru-RU" dirty="0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3D826D60-A48D-4535-8AE0-1DAB1F5180C6}"/>
              </a:ext>
            </a:extLst>
          </p:cNvPr>
          <p:cNvSpPr txBox="1">
            <a:spLocks/>
          </p:cNvSpPr>
          <p:nvPr/>
        </p:nvSpPr>
        <p:spPr>
          <a:xfrm>
            <a:off x="2028179" y="1511516"/>
            <a:ext cx="6098293" cy="1277661"/>
          </a:xfr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cap="none" dirty="0">
                <a:latin typeface="Gotham Pro" panose="02000503040000020004" pitchFamily="2" charset="0"/>
                <a:cs typeface="Gotham Pro" panose="02000503040000020004" pitchFamily="2" charset="0"/>
              </a:rPr>
              <a:t>– это</a:t>
            </a:r>
            <a:r>
              <a:rPr lang="en-US" sz="1600" b="1" dirty="0"/>
              <a:t> </a:t>
            </a:r>
            <a:r>
              <a:rPr lang="ru-RU" sz="1600" b="1" dirty="0"/>
              <a:t>любое </a:t>
            </a:r>
            <a:r>
              <a:rPr lang="ru-RU" sz="1600" dirty="0"/>
              <a:t>предложение, обладающее признаком </a:t>
            </a:r>
            <a:r>
              <a:rPr lang="ru-RU" sz="1600" b="1" dirty="0"/>
              <a:t>новизны</a:t>
            </a:r>
            <a:r>
              <a:rPr lang="ru-RU" sz="1600" dirty="0"/>
              <a:t>, внедрение которого позволит усовершенствовать, </a:t>
            </a:r>
            <a:r>
              <a:rPr lang="ru-RU" sz="1600" b="1" dirty="0"/>
              <a:t>повысить эффективность </a:t>
            </a:r>
            <a:r>
              <a:rPr lang="ru-RU" sz="1600" dirty="0"/>
              <a:t>бизнес-процессов на предприятии</a:t>
            </a:r>
            <a:endParaRPr lang="ru-RU" dirty="0"/>
          </a:p>
        </p:txBody>
      </p:sp>
      <p:sp>
        <p:nvSpPr>
          <p:cNvPr id="42" name="Graphic 5">
            <a:extLst>
              <a:ext uri="{FF2B5EF4-FFF2-40B4-BE49-F238E27FC236}">
                <a16:creationId xmlns:a16="http://schemas.microsoft.com/office/drawing/2014/main" id="{493845BD-FA81-4B58-BE50-43DB2C5CC438}"/>
              </a:ext>
            </a:extLst>
          </p:cNvPr>
          <p:cNvSpPr/>
          <p:nvPr/>
        </p:nvSpPr>
        <p:spPr>
          <a:xfrm>
            <a:off x="1166057" y="5230616"/>
            <a:ext cx="3167269" cy="584455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0" rtlCol="0" anchor="ctr" anchorCtr="0">
            <a:noAutofit/>
          </a:bodyPr>
          <a:lstStyle/>
          <a:p>
            <a:pPr algn="ctr"/>
            <a:r>
              <a:rPr lang="ru-RU" sz="2000" b="1" cap="none" spc="-4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ППУ направлено на:</a:t>
            </a:r>
            <a:endParaRPr lang="ru-RU" sz="2000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44" name="Текст 7">
            <a:extLst>
              <a:ext uri="{FF2B5EF4-FFF2-40B4-BE49-F238E27FC236}">
                <a16:creationId xmlns:a16="http://schemas.microsoft.com/office/drawing/2014/main" id="{707AA04A-055F-485C-A4E8-46CF7AEBB59D}"/>
              </a:ext>
            </a:extLst>
          </p:cNvPr>
          <p:cNvSpPr txBox="1">
            <a:spLocks/>
          </p:cNvSpPr>
          <p:nvPr/>
        </p:nvSpPr>
        <p:spPr>
          <a:xfrm>
            <a:off x="4985215" y="4855926"/>
            <a:ext cx="3494841" cy="127766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/>
              <a:t>Себестоимость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/>
              <a:t>Безопасность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/>
              <a:t>Производительность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/>
              <a:t>Качество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ru-RU" sz="1800" dirty="0"/>
              <a:t>       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6E8CC-4E3C-4AE6-A091-9BC2F82FFB12}"/>
              </a:ext>
            </a:extLst>
          </p:cNvPr>
          <p:cNvSpPr txBox="1"/>
          <p:nvPr/>
        </p:nvSpPr>
        <p:spPr>
          <a:xfrm>
            <a:off x="6107513" y="3331751"/>
            <a:ext cx="2317349" cy="115376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  <a:spcAft>
                <a:spcPts val="1800"/>
              </a:spcAft>
              <a:buClr>
                <a:schemeClr val="accent1"/>
              </a:buClr>
              <a:buSzPct val="100000"/>
            </a:pPr>
            <a:r>
              <a:rPr lang="ru-RU" sz="1600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Вскрывает резервы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F649DA-57F9-4A06-94F0-B8EC1FB59C90}"/>
              </a:ext>
            </a:extLst>
          </p:cNvPr>
          <p:cNvSpPr txBox="1"/>
          <p:nvPr/>
        </p:nvSpPr>
        <p:spPr>
          <a:xfrm>
            <a:off x="666893" y="3331751"/>
            <a:ext cx="2317349" cy="115376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</a:pPr>
            <a:r>
              <a:rPr lang="ru-RU" sz="1600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Мобилизует потенциал сотрудников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3C570E-CD48-4DD0-9868-E42561F30BB9}"/>
              </a:ext>
            </a:extLst>
          </p:cNvPr>
          <p:cNvSpPr txBox="1"/>
          <p:nvPr/>
        </p:nvSpPr>
        <p:spPr>
          <a:xfrm>
            <a:off x="3387202" y="3331751"/>
            <a:ext cx="2317349" cy="115376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</a:pPr>
            <a:r>
              <a:rPr lang="ru-RU" sz="1600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Устраняет потери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20314B9-6FD6-4113-8179-3A617B220FFF}"/>
              </a:ext>
            </a:extLst>
          </p:cNvPr>
          <p:cNvCxnSpPr>
            <a:cxnSpLocks/>
          </p:cNvCxnSpPr>
          <p:nvPr/>
        </p:nvCxnSpPr>
        <p:spPr>
          <a:xfrm flipH="1">
            <a:off x="2691072" y="2731502"/>
            <a:ext cx="627379" cy="600249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E3E1E1A6-06EE-4BA5-86D5-9559924D2357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4545877" y="2718089"/>
            <a:ext cx="0" cy="613662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A1754508-DA08-48D0-9C59-56762162F616}"/>
              </a:ext>
            </a:extLst>
          </p:cNvPr>
          <p:cNvCxnSpPr>
            <a:cxnSpLocks/>
          </p:cNvCxnSpPr>
          <p:nvPr/>
        </p:nvCxnSpPr>
        <p:spPr>
          <a:xfrm>
            <a:off x="5855110" y="2718089"/>
            <a:ext cx="789038" cy="613662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A1DE2B-C47F-48CA-8F34-A138835A3950}"/>
              </a:ext>
            </a:extLst>
          </p:cNvPr>
          <p:cNvSpPr/>
          <p:nvPr/>
        </p:nvSpPr>
        <p:spPr>
          <a:xfrm>
            <a:off x="727155" y="1363242"/>
            <a:ext cx="1148154" cy="1354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608B6E-02BB-42D6-BC0F-8ACDA05AE5BE}"/>
              </a:ext>
            </a:extLst>
          </p:cNvPr>
          <p:cNvSpPr txBox="1"/>
          <p:nvPr/>
        </p:nvSpPr>
        <p:spPr>
          <a:xfrm>
            <a:off x="834490" y="1177980"/>
            <a:ext cx="2062556" cy="9691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ru-RU" sz="2800" b="1" cap="none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ППУ</a:t>
            </a:r>
            <a:endParaRPr lang="ru-RU" sz="4000" b="0" dirty="0">
              <a:solidFill>
                <a:schemeClr val="bg1"/>
              </a:solidFill>
            </a:endParaRPr>
          </a:p>
        </p:txBody>
      </p:sp>
      <p:cxnSp>
        <p:nvCxnSpPr>
          <p:cNvPr id="53" name="Соединитель: уступ 52">
            <a:extLst>
              <a:ext uri="{FF2B5EF4-FFF2-40B4-BE49-F238E27FC236}">
                <a16:creationId xmlns:a16="http://schemas.microsoft.com/office/drawing/2014/main" id="{AEF56485-9BBA-4F27-B3DB-46186CF68A6B}"/>
              </a:ext>
            </a:extLst>
          </p:cNvPr>
          <p:cNvCxnSpPr>
            <a:stCxn id="42" idx="3"/>
          </p:cNvCxnSpPr>
          <p:nvPr/>
        </p:nvCxnSpPr>
        <p:spPr>
          <a:xfrm>
            <a:off x="4333326" y="5522844"/>
            <a:ext cx="644255" cy="610744"/>
          </a:xfrm>
          <a:prstGeom prst="bentConnector3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оединитель: уступ 56">
            <a:extLst>
              <a:ext uri="{FF2B5EF4-FFF2-40B4-BE49-F238E27FC236}">
                <a16:creationId xmlns:a16="http://schemas.microsoft.com/office/drawing/2014/main" id="{0CD42AE3-F320-4062-8EEB-D4D20F44BB18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4333326" y="5028094"/>
            <a:ext cx="644255" cy="494750"/>
          </a:xfrm>
          <a:prstGeom prst="bentConnector3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220531A3-DE3C-47B3-BE42-C218783A5B85}"/>
              </a:ext>
            </a:extLst>
          </p:cNvPr>
          <p:cNvCxnSpPr>
            <a:cxnSpLocks/>
          </p:cNvCxnSpPr>
          <p:nvPr/>
        </p:nvCxnSpPr>
        <p:spPr>
          <a:xfrm>
            <a:off x="4667865" y="5390535"/>
            <a:ext cx="30971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4FA1BED5-EDA0-41A5-BEBC-B23D8C23C757}"/>
              </a:ext>
            </a:extLst>
          </p:cNvPr>
          <p:cNvCxnSpPr>
            <a:cxnSpLocks/>
          </p:cNvCxnSpPr>
          <p:nvPr/>
        </p:nvCxnSpPr>
        <p:spPr>
          <a:xfrm>
            <a:off x="4667865" y="5744497"/>
            <a:ext cx="30971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9A3C9D-98AF-4511-99ED-5168A8F867B5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87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0C62B50-3210-4223-AEA6-1C3FC8C50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pc="0" dirty="0">
                <a:solidFill>
                  <a:schemeClr val="tx1"/>
                </a:solidFill>
              </a:rPr>
              <a:t>Цель обучения</a:t>
            </a:r>
          </a:p>
        </p:txBody>
      </p:sp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7EE7B0E1-827F-488D-A85D-D11AA76D8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lIns="0" anchor="ctr" anchorCtr="0"/>
          <a:lstStyle/>
          <a:p>
            <a:pPr algn="l"/>
            <a:fld id="{C16FB43E-7017-44D2-8BB8-F034C831C470}" type="slidenum">
              <a:rPr lang="ru-RU" sz="1100" smtClean="0">
                <a:latin typeface="Gotham Pro" panose="02000503040000020004" pitchFamily="2" charset="0"/>
                <a:cs typeface="Gotham Pro" panose="02000503040000020004" pitchFamily="2" charset="0"/>
              </a:rPr>
              <a:pPr algn="l"/>
              <a:t>2</a:t>
            </a:fld>
            <a:endParaRPr lang="ru-RU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ABB599-C0C4-4916-A2BF-D2D7165394FE}"/>
              </a:ext>
            </a:extLst>
          </p:cNvPr>
          <p:cNvSpPr txBox="1"/>
          <p:nvPr/>
        </p:nvSpPr>
        <p:spPr>
          <a:xfrm>
            <a:off x="557823" y="1862898"/>
            <a:ext cx="4014177" cy="3132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>
              <a:lnSpc>
                <a:spcPct val="140000"/>
              </a:lnSpc>
              <a:spcAft>
                <a:spcPts val="600"/>
              </a:spcAft>
            </a:pPr>
            <a:r>
              <a:rPr lang="ru-RU" sz="2400" dirty="0">
                <a:solidFill>
                  <a:schemeClr val="tx1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Научиться </a:t>
            </a:r>
            <a:r>
              <a:rPr lang="ru-RU" sz="2400" b="1" dirty="0">
                <a:solidFill>
                  <a:schemeClr val="tx1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повышать эффективность </a:t>
            </a:r>
            <a:r>
              <a:rPr lang="ru-RU" sz="2400" dirty="0">
                <a:solidFill>
                  <a:schemeClr val="tx1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процессов	за счет </a:t>
            </a:r>
            <a:r>
              <a:rPr lang="ru-RU" sz="2400" b="1" dirty="0">
                <a:solidFill>
                  <a:schemeClr val="tx1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работы с потерями и</a:t>
            </a:r>
            <a:r>
              <a:rPr lang="ru-RU" sz="2400" dirty="0">
                <a:solidFill>
                  <a:schemeClr val="tx1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 подачи</a:t>
            </a:r>
            <a:r>
              <a:rPr lang="ru-RU" sz="2400" b="1" dirty="0">
                <a:solidFill>
                  <a:schemeClr val="tx1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 предложений по улучшениям</a:t>
            </a:r>
          </a:p>
        </p:txBody>
      </p:sp>
      <p:pic>
        <p:nvPicPr>
          <p:cNvPr id="15" name="Picture 29" descr="Picture background">
            <a:extLst>
              <a:ext uri="{FF2B5EF4-FFF2-40B4-BE49-F238E27FC236}">
                <a16:creationId xmlns:a16="http://schemas.microsoft.com/office/drawing/2014/main" id="{68A21369-3834-40B6-8FE8-38222C456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4" b="16704"/>
          <a:stretch/>
        </p:blipFill>
        <p:spPr bwMode="auto">
          <a:xfrm>
            <a:off x="4716463" y="2287249"/>
            <a:ext cx="4427537" cy="228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4DD02F-A048-49F7-9333-50402FEC407B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224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46BC327-65DB-4B26-B782-43484F0AE62F}"/>
              </a:ext>
            </a:extLst>
          </p:cNvPr>
          <p:cNvSpPr/>
          <p:nvPr/>
        </p:nvSpPr>
        <p:spPr>
          <a:xfrm>
            <a:off x="1399913" y="3173074"/>
            <a:ext cx="2538590" cy="1068574"/>
          </a:xfrm>
          <a:prstGeom prst="rect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Ins="180000" bIns="108000" rtlCol="0" anchor="t" anchorCtr="0"/>
          <a:lstStyle/>
          <a:p>
            <a:pPr algn="r"/>
            <a:r>
              <a:rPr lang="ru-RU" sz="3600" dirty="0">
                <a:latin typeface="Gotham Pro" panose="02000503040000020004" pitchFamily="2" charset="0"/>
                <a:cs typeface="Gotham Pro" panose="02000503040000020004" pitchFamily="2" charset="0"/>
              </a:rPr>
              <a:t>2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7DDF626C-A610-4A11-AB41-31D16EB989CE}"/>
              </a:ext>
            </a:extLst>
          </p:cNvPr>
          <p:cNvSpPr/>
          <p:nvPr/>
        </p:nvSpPr>
        <p:spPr>
          <a:xfrm>
            <a:off x="2168179" y="1754099"/>
            <a:ext cx="2538590" cy="1068574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Ins="180000" bIns="108000" rtlCol="0" anchor="t" anchorCtr="0"/>
          <a:lstStyle/>
          <a:p>
            <a:pPr algn="r"/>
            <a:r>
              <a:rPr lang="ru-RU" sz="36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0B26F-5ED1-4A84-84F5-02FF5B5A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Мы сегодня разберем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7DA23B-CD88-4E32-9591-31DEE457F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20</a:t>
            </a:fld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B448174-77A0-4919-A56B-6F6FFED26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2555" y="1880235"/>
            <a:ext cx="703010" cy="737027"/>
          </a:xfrm>
          <a:prstGeom prst="rect">
            <a:avLst/>
          </a:prstGeom>
        </p:spPr>
      </p:pic>
      <p:sp>
        <p:nvSpPr>
          <p:cNvPr id="15" name="Текст 7">
            <a:extLst>
              <a:ext uri="{FF2B5EF4-FFF2-40B4-BE49-F238E27FC236}">
                <a16:creationId xmlns:a16="http://schemas.microsoft.com/office/drawing/2014/main" id="{8F988801-83BB-4CAE-9E21-118C5FCB7C13}"/>
              </a:ext>
            </a:extLst>
          </p:cNvPr>
          <p:cNvSpPr txBox="1">
            <a:spLocks/>
          </p:cNvSpPr>
          <p:nvPr/>
        </p:nvSpPr>
        <p:spPr>
          <a:xfrm>
            <a:off x="4110830" y="3122627"/>
            <a:ext cx="3633365" cy="70889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Tw Cen MT" panose="020B0602020104020603" pitchFamily="34" charset="0"/>
              <a:buNone/>
            </a:pPr>
            <a:r>
              <a:rPr lang="ru-RU" sz="2400" dirty="0"/>
              <a:t>Проверить </a:t>
            </a:r>
            <a:br>
              <a:rPr lang="ru-RU" sz="2400" dirty="0"/>
            </a:br>
            <a:r>
              <a:rPr lang="ru-RU" sz="2400" dirty="0"/>
              <a:t>на соответствие ППУ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5E52A186-6F12-4BC1-B3A1-A5F58DC87FC8}"/>
              </a:ext>
            </a:extLst>
          </p:cNvPr>
          <p:cNvSpPr txBox="1">
            <a:spLocks/>
          </p:cNvSpPr>
          <p:nvPr/>
        </p:nvSpPr>
        <p:spPr>
          <a:xfrm>
            <a:off x="3444033" y="4801526"/>
            <a:ext cx="4317343" cy="51524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Tw Cen MT" panose="020B0602020104020603" pitchFamily="34" charset="0"/>
              <a:buNone/>
            </a:pPr>
            <a:r>
              <a:rPr lang="ru-RU" sz="2400" dirty="0"/>
              <a:t>Найти идею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CD5168B-AC28-4FB7-9E4A-5E09D162B9E7}"/>
              </a:ext>
            </a:extLst>
          </p:cNvPr>
          <p:cNvSpPr/>
          <p:nvPr/>
        </p:nvSpPr>
        <p:spPr>
          <a:xfrm>
            <a:off x="719138" y="4592049"/>
            <a:ext cx="2538590" cy="1068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Ins="180000" bIns="108000" rtlCol="0" anchor="t" anchorCtr="0"/>
          <a:lstStyle/>
          <a:p>
            <a:pPr algn="r"/>
            <a:r>
              <a:rPr lang="ru-RU" sz="3600" dirty="0">
                <a:latin typeface="Gotham Pro" panose="02000503040000020004" pitchFamily="2" charset="0"/>
                <a:cs typeface="Gotham Pro" panose="02000503040000020004" pitchFamily="2" charset="0"/>
              </a:rPr>
              <a:t>1</a:t>
            </a:r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3D826D60-A48D-4535-8AE0-1DAB1F5180C6}"/>
              </a:ext>
            </a:extLst>
          </p:cNvPr>
          <p:cNvSpPr txBox="1">
            <a:spLocks/>
          </p:cNvSpPr>
          <p:nvPr/>
        </p:nvSpPr>
        <p:spPr>
          <a:xfrm>
            <a:off x="4923045" y="1917863"/>
            <a:ext cx="4584632" cy="55171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Tw Cen MT" panose="020B0602020104020603" pitchFamily="34" charset="0"/>
              <a:buNone/>
            </a:pPr>
            <a:r>
              <a:rPr lang="ru-RU" sz="2400" dirty="0"/>
              <a:t>Сформулировать ППУ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BB640A4-7A8C-4267-BDCC-442F639F1200}"/>
              </a:ext>
            </a:extLst>
          </p:cNvPr>
          <p:cNvSpPr/>
          <p:nvPr/>
        </p:nvSpPr>
        <p:spPr>
          <a:xfrm>
            <a:off x="2059024" y="5358847"/>
            <a:ext cx="5070487" cy="8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CF3E0FC-5A93-4980-8CCD-0229C6A2508E}"/>
              </a:ext>
            </a:extLst>
          </p:cNvPr>
          <p:cNvSpPr/>
          <p:nvPr/>
        </p:nvSpPr>
        <p:spPr>
          <a:xfrm>
            <a:off x="2023487" y="5330936"/>
            <a:ext cx="5070487" cy="8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E1AAB6F-6775-450E-9F83-DE4750026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063" y="4801526"/>
            <a:ext cx="604494" cy="674243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407B09AE-18E8-40D5-A6B7-EFACCF461BE0}"/>
              </a:ext>
            </a:extLst>
          </p:cNvPr>
          <p:cNvSpPr/>
          <p:nvPr/>
        </p:nvSpPr>
        <p:spPr>
          <a:xfrm>
            <a:off x="2855437" y="3957751"/>
            <a:ext cx="5070487" cy="8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5A8C66F6-F5A2-4E4A-8095-D462BF87F2DA}"/>
              </a:ext>
            </a:extLst>
          </p:cNvPr>
          <p:cNvSpPr/>
          <p:nvPr/>
        </p:nvSpPr>
        <p:spPr>
          <a:xfrm>
            <a:off x="2819900" y="3929840"/>
            <a:ext cx="5070487" cy="8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F06523CF-E9CF-4FF2-84B8-9D3584620061}"/>
              </a:ext>
            </a:extLst>
          </p:cNvPr>
          <p:cNvSpPr/>
          <p:nvPr/>
        </p:nvSpPr>
        <p:spPr>
          <a:xfrm>
            <a:off x="3607605" y="2541286"/>
            <a:ext cx="5117295" cy="81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DA89510-ADAC-44A1-B4D8-151A5B32B41F}"/>
              </a:ext>
            </a:extLst>
          </p:cNvPr>
          <p:cNvSpPr/>
          <p:nvPr/>
        </p:nvSpPr>
        <p:spPr>
          <a:xfrm>
            <a:off x="3572068" y="2507279"/>
            <a:ext cx="5117295" cy="8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DFD6D99D-776E-4F50-9734-C802FBC8D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7614" y="3304134"/>
            <a:ext cx="751372" cy="75137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4E04331-9590-4483-8CB2-C22A71B5E267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122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0B26F-5ED1-4A84-84F5-02FF5B5A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искать идеи для ППУ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7DA23B-CD88-4E32-9591-31DEE457F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21</a:t>
            </a:fld>
            <a:endParaRPr lang="ru-RU" dirty="0"/>
          </a:p>
        </p:txBody>
      </p:sp>
      <p:graphicFrame>
        <p:nvGraphicFramePr>
          <p:cNvPr id="23" name="Таблица 4">
            <a:extLst>
              <a:ext uri="{FF2B5EF4-FFF2-40B4-BE49-F238E27FC236}">
                <a16:creationId xmlns:a16="http://schemas.microsoft.com/office/drawing/2014/main" id="{1287B8C5-850C-462E-88F2-B0F0A2DD3061}"/>
              </a:ext>
            </a:extLst>
          </p:cNvPr>
          <p:cNvGraphicFramePr>
            <a:graphicFrameLocks noGrp="1"/>
          </p:cNvGraphicFramePr>
          <p:nvPr/>
        </p:nvGraphicFramePr>
        <p:xfrm>
          <a:off x="719138" y="1214289"/>
          <a:ext cx="7689570" cy="4919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9822">
                  <a:extLst>
                    <a:ext uri="{9D8B030D-6E8A-4147-A177-3AD203B41FA5}">
                      <a16:colId xmlns:a16="http://schemas.microsoft.com/office/drawing/2014/main" val="3350734479"/>
                    </a:ext>
                  </a:extLst>
                </a:gridCol>
                <a:gridCol w="5219748">
                  <a:extLst>
                    <a:ext uri="{9D8B030D-6E8A-4147-A177-3AD203B41FA5}">
                      <a16:colId xmlns:a16="http://schemas.microsoft.com/office/drawing/2014/main" val="1629985508"/>
                    </a:ext>
                  </a:extLst>
                </a:gridCol>
              </a:tblGrid>
              <a:tr h="143747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dirty="0">
                          <a:latin typeface="Gotham Pro Medium" panose="02000603030000020004" pitchFamily="2" charset="0"/>
                          <a:cs typeface="Gotham Pro Medium" panose="02000603030000020004" pitchFamily="2" charset="0"/>
                        </a:rPr>
                        <a:t>Сотрудники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Квалификация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Навыки и мотивация сотрудников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Здоровье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Ответственность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Взаимодействие 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41307"/>
                  </a:ext>
                </a:extLst>
              </a:tr>
              <a:tr h="919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dirty="0">
                          <a:latin typeface="Gotham Pro Medium" panose="02000603030000020004" pitchFamily="2" charset="0"/>
                          <a:cs typeface="Gotham Pro Medium" panose="02000603030000020004" pitchFamily="2" charset="0"/>
                        </a:rPr>
                        <a:t>Методы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Стандарты работы и инструкции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Логичность последовательности операций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Управление процессами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03637"/>
                  </a:ext>
                </a:extLst>
              </a:tr>
              <a:tr h="142000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dirty="0">
                          <a:latin typeface="Gotham Pro Medium" panose="02000603030000020004" pitchFamily="2" charset="0"/>
                          <a:cs typeface="Gotham Pro Medium" panose="02000603030000020004" pitchFamily="2" charset="0"/>
                        </a:rPr>
                        <a:t>Материалы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Качество сырья и комплектующих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Логистика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Хранение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Сроки поставок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Перерасход или недостаток материалов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132920"/>
                  </a:ext>
                </a:extLst>
              </a:tr>
              <a:tr h="10993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dirty="0">
                          <a:latin typeface="Gotham Pro Medium" panose="02000603030000020004" pitchFamily="2" charset="0"/>
                          <a:cs typeface="Gotham Pro Medium" panose="02000603030000020004" pitchFamily="2" charset="0"/>
                        </a:rPr>
                        <a:t>Оборудование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Состояние и производительность техники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Простои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Поломки, настройки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Соответствие задачам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73887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E37561-795D-499D-B3D2-BF5483C9E15A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388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0B26F-5ED1-4A84-84F5-02FF5B5A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искать идеи для ППУ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7DA23B-CD88-4E32-9591-31DEE457F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22</a:t>
            </a:fld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CF6FA51-126B-4FD9-8F76-BCD8F03C7D89}"/>
              </a:ext>
            </a:extLst>
          </p:cNvPr>
          <p:cNvSpPr/>
          <p:nvPr/>
        </p:nvSpPr>
        <p:spPr>
          <a:xfrm>
            <a:off x="4645711" y="1560762"/>
            <a:ext cx="3762895" cy="473398"/>
          </a:xfrm>
          <a:prstGeom prst="roundRect">
            <a:avLst>
              <a:gd name="adj" fmla="val 4840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1C0B985-57A8-4799-B3DE-C7ABC19ACE9E}"/>
              </a:ext>
            </a:extLst>
          </p:cNvPr>
          <p:cNvSpPr/>
          <p:nvPr/>
        </p:nvSpPr>
        <p:spPr>
          <a:xfrm>
            <a:off x="740474" y="1560762"/>
            <a:ext cx="3757817" cy="473398"/>
          </a:xfrm>
          <a:prstGeom prst="roundRect">
            <a:avLst>
              <a:gd name="adj" fmla="val 4840"/>
            </a:avLst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75725595-3FE5-4C57-95B3-5405AC9FE29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40473" y="1543083"/>
            <a:ext cx="3757817" cy="47339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Найди у себя</a:t>
            </a:r>
          </a:p>
        </p:txBody>
      </p:sp>
      <p:sp>
        <p:nvSpPr>
          <p:cNvPr id="8" name="Текст 14">
            <a:extLst>
              <a:ext uri="{FF2B5EF4-FFF2-40B4-BE49-F238E27FC236}">
                <a16:creationId xmlns:a16="http://schemas.microsoft.com/office/drawing/2014/main" id="{46032882-169B-47C1-8674-7C8309CC1B74}"/>
              </a:ext>
            </a:extLst>
          </p:cNvPr>
          <p:cNvSpPr txBox="1">
            <a:spLocks/>
          </p:cNvSpPr>
          <p:nvPr/>
        </p:nvSpPr>
        <p:spPr>
          <a:xfrm>
            <a:off x="4640629" y="1543083"/>
            <a:ext cx="3784233" cy="473399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400" kern="1200">
                <a:solidFill>
                  <a:schemeClr val="tx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chemeClr val="bg1"/>
                </a:solidFill>
              </a:rPr>
              <a:t>Возьми у других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DB4CE6-96BB-48DC-AA8C-D8BD3851ACBC}"/>
              </a:ext>
            </a:extLst>
          </p:cNvPr>
          <p:cNvSpPr/>
          <p:nvPr/>
        </p:nvSpPr>
        <p:spPr>
          <a:xfrm>
            <a:off x="5537279" y="4105123"/>
            <a:ext cx="3308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71616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Изучение </a:t>
            </a:r>
            <a:r>
              <a:rPr lang="ru-RU" dirty="0">
                <a:solidFill>
                  <a:srgbClr val="171616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ранее</a:t>
            </a:r>
          </a:p>
          <a:p>
            <a:r>
              <a:rPr lang="ru-RU" dirty="0">
                <a:solidFill>
                  <a:srgbClr val="171616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поданных </a:t>
            </a:r>
            <a:r>
              <a:rPr lang="ru-RU" b="1" dirty="0">
                <a:solidFill>
                  <a:srgbClr val="171616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ППУ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0D7EFD-A752-4DBF-BC1B-BFF7554E8067}"/>
              </a:ext>
            </a:extLst>
          </p:cNvPr>
          <p:cNvSpPr/>
          <p:nvPr/>
        </p:nvSpPr>
        <p:spPr>
          <a:xfrm>
            <a:off x="3330836" y="5163116"/>
            <a:ext cx="42180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7161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Бенчмарк (эталон) </a:t>
            </a:r>
          </a:p>
          <a:p>
            <a:r>
              <a:rPr lang="ru-RU" dirty="0">
                <a:solidFill>
                  <a:srgbClr val="17161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 других подразделениях</a:t>
            </a:r>
          </a:p>
          <a:p>
            <a:r>
              <a:rPr lang="ru-RU" dirty="0">
                <a:solidFill>
                  <a:srgbClr val="17161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или компаниях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15FB822-44D8-40A1-819C-990C775925AA}"/>
              </a:ext>
            </a:extLst>
          </p:cNvPr>
          <p:cNvSpPr/>
          <p:nvPr/>
        </p:nvSpPr>
        <p:spPr>
          <a:xfrm>
            <a:off x="1525560" y="4105123"/>
            <a:ext cx="3320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71616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Мозговой штурм</a:t>
            </a:r>
          </a:p>
          <a:p>
            <a:r>
              <a:rPr lang="ru-RU" dirty="0">
                <a:solidFill>
                  <a:srgbClr val="171616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с коллегами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C46AE69-579D-4E5C-A031-99EEEE6588B8}"/>
              </a:ext>
            </a:extLst>
          </p:cNvPr>
          <p:cNvSpPr/>
          <p:nvPr/>
        </p:nvSpPr>
        <p:spPr>
          <a:xfrm>
            <a:off x="5537279" y="2388013"/>
            <a:ext cx="2912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7161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Изучение статей</a:t>
            </a:r>
            <a:r>
              <a:rPr lang="ru-RU" dirty="0">
                <a:solidFill>
                  <a:srgbClr val="17161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, предыдущего </a:t>
            </a:r>
            <a:r>
              <a:rPr lang="ru-RU" b="1" dirty="0">
                <a:solidFill>
                  <a:srgbClr val="17161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опыта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1B0DB93-519E-41BD-8965-42CCE259D5F8}"/>
              </a:ext>
            </a:extLst>
          </p:cNvPr>
          <p:cNvSpPr/>
          <p:nvPr/>
        </p:nvSpPr>
        <p:spPr>
          <a:xfrm>
            <a:off x="1525560" y="2388013"/>
            <a:ext cx="30208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7161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Обсуждение способов улучшения </a:t>
            </a:r>
            <a:br>
              <a:rPr lang="ru-RU" dirty="0">
                <a:solidFill>
                  <a:srgbClr val="17161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dirty="0">
                <a:solidFill>
                  <a:srgbClr val="17161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 руководителем</a:t>
            </a:r>
          </a:p>
          <a:p>
            <a:r>
              <a:rPr lang="ru-RU" dirty="0">
                <a:solidFill>
                  <a:srgbClr val="17161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(</a:t>
            </a:r>
            <a:r>
              <a:rPr lang="ru-RU" b="1" dirty="0">
                <a:solidFill>
                  <a:srgbClr val="17161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доска решения проблем</a:t>
            </a:r>
            <a:r>
              <a:rPr lang="ru-RU" dirty="0">
                <a:solidFill>
                  <a:srgbClr val="17161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F2E6406-DA24-4739-88EE-E8581931B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723" y="4115316"/>
            <a:ext cx="625946" cy="62594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FA66934-EFA6-418D-960C-CE7054AB9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315" y="2448794"/>
            <a:ext cx="615850" cy="62594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A40D846-126C-490D-A198-8AD5D89FB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4696" y="2447778"/>
            <a:ext cx="453655" cy="60575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AC301F-051F-4787-8E79-17BEF79C73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13698" y="4143746"/>
            <a:ext cx="545178" cy="54517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25D9E34-44D5-4032-866B-8E0533F601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59931" y="5369794"/>
            <a:ext cx="625946" cy="625944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D092D97-4FBA-4B98-B217-2C7E83B71820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835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0B26F-5ED1-4A84-84F5-02FF5B5A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ППУ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7DA23B-CD88-4E32-9591-31DEE457F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23</a:t>
            </a:fld>
            <a:endParaRPr lang="ru-RU" dirty="0"/>
          </a:p>
        </p:txBody>
      </p:sp>
      <p:graphicFrame>
        <p:nvGraphicFramePr>
          <p:cNvPr id="23" name="Таблица 4">
            <a:extLst>
              <a:ext uri="{FF2B5EF4-FFF2-40B4-BE49-F238E27FC236}">
                <a16:creationId xmlns:a16="http://schemas.microsoft.com/office/drawing/2014/main" id="{1287B8C5-850C-462E-88F2-B0F0A2DD3061}"/>
              </a:ext>
            </a:extLst>
          </p:cNvPr>
          <p:cNvGraphicFramePr>
            <a:graphicFrameLocks noGrp="1"/>
          </p:cNvGraphicFramePr>
          <p:nvPr/>
        </p:nvGraphicFramePr>
        <p:xfrm>
          <a:off x="719138" y="1183810"/>
          <a:ext cx="7769542" cy="512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533">
                  <a:extLst>
                    <a:ext uri="{9D8B030D-6E8A-4147-A177-3AD203B41FA5}">
                      <a16:colId xmlns:a16="http://schemas.microsoft.com/office/drawing/2014/main" val="3350734479"/>
                    </a:ext>
                  </a:extLst>
                </a:gridCol>
                <a:gridCol w="5940009">
                  <a:extLst>
                    <a:ext uri="{9D8B030D-6E8A-4147-A177-3AD203B41FA5}">
                      <a16:colId xmlns:a16="http://schemas.microsoft.com/office/drawing/2014/main" val="1629985508"/>
                    </a:ext>
                  </a:extLst>
                </a:gridCol>
              </a:tblGrid>
              <a:tr h="101740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pc="-80" baseline="0" dirty="0">
                          <a:latin typeface="Gotham Pro Medium" panose="02000603030000020004" pitchFamily="2" charset="0"/>
                          <a:cs typeface="Gotham Pro Medium" panose="02000603030000020004" pitchFamily="2" charset="0"/>
                        </a:rPr>
                        <a:t>Содержание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Наличие: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Очевидной </a:t>
                      </a: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проблемы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Предложенного </a:t>
                      </a: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решения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Конечного </a:t>
                      </a: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результата/эффекта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41307"/>
                  </a:ext>
                </a:extLst>
              </a:tr>
              <a:tr h="125073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pc="-80" baseline="0" dirty="0">
                          <a:latin typeface="Gotham Pro Medium" panose="02000603030000020004" pitchFamily="2" charset="0"/>
                          <a:cs typeface="Gotham Pro Medium" panose="02000603030000020004" pitchFamily="2" charset="0"/>
                        </a:rPr>
                        <a:t>Направленность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ППУ направлено на улучшение: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показателей</a:t>
                      </a: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 производительности, качества, безопасности и т.д.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условий</a:t>
                      </a: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 рабочего </a:t>
                      </a: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места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ППУ не связано с изменением вознаграждения</a:t>
                      </a: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: оплаты труда, размера командирования, норм расходов, дополнительной мотивации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03637"/>
                  </a:ext>
                </a:extLst>
              </a:tr>
              <a:tr h="189467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pc="-80" baseline="0" dirty="0">
                          <a:latin typeface="Gotham Pro Medium" panose="02000603030000020004" pitchFamily="2" charset="0"/>
                          <a:cs typeface="Gotham Pro Medium" panose="02000603030000020004" pitchFamily="2" charset="0"/>
                        </a:rPr>
                        <a:t>Оригинальность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Отличается от</a:t>
                      </a: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: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Ранее</a:t>
                      </a: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 рассмотренных </a:t>
                      </a: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предложений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Действий, которые должны выполняться таким же образом </a:t>
                      </a:r>
                      <a:b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</a:b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и без данного предложения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Обязательных</a:t>
                      </a: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 для предприятия </a:t>
                      </a: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нормативов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Функциональной обязанности</a:t>
                      </a: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 автора предложения.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Тема</a:t>
                      </a: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 предложения </a:t>
                      </a: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отсутствует</a:t>
                      </a: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 </a:t>
                      </a: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в</a:t>
                      </a: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 утвержденных планах (программах), приказах, распоряжениях или в иных конкретных </a:t>
                      </a: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заданиях руководителя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132920"/>
                  </a:ext>
                </a:extLst>
              </a:tr>
              <a:tr h="87893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pc="-80" baseline="0" dirty="0">
                          <a:latin typeface="Gotham Pro Medium" panose="02000603030000020004" pitchFamily="2" charset="0"/>
                          <a:cs typeface="Gotham Pro Medium" panose="02000603030000020004" pitchFamily="2" charset="0"/>
                        </a:rPr>
                        <a:t>Эффект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Срок окупаемости </a:t>
                      </a: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не более 3-х лет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Эффект</a:t>
                      </a: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 от реализации </a:t>
                      </a:r>
                      <a:r>
                        <a:rPr kumimoji="0" lang="ru-RU" altLang="ru-RU" sz="1300" b="1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превышает затраты </a:t>
                      </a:r>
                      <a:r>
                        <a:rPr kumimoji="0" lang="ru-RU" altLang="ru-RU" sz="1300" b="0" i="0" u="none" strike="noStrike" cap="none" spc="-8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Arial Unicode MS" panose="020B0604020202020204" pitchFamily="34" charset="-128"/>
                          <a:cs typeface="Gotham Pro" panose="02000503040000020004" pitchFamily="2" charset="0"/>
                        </a:rPr>
                        <a:t>на внедрение предложения, за исключением предложений по безопасности и улучшению условий труда</a:t>
                      </a:r>
                    </a:p>
                  </a:txBody>
                  <a:tcPr anchor="ctr">
                    <a:lnL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73887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212534-0DB4-456C-A5AE-AE0C19518703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218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44334F4-955C-4554-81AB-F9DD2A52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35" y="391471"/>
            <a:ext cx="7909209" cy="393954"/>
          </a:xfrm>
        </p:spPr>
        <p:txBody>
          <a:bodyPr/>
          <a:lstStyle/>
          <a:p>
            <a:r>
              <a:rPr lang="ru-RU" dirty="0"/>
              <a:t>Критерии ППУ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AA4669F-E983-4BBE-BB4D-80A0EAA9E8C7}"/>
              </a:ext>
            </a:extLst>
          </p:cNvPr>
          <p:cNvSpPr txBox="1">
            <a:spLocks/>
          </p:cNvSpPr>
          <p:nvPr/>
        </p:nvSpPr>
        <p:spPr>
          <a:xfrm>
            <a:off x="535709" y="6530919"/>
            <a:ext cx="73025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46259B-8396-46CD-AD42-FDEDA89DA278}" type="slidenum">
              <a:rPr lang="en-US" smtClean="0">
                <a:latin typeface="Gotham Pro" panose="02000503040000020004" pitchFamily="2" charset="0"/>
                <a:cs typeface="Gotham Pro" panose="02000503040000020004" pitchFamily="2" charset="0"/>
              </a:rPr>
              <a:pPr/>
              <a:t>24</a:t>
            </a:fld>
            <a:endParaRPr lang="en-US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36AD5-91E3-4807-AE2F-C06F9EE8EB0F}"/>
              </a:ext>
            </a:extLst>
          </p:cNvPr>
          <p:cNvSpPr txBox="1"/>
          <p:nvPr/>
        </p:nvSpPr>
        <p:spPr>
          <a:xfrm>
            <a:off x="2813310" y="4685420"/>
            <a:ext cx="2361363" cy="87218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ru-R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969C4D-9154-44F4-854C-D767D42771E9}"/>
              </a:ext>
            </a:extLst>
          </p:cNvPr>
          <p:cNvSpPr txBox="1"/>
          <p:nvPr/>
        </p:nvSpPr>
        <p:spPr>
          <a:xfrm>
            <a:off x="719138" y="1376363"/>
            <a:ext cx="7885112" cy="497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ППУ №1</a:t>
            </a:r>
          </a:p>
          <a:p>
            <a:pPr>
              <a:lnSpc>
                <a:spcPct val="120000"/>
              </a:lnSpc>
            </a:pPr>
            <a:r>
              <a:rPr lang="ru-RU" sz="1400" b="0" dirty="0">
                <a:solidFill>
                  <a:srgbClr val="000000"/>
                </a:solidFill>
                <a:cs typeface="Times New Roman" panose="02020603050405020304" pitchFamily="18" charset="0"/>
              </a:rPr>
              <a:t>Не успеваю готовить 4 еженедельных отчета в указанный срок. Предлагаю передать подготовку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2 </a:t>
            </a:r>
            <a:r>
              <a:rPr lang="ru-RU" sz="1400" b="0" dirty="0">
                <a:solidFill>
                  <a:srgbClr val="000000"/>
                </a:solidFill>
                <a:cs typeface="Times New Roman" panose="02020603050405020304" pitchFamily="18" charset="0"/>
              </a:rPr>
              <a:t>отчетов другому специалисту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ППУ №2</a:t>
            </a:r>
            <a:endParaRPr lang="ru-RU" sz="14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400" b="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Потери времени на поиск </a:t>
            </a:r>
            <a:r>
              <a:rPr lang="ru-RU" sz="1400" b="0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спецключа</a:t>
            </a:r>
            <a:r>
              <a:rPr lang="ru-RU" sz="1400" b="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, иногда до 5 минут. Предлагаю определить для него место на верстаке подписать и выделить цветом. Ожидаемый результат – снижение времени на поиск до 15 секунд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ППУ №3</a:t>
            </a:r>
          </a:p>
          <a:p>
            <a:pPr>
              <a:lnSpc>
                <a:spcPct val="120000"/>
              </a:lnSpc>
            </a:pPr>
            <a:r>
              <a:rPr lang="ru-RU" sz="1400" b="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Люди не хотят работать. Предлагаю замотивировать их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за счет увеличения премии. Ожидаемый результат – люди будут работать с </a:t>
            </a:r>
            <a:r>
              <a:rPr lang="ru-RU" sz="1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бОльшим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интересом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ППУ №4</a:t>
            </a:r>
          </a:p>
          <a:p>
            <a:pPr>
              <a:lnSpc>
                <a:spcPct val="120000"/>
              </a:lnSpc>
            </a:pP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уровня брака на шлифовке изделий. Предлагаю заменить импортный шлифовальный круг на отечественный аналог – стоит в три раза дешевле, и снизить время эксплуатации, чтобы не потерять в качестве. Ожидаемый результат – повышение качества и экономия денежных средств на закупках 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ППУ №</a:t>
            </a:r>
            <a:r>
              <a:rPr lang="ru-RU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5</a:t>
            </a:r>
          </a:p>
          <a:p>
            <a:pPr>
              <a:lnSpc>
                <a:spcPct val="120000"/>
              </a:lnSpc>
            </a:pP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Для повышения объема продаж предлагаю обучить наших менеджеров по продажам  </a:t>
            </a:r>
          </a:p>
          <a:p>
            <a:pPr>
              <a:lnSpc>
                <a:spcPct val="120000"/>
              </a:lnSpc>
            </a:pPr>
            <a:endParaRPr lang="ru-RU" sz="1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7CD29B-72F4-4324-9109-49551B187574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789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0B26F-5ED1-4A84-84F5-02FF5B5A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бланка ППУ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7DA23B-CD88-4E32-9591-31DEE457F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25</a:t>
            </a:fld>
            <a:endParaRPr lang="ru-RU" dirty="0"/>
          </a:p>
        </p:txBody>
      </p:sp>
      <p:graphicFrame>
        <p:nvGraphicFramePr>
          <p:cNvPr id="5" name="Таблица 12">
            <a:extLst>
              <a:ext uri="{FF2B5EF4-FFF2-40B4-BE49-F238E27FC236}">
                <a16:creationId xmlns:a16="http://schemas.microsoft.com/office/drawing/2014/main" id="{646EE0F7-C6FC-46BE-BDBF-7E735B3A9939}"/>
              </a:ext>
            </a:extLst>
          </p:cNvPr>
          <p:cNvGraphicFramePr>
            <a:graphicFrameLocks noGrp="1"/>
          </p:cNvGraphicFramePr>
          <p:nvPr/>
        </p:nvGraphicFramePr>
        <p:xfrm>
          <a:off x="719138" y="1262510"/>
          <a:ext cx="7889156" cy="44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034">
                  <a:extLst>
                    <a:ext uri="{9D8B030D-6E8A-4147-A177-3AD203B41FA5}">
                      <a16:colId xmlns:a16="http://schemas.microsoft.com/office/drawing/2014/main" val="3114029710"/>
                    </a:ext>
                  </a:extLst>
                </a:gridCol>
                <a:gridCol w="767636">
                  <a:extLst>
                    <a:ext uri="{9D8B030D-6E8A-4147-A177-3AD203B41FA5}">
                      <a16:colId xmlns:a16="http://schemas.microsoft.com/office/drawing/2014/main" val="387946810"/>
                    </a:ext>
                  </a:extLst>
                </a:gridCol>
                <a:gridCol w="316086">
                  <a:extLst>
                    <a:ext uri="{9D8B030D-6E8A-4147-A177-3AD203B41FA5}">
                      <a16:colId xmlns:a16="http://schemas.microsoft.com/office/drawing/2014/main" val="3938962747"/>
                    </a:ext>
                  </a:extLst>
                </a:gridCol>
                <a:gridCol w="1121822">
                  <a:extLst>
                    <a:ext uri="{9D8B030D-6E8A-4147-A177-3AD203B41FA5}">
                      <a16:colId xmlns:a16="http://schemas.microsoft.com/office/drawing/2014/main" val="1973821748"/>
                    </a:ext>
                  </a:extLst>
                </a:gridCol>
                <a:gridCol w="1972289">
                  <a:extLst>
                    <a:ext uri="{9D8B030D-6E8A-4147-A177-3AD203B41FA5}">
                      <a16:colId xmlns:a16="http://schemas.microsoft.com/office/drawing/2014/main" val="2081871887"/>
                    </a:ext>
                  </a:extLst>
                </a:gridCol>
                <a:gridCol w="208140">
                  <a:extLst>
                    <a:ext uri="{9D8B030D-6E8A-4147-A177-3AD203B41FA5}">
                      <a16:colId xmlns:a16="http://schemas.microsoft.com/office/drawing/2014/main" val="1555510095"/>
                    </a:ext>
                  </a:extLst>
                </a:gridCol>
                <a:gridCol w="1764149">
                  <a:extLst>
                    <a:ext uri="{9D8B030D-6E8A-4147-A177-3AD203B41FA5}">
                      <a16:colId xmlns:a16="http://schemas.microsoft.com/office/drawing/2014/main" val="2514093885"/>
                    </a:ext>
                  </a:extLst>
                </a:gridCol>
              </a:tblGrid>
              <a:tr h="374578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Предложение №</a:t>
                      </a: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665563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Подразделение*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Дата регистрации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053229"/>
                  </a:ext>
                </a:extLst>
              </a:tr>
              <a:tr h="374578">
                <a:tc gridSpan="2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Название предложения*</a:t>
                      </a: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235997"/>
                  </a:ext>
                </a:extLst>
              </a:tr>
              <a:tr h="312148">
                <a:tc gridSpan="7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Описание текущей ситуации*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00647"/>
                  </a:ext>
                </a:extLst>
              </a:tr>
              <a:tr h="144183">
                <a:tc gridSpan="7"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06046"/>
                  </a:ext>
                </a:extLst>
              </a:tr>
              <a:tr h="257522">
                <a:tc gridSpan="7"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31547"/>
                  </a:ext>
                </a:extLst>
              </a:tr>
              <a:tr h="257522">
                <a:tc gridSpan="7"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404283"/>
                  </a:ext>
                </a:extLst>
              </a:tr>
              <a:tr h="257522">
                <a:tc gridSpan="7"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299753"/>
                  </a:ext>
                </a:extLst>
              </a:tr>
              <a:tr h="1460420">
                <a:tc gridSpan="7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Предлагаемое решение*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924831"/>
                  </a:ext>
                </a:extLst>
              </a:tr>
              <a:tr h="312148">
                <a:tc gridSpan="3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Авторы реализации (ФИО)*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656833"/>
                  </a:ext>
                </a:extLst>
              </a:tr>
              <a:tr h="312148">
                <a:tc gridSpan="7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3489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F0DB2EE-4BD1-4725-91FF-B4A0C6D99A52}"/>
              </a:ext>
            </a:extLst>
          </p:cNvPr>
          <p:cNvSpPr txBox="1"/>
          <p:nvPr/>
        </p:nvSpPr>
        <p:spPr>
          <a:xfrm>
            <a:off x="517237" y="5776268"/>
            <a:ext cx="3888509" cy="2366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r>
              <a:rPr lang="ru-RU" sz="1200" b="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* Поля, заполняемые автором ППУ</a:t>
            </a:r>
            <a:endParaRPr lang="ru-RU" sz="1100" b="0" dirty="0">
              <a:solidFill>
                <a:srgbClr val="9591AF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683DF90-D9B3-4FCE-89F2-7079CDDBAD68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516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0B26F-5ED1-4A84-84F5-02FF5B5A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бланка ППУ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7DA23B-CD88-4E32-9591-31DEE457F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26</a:t>
            </a:fld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35198BD-1609-4EB6-995C-6673B565D7A6}"/>
              </a:ext>
            </a:extLst>
          </p:cNvPr>
          <p:cNvGraphicFramePr>
            <a:graphicFrameLocks noGrp="1"/>
          </p:cNvGraphicFramePr>
          <p:nvPr/>
        </p:nvGraphicFramePr>
        <p:xfrm>
          <a:off x="719138" y="1207271"/>
          <a:ext cx="7705725" cy="1487317"/>
        </p:xfrm>
        <a:graphic>
          <a:graphicData uri="http://schemas.openxmlformats.org/drawingml/2006/table">
            <a:tbl>
              <a:tblPr firstRow="1" firstCol="1" bandRow="1"/>
              <a:tblGrid>
                <a:gridCol w="1861914">
                  <a:extLst>
                    <a:ext uri="{9D8B030D-6E8A-4147-A177-3AD203B41FA5}">
                      <a16:colId xmlns:a16="http://schemas.microsoft.com/office/drawing/2014/main" val="784816836"/>
                    </a:ext>
                  </a:extLst>
                </a:gridCol>
                <a:gridCol w="1990579">
                  <a:extLst>
                    <a:ext uri="{9D8B030D-6E8A-4147-A177-3AD203B41FA5}">
                      <a16:colId xmlns:a16="http://schemas.microsoft.com/office/drawing/2014/main" val="4270489456"/>
                    </a:ext>
                  </a:extLst>
                </a:gridCol>
                <a:gridCol w="1926246">
                  <a:extLst>
                    <a:ext uri="{9D8B030D-6E8A-4147-A177-3AD203B41FA5}">
                      <a16:colId xmlns:a16="http://schemas.microsoft.com/office/drawing/2014/main" val="2334943339"/>
                    </a:ext>
                  </a:extLst>
                </a:gridCol>
                <a:gridCol w="1926986">
                  <a:extLst>
                    <a:ext uri="{9D8B030D-6E8A-4147-A177-3AD203B41FA5}">
                      <a16:colId xmlns:a16="http://schemas.microsoft.com/office/drawing/2014/main" val="891968840"/>
                    </a:ext>
                  </a:extLst>
                </a:gridCol>
              </a:tblGrid>
              <a:tr h="99917"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ЭК СПП</a:t>
                      </a:r>
                      <a:endParaRPr lang="ru-RU" sz="700">
                        <a:effectLst/>
                        <a:latin typeface="Gotham Pro" panose="02000503040000020004" pitchFamily="2" charset="0"/>
                        <a:ea typeface="Verdana" panose="020B0604030504040204" pitchFamily="34" charset="0"/>
                        <a:cs typeface="Gotham Pro" panose="02000503040000020004" pitchFamily="2" charset="0"/>
                      </a:endParaRP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ЭК СПП (передано)</a:t>
                      </a:r>
                      <a:endParaRPr lang="ru-RU" sz="700">
                        <a:effectLst/>
                        <a:latin typeface="Gotham Pro" panose="02000503040000020004" pitchFamily="2" charset="0"/>
                        <a:ea typeface="Verdana" panose="020B0604030504040204" pitchFamily="34" charset="0"/>
                        <a:cs typeface="Gotham Pro" panose="02000503040000020004" pitchFamily="2" charset="0"/>
                      </a:endParaRP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ЭКП (эскалировано)</a:t>
                      </a:r>
                      <a:endParaRPr lang="ru-RU" sz="700">
                        <a:effectLst/>
                        <a:latin typeface="Gotham Pro" panose="02000503040000020004" pitchFamily="2" charset="0"/>
                        <a:ea typeface="Verdana" panose="020B0604030504040204" pitchFamily="34" charset="0"/>
                        <a:cs typeface="Gotham Pro" panose="02000503040000020004" pitchFamily="2" charset="0"/>
                      </a:endParaRP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04288"/>
                  </a:ext>
                </a:extLst>
              </a:tr>
              <a:tr h="99917">
                <a:tc>
                  <a:txBody>
                    <a:bodyPr/>
                    <a:lstStyle/>
                    <a:p>
                      <a:pPr algn="r"/>
                      <a:r>
                        <a:rPr lang="ru-RU" sz="700" b="1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Дата рассмотрения:</a:t>
                      </a:r>
                      <a:endParaRPr lang="ru-RU" sz="700">
                        <a:effectLst/>
                        <a:latin typeface="Gotham Pro" panose="02000503040000020004" pitchFamily="2" charset="0"/>
                        <a:ea typeface="Verdana" panose="020B0604030504040204" pitchFamily="34" charset="0"/>
                        <a:cs typeface="Gotham Pro" panose="02000503040000020004" pitchFamily="2" charset="0"/>
                      </a:endParaRP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___.___.20__г.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___.___.20__г.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___.___.20__г.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673730"/>
                  </a:ext>
                </a:extLst>
              </a:tr>
              <a:tr h="99917"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ФИО эксперта 1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0799984"/>
                  </a:ext>
                </a:extLst>
              </a:tr>
              <a:tr h="99917"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ФИО эксперта 2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339663"/>
                  </a:ext>
                </a:extLst>
              </a:tr>
              <a:tr h="99917"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ФИО эксперта 3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829366"/>
                  </a:ext>
                </a:extLst>
              </a:tr>
              <a:tr h="99917"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ФИО эксперта 4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746510"/>
                  </a:ext>
                </a:extLst>
              </a:tr>
              <a:tr h="99917"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ФИО эксперта 5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15768"/>
                  </a:ext>
                </a:extLst>
              </a:tr>
              <a:tr h="99917"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ФИО эксперта 6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130854"/>
                  </a:ext>
                </a:extLst>
              </a:tr>
              <a:tr h="99917"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ФИО эксперта 7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832541"/>
                  </a:ext>
                </a:extLst>
              </a:tr>
              <a:tr h="344088">
                <a:tc>
                  <a:txBody>
                    <a:bodyPr/>
                    <a:lstStyle/>
                    <a:p>
                      <a:r>
                        <a:rPr lang="ru-RU" sz="700" b="1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Решение:</a:t>
                      </a:r>
                      <a:endParaRPr lang="ru-RU" sz="700" dirty="0">
                        <a:effectLst/>
                        <a:latin typeface="Gotham Pro" panose="02000503040000020004" pitchFamily="2" charset="0"/>
                        <a:ea typeface="Verdana" panose="020B0604030504040204" pitchFamily="34" charset="0"/>
                        <a:cs typeface="Gotham Pro" panose="02000503040000020004" pitchFamily="2" charset="0"/>
                      </a:endParaRPr>
                    </a:p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принять / отклонить / доработать/ перенаправить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764328"/>
                  </a:ext>
                </a:extLst>
              </a:tr>
              <a:tr h="183109">
                <a:tc>
                  <a:txBody>
                    <a:bodyPr/>
                    <a:lstStyle/>
                    <a:p>
                      <a:r>
                        <a:rPr lang="ru-RU" sz="700" b="1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Подпись председателя ЭК</a:t>
                      </a:r>
                      <a:endParaRPr lang="ru-RU" sz="700">
                        <a:effectLst/>
                        <a:latin typeface="Gotham Pro" panose="02000503040000020004" pitchFamily="2" charset="0"/>
                        <a:ea typeface="Verdana" panose="020B0604030504040204" pitchFamily="34" charset="0"/>
                        <a:cs typeface="Gotham Pro" panose="02000503040000020004" pitchFamily="2" charset="0"/>
                      </a:endParaRP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38100" marR="38100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49083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40BA2C7-7A56-4852-B057-C84C5F2FE91A}"/>
              </a:ext>
            </a:extLst>
          </p:cNvPr>
          <p:cNvSpPr txBox="1"/>
          <p:nvPr/>
        </p:nvSpPr>
        <p:spPr>
          <a:xfrm>
            <a:off x="648371" y="2656958"/>
            <a:ext cx="7886030" cy="116955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ru-RU" sz="700" b="1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Ответственный за обратную связь</a:t>
            </a:r>
            <a:r>
              <a:rPr lang="ru-RU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 (ФИО, заполняется ЭК, принявшей решение об отклонении): ____________________________________________________________________________________</a:t>
            </a:r>
            <a:r>
              <a:rPr lang="en-US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_____</a:t>
            </a:r>
            <a:endParaRPr lang="ru-RU" sz="700" dirty="0">
              <a:effectLst/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  <a:p>
            <a:r>
              <a:rPr lang="ru-RU" sz="700" b="1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Указать причину в случае отклонения или необходимости доработки</a:t>
            </a:r>
            <a:endParaRPr lang="ru-RU" sz="700" dirty="0">
              <a:effectLst/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  <a:p>
            <a:r>
              <a:rPr lang="ru-RU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_________________________________________________________________________________________________________________________________________________________________________</a:t>
            </a:r>
            <a:r>
              <a:rPr lang="en-US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_________</a:t>
            </a:r>
            <a:endParaRPr lang="ru-RU" sz="700" dirty="0">
              <a:effectLst/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  <a:p>
            <a:r>
              <a:rPr lang="ru-RU" sz="700" b="1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Ответственный за внедрение</a:t>
            </a:r>
            <a:r>
              <a:rPr lang="ru-RU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 (ФИО): </a:t>
            </a:r>
            <a:r>
              <a:rPr lang="en-US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__</a:t>
            </a:r>
            <a:r>
              <a:rPr lang="ru-RU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_______________</a:t>
            </a:r>
            <a:r>
              <a:rPr lang="en-US" sz="700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______________________________________</a:t>
            </a:r>
            <a:endParaRPr lang="ru-RU" sz="700" dirty="0">
              <a:effectLst/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  <a:p>
            <a:r>
              <a:rPr lang="ru-RU" sz="700" b="1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Срок реализации / доработки</a:t>
            </a:r>
            <a:r>
              <a:rPr lang="ru-RU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 ________</a:t>
            </a:r>
            <a:r>
              <a:rPr lang="en-US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_</a:t>
            </a:r>
            <a:r>
              <a:rPr lang="ru-RU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____________________</a:t>
            </a:r>
            <a:r>
              <a:rPr lang="en-US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________________________________</a:t>
            </a:r>
            <a:endParaRPr lang="ru-RU" sz="700" dirty="0">
              <a:effectLst/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  <a:p>
            <a:r>
              <a:rPr lang="ru-RU" sz="700" b="1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Комментарии:</a:t>
            </a:r>
            <a:r>
              <a:rPr lang="ru-RU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r>
              <a:rPr lang="en-US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_______________</a:t>
            </a:r>
            <a:endParaRPr lang="ru-RU" sz="700" dirty="0">
              <a:effectLst/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  <a:p>
            <a:r>
              <a:rPr lang="ru-RU" sz="700" b="1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Оценка предложения:</a:t>
            </a:r>
            <a:endParaRPr lang="ru-RU" sz="700" dirty="0">
              <a:effectLst/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26A0B2E6-8008-4313-9E93-28BAB038B205}"/>
              </a:ext>
            </a:extLst>
          </p:cNvPr>
          <p:cNvGraphicFramePr>
            <a:graphicFrameLocks noGrp="1"/>
          </p:cNvGraphicFramePr>
          <p:nvPr/>
        </p:nvGraphicFramePr>
        <p:xfrm>
          <a:off x="723086" y="3814593"/>
          <a:ext cx="7701778" cy="2250084"/>
        </p:xfrm>
        <a:graphic>
          <a:graphicData uri="http://schemas.openxmlformats.org/drawingml/2006/table">
            <a:tbl>
              <a:tblPr firstRow="1" firstCol="1" bandRow="1"/>
              <a:tblGrid>
                <a:gridCol w="518382">
                  <a:extLst>
                    <a:ext uri="{9D8B030D-6E8A-4147-A177-3AD203B41FA5}">
                      <a16:colId xmlns:a16="http://schemas.microsoft.com/office/drawing/2014/main" val="3570352016"/>
                    </a:ext>
                  </a:extLst>
                </a:gridCol>
                <a:gridCol w="3122814">
                  <a:extLst>
                    <a:ext uri="{9D8B030D-6E8A-4147-A177-3AD203B41FA5}">
                      <a16:colId xmlns:a16="http://schemas.microsoft.com/office/drawing/2014/main" val="4218490713"/>
                    </a:ext>
                  </a:extLst>
                </a:gridCol>
                <a:gridCol w="472020">
                  <a:extLst>
                    <a:ext uri="{9D8B030D-6E8A-4147-A177-3AD203B41FA5}">
                      <a16:colId xmlns:a16="http://schemas.microsoft.com/office/drawing/2014/main" val="2964310770"/>
                    </a:ext>
                  </a:extLst>
                </a:gridCol>
                <a:gridCol w="472020">
                  <a:extLst>
                    <a:ext uri="{9D8B030D-6E8A-4147-A177-3AD203B41FA5}">
                      <a16:colId xmlns:a16="http://schemas.microsoft.com/office/drawing/2014/main" val="1059897607"/>
                    </a:ext>
                  </a:extLst>
                </a:gridCol>
                <a:gridCol w="472020">
                  <a:extLst>
                    <a:ext uri="{9D8B030D-6E8A-4147-A177-3AD203B41FA5}">
                      <a16:colId xmlns:a16="http://schemas.microsoft.com/office/drawing/2014/main" val="160326826"/>
                    </a:ext>
                  </a:extLst>
                </a:gridCol>
                <a:gridCol w="472020">
                  <a:extLst>
                    <a:ext uri="{9D8B030D-6E8A-4147-A177-3AD203B41FA5}">
                      <a16:colId xmlns:a16="http://schemas.microsoft.com/office/drawing/2014/main" val="1731438408"/>
                    </a:ext>
                  </a:extLst>
                </a:gridCol>
                <a:gridCol w="472020">
                  <a:extLst>
                    <a:ext uri="{9D8B030D-6E8A-4147-A177-3AD203B41FA5}">
                      <a16:colId xmlns:a16="http://schemas.microsoft.com/office/drawing/2014/main" val="3284936703"/>
                    </a:ext>
                  </a:extLst>
                </a:gridCol>
                <a:gridCol w="472020">
                  <a:extLst>
                    <a:ext uri="{9D8B030D-6E8A-4147-A177-3AD203B41FA5}">
                      <a16:colId xmlns:a16="http://schemas.microsoft.com/office/drawing/2014/main" val="3208026887"/>
                    </a:ext>
                  </a:extLst>
                </a:gridCol>
                <a:gridCol w="472020">
                  <a:extLst>
                    <a:ext uri="{9D8B030D-6E8A-4147-A177-3AD203B41FA5}">
                      <a16:colId xmlns:a16="http://schemas.microsoft.com/office/drawing/2014/main" val="926669893"/>
                    </a:ext>
                  </a:extLst>
                </a:gridCol>
                <a:gridCol w="756442">
                  <a:extLst>
                    <a:ext uri="{9D8B030D-6E8A-4147-A177-3AD203B41FA5}">
                      <a16:colId xmlns:a16="http://schemas.microsoft.com/office/drawing/2014/main" val="4166291358"/>
                    </a:ext>
                  </a:extLst>
                </a:gridCol>
              </a:tblGrid>
              <a:tr h="116484">
                <a:tc row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№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Критерий</a:t>
                      </a:r>
                    </a:p>
                  </a:txBody>
                  <a:tcPr marL="21841" marR="21841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Эксперты комиссии, принявшей ППУ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Среднее</a:t>
                      </a:r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0876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1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2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3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4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5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6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7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10782"/>
                  </a:ext>
                </a:extLst>
              </a:tr>
              <a:tr h="252382"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1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Экономический эффект</a:t>
                      </a:r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:</a:t>
                      </a:r>
                    </a:p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более 1 млн руб./год – 3 балла</a:t>
                      </a:r>
                    </a:p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от 500 тыс. до 1 млн руб./год – 2 балла</a:t>
                      </a:r>
                    </a:p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менее 500 </a:t>
                      </a:r>
                      <a:r>
                        <a:rPr lang="ru-RU" sz="700" dirty="0" err="1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тыс.руб</a:t>
                      </a:r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./год – 1 балл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115347"/>
                  </a:ext>
                </a:extLst>
              </a:tr>
              <a:tr h="252382"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2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Затраты на внедрение</a:t>
                      </a:r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:</a:t>
                      </a:r>
                    </a:p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менее 10 </a:t>
                      </a:r>
                      <a:r>
                        <a:rPr lang="ru-RU" sz="700" dirty="0" err="1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тыс.руб</a:t>
                      </a:r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. – 3 балла</a:t>
                      </a:r>
                    </a:p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от 10 </a:t>
                      </a:r>
                      <a:r>
                        <a:rPr lang="ru-RU" sz="700" dirty="0" err="1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тыс.руб</a:t>
                      </a:r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. до 100 </a:t>
                      </a:r>
                      <a:r>
                        <a:rPr lang="ru-RU" sz="700" dirty="0" err="1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тыс.руб</a:t>
                      </a:r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. – 2 балла</a:t>
                      </a:r>
                    </a:p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более 100 </a:t>
                      </a:r>
                      <a:r>
                        <a:rPr lang="ru-RU" sz="700" dirty="0" err="1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тыс.руб</a:t>
                      </a:r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. – 1 балл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043546"/>
                  </a:ext>
                </a:extLst>
              </a:tr>
              <a:tr h="203847"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3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Сроки реализации</a:t>
                      </a:r>
                      <a:endParaRPr lang="ru-RU" sz="700" dirty="0">
                        <a:effectLst/>
                        <a:latin typeface="Gotham Pro" panose="02000503040000020004" pitchFamily="2" charset="0"/>
                        <a:ea typeface="Times New Roman" panose="02020603050405020304" pitchFamily="18" charset="0"/>
                        <a:cs typeface="Gotham Pro" panose="02000503040000020004" pitchFamily="2" charset="0"/>
                      </a:endParaRPr>
                    </a:p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до 1 мес. – 3 балла</a:t>
                      </a:r>
                    </a:p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от 1 мес. до 3 мес. – 2 балла</a:t>
                      </a:r>
                    </a:p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от 3 мес. – 1 балл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020478"/>
                  </a:ext>
                </a:extLst>
              </a:tr>
              <a:tr h="58242"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4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Безопасность*</a:t>
                      </a:r>
                      <a:endParaRPr lang="ru-RU" sz="700" dirty="0">
                        <a:effectLst/>
                        <a:latin typeface="Gotham Pro" panose="02000503040000020004" pitchFamily="2" charset="0"/>
                        <a:ea typeface="Times New Roman" panose="02020603050405020304" pitchFamily="18" charset="0"/>
                        <a:cs typeface="Gotham Pro" panose="02000503040000020004" pitchFamily="2" charset="0"/>
                      </a:endParaRP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047639"/>
                  </a:ext>
                </a:extLst>
              </a:tr>
              <a:tr h="58242"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5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Условия труда*</a:t>
                      </a:r>
                      <a:endParaRPr lang="ru-RU" sz="700" dirty="0">
                        <a:effectLst/>
                        <a:latin typeface="Gotham Pro" panose="02000503040000020004" pitchFamily="2" charset="0"/>
                        <a:ea typeface="Times New Roman" panose="02020603050405020304" pitchFamily="18" charset="0"/>
                        <a:cs typeface="Gotham Pro" panose="02000503040000020004" pitchFamily="2" charset="0"/>
                      </a:endParaRP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357389"/>
                  </a:ext>
                </a:extLst>
              </a:tr>
              <a:tr h="58242"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6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Качество*</a:t>
                      </a:r>
                      <a:endParaRPr lang="ru-RU" sz="700" dirty="0">
                        <a:effectLst/>
                        <a:latin typeface="Gotham Pro" panose="02000503040000020004" pitchFamily="2" charset="0"/>
                        <a:ea typeface="Times New Roman" panose="02020603050405020304" pitchFamily="18" charset="0"/>
                        <a:cs typeface="Gotham Pro" panose="02000503040000020004" pitchFamily="2" charset="0"/>
                      </a:endParaRP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936686"/>
                  </a:ext>
                </a:extLst>
              </a:tr>
              <a:tr h="58242"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7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Производительность*</a:t>
                      </a:r>
                      <a:endParaRPr lang="ru-RU" sz="700" dirty="0">
                        <a:effectLst/>
                        <a:latin typeface="Gotham Pro" panose="02000503040000020004" pitchFamily="2" charset="0"/>
                        <a:ea typeface="Times New Roman" panose="02020603050405020304" pitchFamily="18" charset="0"/>
                        <a:cs typeface="Gotham Pro" panose="02000503040000020004" pitchFamily="2" charset="0"/>
                      </a:endParaRP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248207"/>
                  </a:ext>
                </a:extLst>
              </a:tr>
              <a:tr h="58242"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8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Себестоимость*</a:t>
                      </a:r>
                      <a:endParaRPr lang="ru-RU" sz="700" dirty="0">
                        <a:effectLst/>
                        <a:latin typeface="Gotham Pro" panose="02000503040000020004" pitchFamily="2" charset="0"/>
                        <a:ea typeface="Times New Roman" panose="02020603050405020304" pitchFamily="18" charset="0"/>
                        <a:cs typeface="Gotham Pro" panose="02000503040000020004" pitchFamily="2" charset="0"/>
                      </a:endParaRP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835936"/>
                  </a:ext>
                </a:extLst>
              </a:tr>
              <a:tr h="58242"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9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 err="1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Тиражируемость</a:t>
                      </a:r>
                      <a:r>
                        <a:rPr lang="ru-RU" sz="700" b="1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**</a:t>
                      </a:r>
                      <a:endParaRPr lang="ru-RU" sz="700" dirty="0">
                        <a:effectLst/>
                        <a:latin typeface="Gotham Pro" panose="02000503040000020004" pitchFamily="2" charset="0"/>
                        <a:ea typeface="Times New Roman" panose="02020603050405020304" pitchFamily="18" charset="0"/>
                        <a:cs typeface="Gotham Pro" panose="02000503040000020004" pitchFamily="2" charset="0"/>
                      </a:endParaRP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102415"/>
                  </a:ext>
                </a:extLst>
              </a:tr>
              <a:tr h="66901">
                <a:tc gridSpan="9">
                  <a:txBody>
                    <a:bodyPr/>
                    <a:lstStyle/>
                    <a:p>
                      <a:pPr algn="r"/>
                      <a:r>
                        <a:rPr lang="ru-RU" sz="700" b="1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ИТОГО</a:t>
                      </a:r>
                      <a:endParaRPr lang="ru-RU" sz="700" dirty="0">
                        <a:effectLst/>
                        <a:latin typeface="Gotham Pro" panose="02000503040000020004" pitchFamily="2" charset="0"/>
                        <a:ea typeface="Times New Roman" panose="02020603050405020304" pitchFamily="18" charset="0"/>
                        <a:cs typeface="Gotham Pro" panose="02000503040000020004" pitchFamily="2" charset="0"/>
                      </a:endParaRP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effectLst/>
                          <a:latin typeface="Gotham Pro" panose="02000503040000020004" pitchFamily="2" charset="0"/>
                          <a:ea typeface="Times New Roman" panose="02020603050405020304" pitchFamily="18" charset="0"/>
                          <a:cs typeface="Gotham Pro" panose="02000503040000020004" pitchFamily="2" charset="0"/>
                        </a:rPr>
                        <a:t> </a:t>
                      </a:r>
                      <a:endParaRPr lang="ru-RU" sz="700" dirty="0"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marL="21841" marR="21841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51733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F66BDB8-21F3-4BFA-A56C-C8AF0B4E92AE}"/>
              </a:ext>
            </a:extLst>
          </p:cNvPr>
          <p:cNvSpPr txBox="1"/>
          <p:nvPr/>
        </p:nvSpPr>
        <p:spPr>
          <a:xfrm>
            <a:off x="717549" y="6023088"/>
            <a:ext cx="781685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*высокое влияние – 3 балла; среднее влияние   – 2 балла; низкое влияние – 1 балл</a:t>
            </a:r>
          </a:p>
          <a:p>
            <a:r>
              <a:rPr lang="ru-RU" sz="700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** нет – 0 баллов; на уровне СПП – 1 балл; в рамках производственной деятельности на уровне предприятия – 2 балла; в производственных и обеспечивающих процессах на уровне предприятия – 3 балла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5A5079-2374-4A63-BDE0-F8A1993A024E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459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0B26F-5ED1-4A84-84F5-02FF5B5A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ППУ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7DA23B-CD88-4E32-9591-31DEE457F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27</a:t>
            </a:fld>
            <a:endParaRPr lang="ru-RU" dirty="0"/>
          </a:p>
        </p:txBody>
      </p:sp>
      <p:graphicFrame>
        <p:nvGraphicFramePr>
          <p:cNvPr id="5" name="Таблица 12">
            <a:extLst>
              <a:ext uri="{FF2B5EF4-FFF2-40B4-BE49-F238E27FC236}">
                <a16:creationId xmlns:a16="http://schemas.microsoft.com/office/drawing/2014/main" id="{5C5E77AA-851D-431D-9B4F-0399CFDF6E22}"/>
              </a:ext>
            </a:extLst>
          </p:cNvPr>
          <p:cNvGraphicFramePr>
            <a:graphicFrameLocks noGrp="1"/>
          </p:cNvGraphicFramePr>
          <p:nvPr/>
        </p:nvGraphicFramePr>
        <p:xfrm>
          <a:off x="719138" y="1239521"/>
          <a:ext cx="7705723" cy="4625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517">
                  <a:extLst>
                    <a:ext uri="{9D8B030D-6E8A-4147-A177-3AD203B41FA5}">
                      <a16:colId xmlns:a16="http://schemas.microsoft.com/office/drawing/2014/main" val="3114029710"/>
                    </a:ext>
                  </a:extLst>
                </a:gridCol>
                <a:gridCol w="563697">
                  <a:extLst>
                    <a:ext uri="{9D8B030D-6E8A-4147-A177-3AD203B41FA5}">
                      <a16:colId xmlns:a16="http://schemas.microsoft.com/office/drawing/2014/main" val="387946810"/>
                    </a:ext>
                  </a:extLst>
                </a:gridCol>
                <a:gridCol w="156739">
                  <a:extLst>
                    <a:ext uri="{9D8B030D-6E8A-4147-A177-3AD203B41FA5}">
                      <a16:colId xmlns:a16="http://schemas.microsoft.com/office/drawing/2014/main" val="3938962747"/>
                    </a:ext>
                  </a:extLst>
                </a:gridCol>
                <a:gridCol w="151949">
                  <a:extLst>
                    <a:ext uri="{9D8B030D-6E8A-4147-A177-3AD203B41FA5}">
                      <a16:colId xmlns:a16="http://schemas.microsoft.com/office/drawing/2014/main" val="592532901"/>
                    </a:ext>
                  </a:extLst>
                </a:gridCol>
                <a:gridCol w="1095566">
                  <a:extLst>
                    <a:ext uri="{9D8B030D-6E8A-4147-A177-3AD203B41FA5}">
                      <a16:colId xmlns:a16="http://schemas.microsoft.com/office/drawing/2014/main" val="1973821748"/>
                    </a:ext>
                  </a:extLst>
                </a:gridCol>
                <a:gridCol w="1926127">
                  <a:extLst>
                    <a:ext uri="{9D8B030D-6E8A-4147-A177-3AD203B41FA5}">
                      <a16:colId xmlns:a16="http://schemas.microsoft.com/office/drawing/2014/main" val="2081871887"/>
                    </a:ext>
                  </a:extLst>
                </a:gridCol>
                <a:gridCol w="1926128">
                  <a:extLst>
                    <a:ext uri="{9D8B030D-6E8A-4147-A177-3AD203B41FA5}">
                      <a16:colId xmlns:a16="http://schemas.microsoft.com/office/drawing/2014/main" val="1555510095"/>
                    </a:ext>
                  </a:extLst>
                </a:gridCol>
              </a:tblGrid>
              <a:tr h="395315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Предложение №</a:t>
                      </a: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123</a:t>
                      </a: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endParaRPr lang="ru-RU" dirty="0"/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36665563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Подразделение*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Цех олова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Дата регистрации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10.09.2023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053229"/>
                  </a:ext>
                </a:extLst>
              </a:tr>
              <a:tr h="223994">
                <a:tc gridSpan="3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Название предложения*</a:t>
                      </a: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r>
                        <a:rPr lang="ru-RU" sz="1400" dirty="0"/>
                        <a:t>Замена материала ванночки для расплава олова </a:t>
                      </a: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400" dirty="0"/>
                        <a:t>Замена материала ванночки для расплава олова </a:t>
                      </a:r>
                      <a:endParaRPr lang="ru-RU" dirty="0"/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235997"/>
                  </a:ext>
                </a:extLst>
              </a:tr>
              <a:tr h="297473">
                <a:tc gridSpan="7"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Описание текущей ситуации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7900647"/>
                  </a:ext>
                </a:extLst>
              </a:tr>
              <a:tr h="770724">
                <a:tc gridSpan="7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Довольно часто (периодичность 1 раз в 1,5-2 месяца) выходят из строя ванночки для расплава олова (участок расплава). Причина – прогар материала. В этом случае олово попадает на тэны и замыкает их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1406046"/>
                  </a:ext>
                </a:extLst>
              </a:tr>
              <a:tr h="133863">
                <a:tc gridSpan="7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ru-RU" sz="3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67299753"/>
                  </a:ext>
                </a:extLst>
              </a:tr>
              <a:tr h="1546858">
                <a:tc gridSpan="7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Предлагаемое решение*</a:t>
                      </a: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Заменить используемый в ванночках материал (сталь 3) на нержавейку.</a:t>
                      </a:r>
                    </a:p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Ожидаемый результат от моего предложения по улучшениям*: </a:t>
                      </a:r>
                    </a:p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Длительность работы ванночки предположительно увеличится в несколько </a:t>
                      </a:r>
                    </a:p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раз</a:t>
                      </a: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34924831"/>
                  </a:ext>
                </a:extLst>
              </a:tr>
              <a:tr h="505704">
                <a:tc gridSpan="4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Авторы реализации (ФИО)*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/>
                        <a:t>Тришкович</a:t>
                      </a:r>
                      <a:r>
                        <a:rPr lang="ru-RU" sz="1400" dirty="0"/>
                        <a:t> А.П.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656833"/>
                  </a:ext>
                </a:extLst>
              </a:tr>
              <a:tr h="297473">
                <a:tc gridSpan="7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863489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9C5718F-5DDC-40A9-BBC2-AFC341621B36}"/>
              </a:ext>
            </a:extLst>
          </p:cNvPr>
          <p:cNvSpPr txBox="1"/>
          <p:nvPr/>
        </p:nvSpPr>
        <p:spPr>
          <a:xfrm>
            <a:off x="604289" y="5865040"/>
            <a:ext cx="3713069" cy="3026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r>
              <a:rPr lang="ru-RU" sz="1200" b="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* Поля, заполняемые автором ППУ</a:t>
            </a:r>
            <a:endParaRPr lang="ru-RU" sz="1100" b="0" dirty="0">
              <a:solidFill>
                <a:srgbClr val="9591AF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E431A1-675F-40E7-B140-08BC010851DB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09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0B26F-5ED1-4A84-84F5-02FF5B5A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ППУ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7DA23B-CD88-4E32-9591-31DEE457F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28</a:t>
            </a:fld>
            <a:endParaRPr lang="ru-RU" dirty="0"/>
          </a:p>
        </p:txBody>
      </p:sp>
      <p:graphicFrame>
        <p:nvGraphicFramePr>
          <p:cNvPr id="6" name="Таблица 12">
            <a:extLst>
              <a:ext uri="{FF2B5EF4-FFF2-40B4-BE49-F238E27FC236}">
                <a16:creationId xmlns:a16="http://schemas.microsoft.com/office/drawing/2014/main" id="{F665D375-23C3-4088-9698-0380B9CB126A}"/>
              </a:ext>
            </a:extLst>
          </p:cNvPr>
          <p:cNvGraphicFramePr>
            <a:graphicFrameLocks noGrp="1"/>
          </p:cNvGraphicFramePr>
          <p:nvPr/>
        </p:nvGraphicFramePr>
        <p:xfrm>
          <a:off x="719138" y="1017949"/>
          <a:ext cx="7705726" cy="4987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840">
                  <a:extLst>
                    <a:ext uri="{9D8B030D-6E8A-4147-A177-3AD203B41FA5}">
                      <a16:colId xmlns:a16="http://schemas.microsoft.com/office/drawing/2014/main" val="3114029710"/>
                    </a:ext>
                  </a:extLst>
                </a:gridCol>
                <a:gridCol w="748759">
                  <a:extLst>
                    <a:ext uri="{9D8B030D-6E8A-4147-A177-3AD203B41FA5}">
                      <a16:colId xmlns:a16="http://schemas.microsoft.com/office/drawing/2014/main" val="387946810"/>
                    </a:ext>
                  </a:extLst>
                </a:gridCol>
                <a:gridCol w="308313">
                  <a:extLst>
                    <a:ext uri="{9D8B030D-6E8A-4147-A177-3AD203B41FA5}">
                      <a16:colId xmlns:a16="http://schemas.microsoft.com/office/drawing/2014/main" val="3938962747"/>
                    </a:ext>
                  </a:extLst>
                </a:gridCol>
                <a:gridCol w="1094236">
                  <a:extLst>
                    <a:ext uri="{9D8B030D-6E8A-4147-A177-3AD203B41FA5}">
                      <a16:colId xmlns:a16="http://schemas.microsoft.com/office/drawing/2014/main" val="1973821748"/>
                    </a:ext>
                  </a:extLst>
                </a:gridCol>
                <a:gridCol w="1923789">
                  <a:extLst>
                    <a:ext uri="{9D8B030D-6E8A-4147-A177-3AD203B41FA5}">
                      <a16:colId xmlns:a16="http://schemas.microsoft.com/office/drawing/2014/main" val="2081871887"/>
                    </a:ext>
                  </a:extLst>
                </a:gridCol>
                <a:gridCol w="1923789">
                  <a:extLst>
                    <a:ext uri="{9D8B030D-6E8A-4147-A177-3AD203B41FA5}">
                      <a16:colId xmlns:a16="http://schemas.microsoft.com/office/drawing/2014/main" val="1555510095"/>
                    </a:ext>
                  </a:extLst>
                </a:gridCol>
              </a:tblGrid>
              <a:tr h="349639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Предложение №</a:t>
                      </a: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12</a:t>
                      </a: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endParaRPr lang="ru-RU" dirty="0"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36665563"/>
                  </a:ext>
                </a:extLst>
              </a:tr>
              <a:tr h="291366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Подразделение*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КБ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Дата регистрации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12.06.2025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053229"/>
                  </a:ext>
                </a:extLst>
              </a:tr>
              <a:tr h="320502">
                <a:tc gridSpan="2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Название предложения*</a:t>
                      </a: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Gotham Pro" panose="02000503040000020004" pitchFamily="2" charset="0"/>
                          <a:ea typeface="+mn-ea"/>
                          <a:cs typeface="Gotham Pro" panose="02000503040000020004" pitchFamily="2" charset="0"/>
                        </a:rPr>
                        <a:t>Ориентирование на территории завода</a:t>
                      </a: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235997"/>
                  </a:ext>
                </a:extLst>
              </a:tr>
              <a:tr h="1467556">
                <a:tc gridSpan="6"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Описание текущей ситуации*</a:t>
                      </a:r>
                    </a:p>
                    <a:p>
                      <a:r>
                        <a:rPr lang="ru-RU" sz="14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При необходимости найти какой-либо цех на территории завода, приходится </a:t>
                      </a:r>
                    </a:p>
                    <a:p>
                      <a:r>
                        <a:rPr lang="ru-RU" sz="14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спрашивать и выяснять у коллег, где находится этот цех или участок цеха. На</a:t>
                      </a:r>
                    </a:p>
                    <a:p>
                      <a:r>
                        <a:rPr lang="ru-RU" sz="14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территории завода нет никаких карт с обозначением и расположением мест,</a:t>
                      </a:r>
                    </a:p>
                    <a:p>
                      <a:r>
                        <a:rPr lang="ru-RU" sz="14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цехов и участков. Это очень затрудняет поиск определенного места и</a:t>
                      </a:r>
                    </a:p>
                    <a:p>
                      <a:r>
                        <a:rPr lang="ru-RU" sz="14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увеличивает затраты времени на работу.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7900647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endParaRPr lang="ru-RU" sz="70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67299753"/>
                  </a:ext>
                </a:extLst>
              </a:tr>
              <a:tr h="1944717">
                <a:tc gridSpan="6">
                  <a:txBody>
                    <a:bodyPr/>
                    <a:lstStyle/>
                    <a:p>
                      <a:r>
                        <a:rPr lang="ru-RU" sz="1400" b="1" i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Предлагаемое решение*</a:t>
                      </a:r>
                    </a:p>
                    <a:p>
                      <a:r>
                        <a:rPr lang="ru-RU" sz="1400" i="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Разместить по всей территории завода карты с расположением цехов и участков, с возможностью узнать своё местоположение в данный момент. Написать на карте название и номер цеха/участка для лучшей координации работников по территории завода. </a:t>
                      </a:r>
                    </a:p>
                    <a:p>
                      <a:r>
                        <a:rPr lang="ru-RU" sz="1400" b="1" i="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Ожидаемый результат от моего предложения по улучшениям*: </a:t>
                      </a:r>
                    </a:p>
                    <a:p>
                      <a:r>
                        <a:rPr lang="ru-RU" sz="1400" i="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Меньше затрат времени на поиски того или иного места, цеха или участка, без </a:t>
                      </a:r>
                    </a:p>
                    <a:p>
                      <a:r>
                        <a:rPr lang="ru-RU" sz="1400" i="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отвлечений от работы коллег. Удобство поиска и ориентира на территории завода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34924831"/>
                  </a:ext>
                </a:extLst>
              </a:tr>
              <a:tr h="291366">
                <a:tc gridSpan="3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Авторы реализации (ФИО)*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Gotham Pro" panose="02000503040000020004" pitchFamily="2" charset="0"/>
                          <a:ea typeface="+mn-ea"/>
                          <a:cs typeface="Gotham Pro" panose="02000503040000020004" pitchFamily="2" charset="0"/>
                        </a:rPr>
                        <a:t>Пелкина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Gotham Pro" panose="02000503040000020004" pitchFamily="2" charset="0"/>
                          <a:ea typeface="+mn-ea"/>
                          <a:cs typeface="Gotham Pro" panose="02000503040000020004" pitchFamily="2" charset="0"/>
                        </a:rPr>
                        <a:t> В.Г.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65683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FDD4E28-8355-48A1-ADA9-05EED1D61F8A}"/>
              </a:ext>
            </a:extLst>
          </p:cNvPr>
          <p:cNvSpPr txBox="1"/>
          <p:nvPr/>
        </p:nvSpPr>
        <p:spPr>
          <a:xfrm>
            <a:off x="526473" y="5994689"/>
            <a:ext cx="3888509" cy="3260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r>
              <a:rPr lang="ru-RU" sz="1200" b="0" dirty="0">
                <a:solidFill>
                  <a:schemeClr val="tx1"/>
                </a:solidFill>
              </a:rPr>
              <a:t>* Поля, заполняемые автором ППУ</a:t>
            </a:r>
            <a:endParaRPr lang="ru-RU" sz="1100" b="0" dirty="0">
              <a:solidFill>
                <a:srgbClr val="9591AF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BDEF3F-40F6-4FAA-95CF-9CC0524ED24D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0843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C496-0E8C-49E4-8D18-2A0F21926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верхние углы 13">
            <a:extLst>
              <a:ext uri="{FF2B5EF4-FFF2-40B4-BE49-F238E27FC236}">
                <a16:creationId xmlns:a16="http://schemas.microsoft.com/office/drawing/2014/main" id="{36997476-B844-4C09-B9BD-AC0FE02EB0DB}"/>
              </a:ext>
            </a:extLst>
          </p:cNvPr>
          <p:cNvSpPr/>
          <p:nvPr/>
        </p:nvSpPr>
        <p:spPr>
          <a:xfrm rot="16200000">
            <a:off x="4437268" y="-1019202"/>
            <a:ext cx="1781175" cy="7632289"/>
          </a:xfrm>
          <a:prstGeom prst="round2SameRect">
            <a:avLst>
              <a:gd name="adj1" fmla="val 4626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C0FA3E-9B31-AC78-9205-BB66D3576703}"/>
              </a:ext>
            </a:extLst>
          </p:cNvPr>
          <p:cNvSpPr txBox="1"/>
          <p:nvPr/>
        </p:nvSpPr>
        <p:spPr>
          <a:xfrm>
            <a:off x="1905809" y="1751242"/>
            <a:ext cx="1664222" cy="20315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</a:t>
            </a:r>
            <a:endParaRPr kumimoji="0" lang="ru-RU" sz="1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16" name="Прямоугольник: скругленные верхние углы 15">
            <a:extLst>
              <a:ext uri="{FF2B5EF4-FFF2-40B4-BE49-F238E27FC236}">
                <a16:creationId xmlns:a16="http://schemas.microsoft.com/office/drawing/2014/main" id="{7C21F338-15E4-63CC-B33F-246FCC391649}"/>
              </a:ext>
            </a:extLst>
          </p:cNvPr>
          <p:cNvSpPr/>
          <p:nvPr/>
        </p:nvSpPr>
        <p:spPr>
          <a:xfrm rot="16200000">
            <a:off x="5304995" y="27593"/>
            <a:ext cx="45719" cy="763229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+mn-cs"/>
            </a:endParaRPr>
          </a:p>
        </p:txBody>
      </p:sp>
      <p:sp>
        <p:nvSpPr>
          <p:cNvPr id="17" name="Стрелка: шеврон 16">
            <a:extLst>
              <a:ext uri="{FF2B5EF4-FFF2-40B4-BE49-F238E27FC236}">
                <a16:creationId xmlns:a16="http://schemas.microsoft.com/office/drawing/2014/main" id="{163A5CD7-D024-D7C7-A97E-97D53B739607}"/>
              </a:ext>
            </a:extLst>
          </p:cNvPr>
          <p:cNvSpPr/>
          <p:nvPr/>
        </p:nvSpPr>
        <p:spPr>
          <a:xfrm>
            <a:off x="8475803" y="2407096"/>
            <a:ext cx="318136" cy="914400"/>
          </a:xfrm>
          <a:prstGeom prst="chevron">
            <a:avLst>
              <a:gd name="adj" fmla="val 796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4EC1536-8B1B-0DDD-68FC-F8CC14EDB4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9635" y="2527700"/>
            <a:ext cx="4188556" cy="47862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2800" dirty="0">
                <a:solidFill>
                  <a:schemeClr val="tx1"/>
                </a:solidFill>
                <a:latin typeface="Gotham Pro Medium" panose="02000603030000020004" pitchFamily="2" charset="0"/>
                <a:ea typeface="+mn-ea"/>
                <a:cs typeface="Gotham Pro Medium" panose="02000603030000020004" pitchFamily="2" charset="0"/>
              </a:rPr>
              <a:t>Система 5С</a:t>
            </a:r>
          </a:p>
        </p:txBody>
      </p:sp>
    </p:spTree>
    <p:extLst>
      <p:ext uri="{BB962C8B-B14F-4D97-AF65-F5344CB8AC3E}">
        <p14:creationId xmlns:p14="http://schemas.microsoft.com/office/powerpoint/2010/main" val="1977332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AFF417E-69B5-466E-BBF7-6DD0328CD40B}"/>
              </a:ext>
            </a:extLst>
          </p:cNvPr>
          <p:cNvSpPr/>
          <p:nvPr/>
        </p:nvSpPr>
        <p:spPr>
          <a:xfrm>
            <a:off x="4982017" y="148789"/>
            <a:ext cx="2643710" cy="61962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latin typeface="Calibri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2372B354-34C4-4970-B225-74308002B298}"/>
              </a:ext>
            </a:extLst>
          </p:cNvPr>
          <p:cNvSpPr txBox="1">
            <a:spLocks/>
          </p:cNvSpPr>
          <p:nvPr/>
        </p:nvSpPr>
        <p:spPr>
          <a:xfrm>
            <a:off x="3903784" y="1605622"/>
            <a:ext cx="4684590" cy="1395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indent="0" defTabSz="914400">
              <a:lnSpc>
                <a:spcPct val="130000"/>
              </a:lnSpc>
              <a:spcBef>
                <a:spcPts val="0"/>
              </a:spcBef>
              <a:buClr>
                <a:srgbClr val="00AAFF"/>
              </a:buClr>
              <a:buFont typeface="Arial" panose="020B0604020202020204" pitchFamily="34" charset="0"/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buClrTx/>
            </a:pPr>
            <a:r>
              <a:rPr lang="ru-RU" sz="3600" b="1" dirty="0">
                <a:solidFill>
                  <a:schemeClr val="tx1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Анастасия Чичиндаева</a:t>
            </a:r>
          </a:p>
          <a:p>
            <a:pPr>
              <a:lnSpc>
                <a:spcPct val="100000"/>
              </a:lnSpc>
              <a:buClrTx/>
            </a:pPr>
            <a:r>
              <a:rPr lang="ru-RU" sz="2000" dirty="0">
                <a:solidFill>
                  <a:schemeClr val="tx1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Начальник отдела ОТППБГО и ЧС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73478-C12A-40F0-B314-1593066FC5FF}"/>
              </a:ext>
            </a:extLst>
          </p:cNvPr>
          <p:cNvSpPr txBox="1"/>
          <p:nvPr/>
        </p:nvSpPr>
        <p:spPr>
          <a:xfrm>
            <a:off x="3903783" y="3231729"/>
            <a:ext cx="4684590" cy="305641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140000"/>
              </a:lnSpc>
              <a:buClrTx/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Мой опыт:</a:t>
            </a:r>
          </a:p>
          <a:p>
            <a:pPr marL="457200" indent="-457200">
              <a:lnSpc>
                <a:spcPct val="140000"/>
              </a:lnSpc>
              <a:buClrTx/>
              <a:buAutoNum type="arabicPeriod"/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Производственный опыт более 15 лет</a:t>
            </a:r>
          </a:p>
          <a:p>
            <a:pPr marL="457200" indent="-457200">
              <a:lnSpc>
                <a:spcPct val="140000"/>
              </a:lnSpc>
              <a:buClrTx/>
              <a:buAutoNum type="arabicPeriod"/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Участник рабочей группы по внедрению БП</a:t>
            </a:r>
          </a:p>
          <a:p>
            <a:pPr marL="457200" indent="-457200">
              <a:lnSpc>
                <a:spcPct val="140000"/>
              </a:lnSpc>
              <a:buClrTx/>
              <a:buAutoNum type="arabicPeriod"/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Сертифицированный ФЦК тренер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E50F2CD-9242-445A-8E22-B5D1FB93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tx1"/>
                </a:solidFill>
                <a:latin typeface="Gotham Pro" panose="02000503040000020004" pitchFamily="2" charset="0"/>
              </a:rPr>
              <a:t>Тренинг ведет</a:t>
            </a:r>
            <a:br>
              <a:rPr lang="ru-RU" sz="3200" dirty="0">
                <a:solidFill>
                  <a:schemeClr val="tx1"/>
                </a:solidFill>
                <a:latin typeface="Gotham Pro" panose="02000503040000020004" pitchFamily="2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324DA72D-0BD9-43AC-B838-6F1C3C942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lIns="0" anchor="ctr" anchorCtr="0"/>
          <a:lstStyle/>
          <a:p>
            <a:pPr algn="l"/>
            <a:fld id="{C16FB43E-7017-44D2-8BB8-F034C831C470}" type="slidenum">
              <a:rPr lang="ru-RU" sz="1100" smtClean="0">
                <a:latin typeface="Gotham Pro" panose="02000503040000020004" pitchFamily="2" charset="0"/>
                <a:cs typeface="Gotham Pro" panose="02000503040000020004" pitchFamily="2" charset="0"/>
              </a:rPr>
              <a:pPr algn="l"/>
              <a:t>3</a:t>
            </a:fld>
            <a:endParaRPr lang="ru-RU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75905B-C196-4341-A66B-AAD0217DA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89" y="1596878"/>
            <a:ext cx="2417514" cy="362627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0B18EF2-E1A7-43DB-BF7A-B20928DFE1AF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975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>
                <a:latin typeface="Gotham Pro" panose="02000503040000020004" pitchFamily="2" charset="0"/>
                <a:cs typeface="Gotham Pro" panose="02000503040000020004" pitchFamily="2" charset="0"/>
              </a:rPr>
              <a:t>5 простых шагов системы 5С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30</a:t>
            </a:fld>
            <a:endParaRPr lang="ru-RU" sz="11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51BDEA6-120D-4A70-BE42-55EB423E9562}"/>
              </a:ext>
            </a:extLst>
          </p:cNvPr>
          <p:cNvGrpSpPr/>
          <p:nvPr/>
        </p:nvGrpSpPr>
        <p:grpSpPr>
          <a:xfrm>
            <a:off x="662081" y="1321302"/>
            <a:ext cx="3369141" cy="1323439"/>
            <a:chOff x="662081" y="1321302"/>
            <a:chExt cx="3369141" cy="132343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68A443-D902-40A7-88C4-116F63149226}"/>
                </a:ext>
              </a:extLst>
            </p:cNvPr>
            <p:cNvSpPr txBox="1"/>
            <p:nvPr/>
          </p:nvSpPr>
          <p:spPr>
            <a:xfrm>
              <a:off x="1736522" y="1321302"/>
              <a:ext cx="2294700" cy="132343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СОРТИРУЙТЕ.</a:t>
              </a:r>
            </a:p>
            <a:p>
              <a:pPr marL="266700" indent="-266700">
                <a:buFont typeface="Arial" panose="020B0604020202020204" pitchFamily="34" charset="0"/>
                <a:buChar char="•"/>
              </a:pPr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Оставьте</a:t>
              </a:r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 только </a:t>
              </a:r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нужное</a:t>
              </a:r>
            </a:p>
            <a:p>
              <a:pPr marL="266700" indent="-266700"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Избавьтесь от ненужного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4569A1-36B4-4EF2-9F4E-A723F1B2D661}"/>
                </a:ext>
              </a:extLst>
            </p:cNvPr>
            <p:cNvSpPr txBox="1"/>
            <p:nvPr/>
          </p:nvSpPr>
          <p:spPr>
            <a:xfrm>
              <a:off x="662081" y="1321302"/>
              <a:ext cx="757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bg1">
                      <a:lumMod val="50000"/>
                    </a:schemeClr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1С</a:t>
              </a: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537E059-A23C-4FE1-9359-BB62B794B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9883" y="1321302"/>
              <a:ext cx="740206" cy="994651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3B5A6BE-10B3-4785-AB1B-CBBF78CD7D6C}"/>
              </a:ext>
            </a:extLst>
          </p:cNvPr>
          <p:cNvGrpSpPr/>
          <p:nvPr/>
        </p:nvGrpSpPr>
        <p:grpSpPr>
          <a:xfrm>
            <a:off x="4550701" y="1320880"/>
            <a:ext cx="4093569" cy="1569660"/>
            <a:chOff x="662081" y="2945909"/>
            <a:chExt cx="3873305" cy="15696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3D69F4-0017-4985-88FE-2CC2274AC910}"/>
                </a:ext>
              </a:extLst>
            </p:cNvPr>
            <p:cNvSpPr txBox="1"/>
            <p:nvPr/>
          </p:nvSpPr>
          <p:spPr>
            <a:xfrm>
              <a:off x="1771684" y="2945909"/>
              <a:ext cx="2763702" cy="156966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 defTabSz="914400"/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СОБЛЮДАЙТЕ ПОРЯДОК.</a:t>
              </a:r>
            </a:p>
            <a:p>
              <a:pPr algn="just" defTabSz="914400"/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Определите:</a:t>
              </a:r>
              <a:endParaRPr lang="en-US" sz="16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357188" indent="-357188">
                <a:buFont typeface="Arial" charset="0"/>
                <a:buChar char="•"/>
              </a:pPr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наименование</a:t>
              </a:r>
            </a:p>
            <a:p>
              <a:pPr marL="357188" indent="-357188">
                <a:buFont typeface="Arial" charset="0"/>
                <a:buChar char="•"/>
              </a:pPr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количество</a:t>
              </a:r>
            </a:p>
            <a:p>
              <a:pPr marL="357188" indent="-357188">
                <a:buFont typeface="Arial" charset="0"/>
                <a:buChar char="•"/>
              </a:pPr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место расположения</a:t>
              </a:r>
            </a:p>
            <a:p>
              <a:pPr marL="357188" indent="-357188">
                <a:buFont typeface="Arial" charset="0"/>
                <a:buChar char="•"/>
              </a:pPr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цветовую маркировку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A9C054-1106-4B20-AAC5-F926A497A9E4}"/>
                </a:ext>
              </a:extLst>
            </p:cNvPr>
            <p:cNvSpPr txBox="1"/>
            <p:nvPr/>
          </p:nvSpPr>
          <p:spPr>
            <a:xfrm>
              <a:off x="662081" y="2945909"/>
              <a:ext cx="757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bg1">
                      <a:lumMod val="50000"/>
                    </a:schemeClr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2С</a:t>
              </a: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7B9BF0D0-95E6-4628-B7E1-422B2EF73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98782" y="2945909"/>
              <a:ext cx="537740" cy="92184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5E11281-8C25-4353-AEF1-5E3344861287}"/>
              </a:ext>
            </a:extLst>
          </p:cNvPr>
          <p:cNvGrpSpPr/>
          <p:nvPr/>
        </p:nvGrpSpPr>
        <p:grpSpPr>
          <a:xfrm>
            <a:off x="2487249" y="3151705"/>
            <a:ext cx="4147466" cy="1077218"/>
            <a:chOff x="5418909" y="1321302"/>
            <a:chExt cx="3881652" cy="107721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AE0AAE-BAD7-43C6-9254-908EE3BD112C}"/>
                </a:ext>
              </a:extLst>
            </p:cNvPr>
            <p:cNvSpPr txBox="1"/>
            <p:nvPr/>
          </p:nvSpPr>
          <p:spPr>
            <a:xfrm>
              <a:off x="5418909" y="1321302"/>
              <a:ext cx="757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bg1">
                      <a:lumMod val="50000"/>
                    </a:schemeClr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3С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B2230DF3-A6A9-4662-B10A-6BDF1A659C06}"/>
                </a:ext>
              </a:extLst>
            </p:cNvPr>
            <p:cNvSpPr/>
            <p:nvPr/>
          </p:nvSpPr>
          <p:spPr>
            <a:xfrm>
              <a:off x="6528832" y="1321302"/>
              <a:ext cx="277172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/>
              <a:r>
                <a:rPr lang="ru-RU" sz="1600" dirty="0">
                  <a:solidFill>
                    <a:srgbClr val="000000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СОДЕРЖИТЕ В ЧИСТОТЕ</a:t>
              </a:r>
            </a:p>
            <a:p>
              <a:pPr lvl="0" defTabSz="914400"/>
              <a:r>
                <a:rPr lang="ru-RU" sz="1600" b="1" dirty="0">
                  <a:solidFill>
                    <a:srgbClr val="000000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Организуйте</a:t>
              </a:r>
              <a:r>
                <a:rPr lang="ru-RU" sz="1600" dirty="0">
                  <a:solidFill>
                    <a:srgbClr val="000000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 </a:t>
              </a:r>
              <a:r>
                <a:rPr lang="ru-RU" sz="1600" b="1" dirty="0">
                  <a:solidFill>
                    <a:srgbClr val="000000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поддержание</a:t>
              </a:r>
              <a:r>
                <a:rPr lang="ru-RU" sz="1600" dirty="0">
                  <a:solidFill>
                    <a:srgbClr val="000000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 </a:t>
              </a:r>
              <a:r>
                <a:rPr lang="ru-RU" sz="1600" b="1" dirty="0">
                  <a:solidFill>
                    <a:srgbClr val="000000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порядка</a:t>
              </a:r>
              <a:r>
                <a:rPr lang="ru-RU" sz="1600" dirty="0">
                  <a:solidFill>
                    <a:srgbClr val="000000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 на рабочем месте</a:t>
              </a: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88E7B1E-A7D5-465A-85E1-E9826E3E8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05296" y="1432134"/>
              <a:ext cx="757131" cy="894791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E10ACA6-D0DF-4AFF-8531-2BBB23F4AF7A}"/>
              </a:ext>
            </a:extLst>
          </p:cNvPr>
          <p:cNvGrpSpPr/>
          <p:nvPr/>
        </p:nvGrpSpPr>
        <p:grpSpPr>
          <a:xfrm>
            <a:off x="662081" y="4943760"/>
            <a:ext cx="3796298" cy="830997"/>
            <a:chOff x="662081" y="4722090"/>
            <a:chExt cx="3241589" cy="8309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635F08-1CFE-408F-B949-345F83F7EE83}"/>
                </a:ext>
              </a:extLst>
            </p:cNvPr>
            <p:cNvSpPr txBox="1"/>
            <p:nvPr/>
          </p:nvSpPr>
          <p:spPr>
            <a:xfrm>
              <a:off x="1735408" y="4722090"/>
              <a:ext cx="2168262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 defTabSz="914400"/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СТАНДАРТИЗИРУЙТЕ.</a:t>
              </a:r>
            </a:p>
            <a:p>
              <a:pPr algn="just" defTabSz="914400"/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Разработайте</a:t>
              </a:r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 </a:t>
              </a:r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стандарт</a:t>
              </a:r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 рабочего места</a:t>
              </a:r>
              <a:endPara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2FC056-73C2-44E2-92A1-1052480F0F7E}"/>
                </a:ext>
              </a:extLst>
            </p:cNvPr>
            <p:cNvSpPr txBox="1"/>
            <p:nvPr/>
          </p:nvSpPr>
          <p:spPr>
            <a:xfrm>
              <a:off x="662081" y="4722090"/>
              <a:ext cx="757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bg1">
                      <a:lumMod val="50000"/>
                    </a:schemeClr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4С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DC2FB60F-9346-4526-A58B-189BA064F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0300" y="4722090"/>
              <a:ext cx="521304" cy="781957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EB009F9-8313-424B-AF31-F3F664614D41}"/>
              </a:ext>
            </a:extLst>
          </p:cNvPr>
          <p:cNvGrpSpPr/>
          <p:nvPr/>
        </p:nvGrpSpPr>
        <p:grpSpPr>
          <a:xfrm>
            <a:off x="4550700" y="4943760"/>
            <a:ext cx="3874161" cy="1077218"/>
            <a:chOff x="5326549" y="4722090"/>
            <a:chExt cx="3420288" cy="107721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634DF7-327E-4919-84AD-235E37C0EA78}"/>
                </a:ext>
              </a:extLst>
            </p:cNvPr>
            <p:cNvSpPr txBox="1"/>
            <p:nvPr/>
          </p:nvSpPr>
          <p:spPr>
            <a:xfrm>
              <a:off x="6685101" y="4722090"/>
              <a:ext cx="2061736" cy="107721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СОВЕРШЕНСТВУЙТЕ. </a:t>
              </a:r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Улучшайте порядок</a:t>
              </a:r>
              <a:r>
                <a:rPr lang="ru-RU" sz="1600" dirty="0">
                  <a:latin typeface="Gotham Pro" panose="02000503040000020004" pitchFamily="2" charset="0"/>
                  <a:cs typeface="Gotham Pro" panose="02000503040000020004" pitchFamily="2" charset="0"/>
                </a:rPr>
                <a:t>, стимулируйте его поддержание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EBABD74-B07D-4CAD-827C-5ACB46A22E07}"/>
                </a:ext>
              </a:extLst>
            </p:cNvPr>
            <p:cNvSpPr txBox="1"/>
            <p:nvPr/>
          </p:nvSpPr>
          <p:spPr>
            <a:xfrm>
              <a:off x="5326549" y="4722090"/>
              <a:ext cx="757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bg1">
                      <a:lumMod val="50000"/>
                    </a:schemeClr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5С</a:t>
              </a: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E6CA33F-35E0-4DCA-9351-B063D8D96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63699" y="4722090"/>
              <a:ext cx="1040324" cy="994087"/>
            </a:xfrm>
            <a:prstGeom prst="rect">
              <a:avLst/>
            </a:prstGeom>
          </p:spPr>
        </p:pic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DED3997-0D4C-4282-AE7F-178751D1E252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708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0DF201A-FB54-4F89-BF84-396593D502B3}"/>
              </a:ext>
            </a:extLst>
          </p:cNvPr>
          <p:cNvSpPr/>
          <p:nvPr/>
        </p:nvSpPr>
        <p:spPr>
          <a:xfrm>
            <a:off x="3336891" y="2408757"/>
            <a:ext cx="5066092" cy="3823522"/>
          </a:xfrm>
          <a:prstGeom prst="roundRect">
            <a:avLst>
              <a:gd name="adj" fmla="val 135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C29E0A12-2592-4F00-8C25-ED97FD9AC7D2}"/>
              </a:ext>
            </a:extLst>
          </p:cNvPr>
          <p:cNvSpPr/>
          <p:nvPr/>
        </p:nvSpPr>
        <p:spPr>
          <a:xfrm>
            <a:off x="713925" y="1084885"/>
            <a:ext cx="5470280" cy="1878268"/>
          </a:xfrm>
          <a:prstGeom prst="roundRect">
            <a:avLst>
              <a:gd name="adj" fmla="val 252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2744D40-2EC0-4CAB-94F8-3F56C9D5B15A}"/>
              </a:ext>
            </a:extLst>
          </p:cNvPr>
          <p:cNvSpPr/>
          <p:nvPr/>
        </p:nvSpPr>
        <p:spPr>
          <a:xfrm>
            <a:off x="713924" y="2909153"/>
            <a:ext cx="5470279" cy="54000"/>
          </a:xfrm>
          <a:prstGeom prst="roundRect">
            <a:avLst>
              <a:gd name="adj" fmla="val 308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72F8319B-D130-46B1-9580-4890F1A75713}"/>
              </a:ext>
            </a:extLst>
          </p:cNvPr>
          <p:cNvSpPr/>
          <p:nvPr/>
        </p:nvSpPr>
        <p:spPr>
          <a:xfrm>
            <a:off x="3265771" y="2344113"/>
            <a:ext cx="5066092" cy="3823522"/>
          </a:xfrm>
          <a:prstGeom prst="roundRect">
            <a:avLst>
              <a:gd name="adj" fmla="val 135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778BD93-021C-4DDF-8BFC-41F052B885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6259B-8396-46CD-AD42-FDEDA89DA278}" type="slidenum">
              <a:rPr lang="en-US" sz="1100" smtClean="0">
                <a:latin typeface="Gotham Pro" panose="02000503040000020004" pitchFamily="2" charset="0"/>
                <a:cs typeface="Gotham Pro" panose="02000503040000020004" pitchFamily="2" charset="0"/>
              </a:rPr>
              <a:pPr/>
              <a:t>31</a:t>
            </a:fld>
            <a:endParaRPr lang="en-US" sz="11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3171DE-A77D-4936-9CBE-3CC7CAF8682A}"/>
              </a:ext>
            </a:extLst>
          </p:cNvPr>
          <p:cNvSpPr txBox="1"/>
          <p:nvPr/>
        </p:nvSpPr>
        <p:spPr>
          <a:xfrm>
            <a:off x="928324" y="1174548"/>
            <a:ext cx="240856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Шаги системы 5С</a:t>
            </a:r>
          </a:p>
        </p:txBody>
      </p:sp>
      <p:sp>
        <p:nvSpPr>
          <p:cNvPr id="65" name="Объект 7">
            <a:extLst>
              <a:ext uri="{FF2B5EF4-FFF2-40B4-BE49-F238E27FC236}">
                <a16:creationId xmlns:a16="http://schemas.microsoft.com/office/drawing/2014/main" id="{B8D5C9B1-08E7-4AB6-8816-CD0CCCAF8DB5}"/>
              </a:ext>
            </a:extLst>
          </p:cNvPr>
          <p:cNvSpPr txBox="1">
            <a:spLocks/>
          </p:cNvSpPr>
          <p:nvPr/>
        </p:nvSpPr>
        <p:spPr>
          <a:xfrm>
            <a:off x="3669792" y="2905647"/>
            <a:ext cx="4541434" cy="3011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Ознакомьтесь с информацией, </a:t>
            </a:r>
            <a:r>
              <a:rPr lang="ru-RU" sz="2400" dirty="0">
                <a:latin typeface="Gotham Pro" panose="02000503040000020004" pitchFamily="2" charset="0"/>
                <a:cs typeface="Gotham Pro" panose="02000503040000020004" pitchFamily="2" charset="0"/>
              </a:rPr>
              <a:t>размещенной</a:t>
            </a: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 на карточках</a:t>
            </a:r>
          </a:p>
          <a:p>
            <a:pPr marL="342900" indent="-3429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Соедините карточки </a:t>
            </a:r>
            <a:r>
              <a:rPr lang="ru-RU" sz="2400" dirty="0">
                <a:latin typeface="Gotham Pro" panose="02000503040000020004" pitchFamily="2" charset="0"/>
                <a:cs typeface="Gotham Pro" panose="02000503040000020004" pitchFamily="2" charset="0"/>
              </a:rPr>
              <a:t>«Шаг 5С» –«Действия шага»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C4DD0FE2-7BCB-46A3-83AD-41DC0DC5DDDC}"/>
              </a:ext>
            </a:extLst>
          </p:cNvPr>
          <p:cNvGrpSpPr/>
          <p:nvPr/>
        </p:nvGrpSpPr>
        <p:grpSpPr>
          <a:xfrm>
            <a:off x="7025004" y="508530"/>
            <a:ext cx="1318761" cy="1285784"/>
            <a:chOff x="7025004" y="508530"/>
            <a:chExt cx="1285785" cy="1285784"/>
          </a:xfrm>
        </p:grpSpPr>
        <p:sp>
          <p:nvSpPr>
            <p:cNvPr id="44" name="Часть круга 43">
              <a:extLst>
                <a:ext uri="{FF2B5EF4-FFF2-40B4-BE49-F238E27FC236}">
                  <a16:creationId xmlns:a16="http://schemas.microsoft.com/office/drawing/2014/main" id="{5561DBBF-7597-428C-9E7F-E2909E58701C}"/>
                </a:ext>
              </a:extLst>
            </p:cNvPr>
            <p:cNvSpPr/>
            <p:nvPr/>
          </p:nvSpPr>
          <p:spPr>
            <a:xfrm>
              <a:off x="7025004" y="508530"/>
              <a:ext cx="1285785" cy="1285784"/>
            </a:xfrm>
            <a:prstGeom prst="pie">
              <a:avLst>
                <a:gd name="adj1" fmla="val 16209460"/>
                <a:gd name="adj2" fmla="val 18138323"/>
              </a:avLst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Gotham Pro" panose="02000503040000020004" pitchFamily="2" charset="0"/>
              </a:endParaRPr>
            </a:p>
          </p:txBody>
        </p:sp>
        <p:sp>
          <p:nvSpPr>
            <p:cNvPr id="45" name="Текст 2">
              <a:extLst>
                <a:ext uri="{FF2B5EF4-FFF2-40B4-BE49-F238E27FC236}">
                  <a16:creationId xmlns:a16="http://schemas.microsoft.com/office/drawing/2014/main" id="{D0455221-3AD0-4816-846C-80E369767E55}"/>
                </a:ext>
              </a:extLst>
            </p:cNvPr>
            <p:cNvSpPr txBox="1">
              <a:spLocks/>
            </p:cNvSpPr>
            <p:nvPr/>
          </p:nvSpPr>
          <p:spPr>
            <a:xfrm>
              <a:off x="7297243" y="896604"/>
              <a:ext cx="685016" cy="59304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114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265176" indent="0" algn="l" defTabSz="914400" rtl="0" eaLnBrk="1" latinLnBrk="0" hangingPunct="1">
                <a:lnSpc>
                  <a:spcPct val="114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1E86C8"/>
                </a:buClr>
                <a:buFont typeface="Wingdings 3" pitchFamily="18" charset="2"/>
                <a:buChar char="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448056" indent="0" algn="l" defTabSz="914400" rtl="0" eaLnBrk="1" latinLnBrk="0" hangingPunct="1">
                <a:lnSpc>
                  <a:spcPct val="114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1E86C8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594360" indent="0" algn="l" defTabSz="914400" rtl="0" eaLnBrk="1" latinLnBrk="0" hangingPunct="1">
                <a:lnSpc>
                  <a:spcPct val="114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1E86C8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777240" indent="0" algn="l" defTabSz="914400" rtl="0" eaLnBrk="1" latinLnBrk="0" hangingPunct="1">
                <a:lnSpc>
                  <a:spcPct val="114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1E86C8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32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5</a:t>
              </a:r>
            </a:p>
            <a:p>
              <a:pPr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2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мин</a:t>
              </a:r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2DF5E6E4-033C-4393-8F17-01D1A607B15C}"/>
                </a:ext>
              </a:extLst>
            </p:cNvPr>
            <p:cNvSpPr/>
            <p:nvPr/>
          </p:nvSpPr>
          <p:spPr>
            <a:xfrm>
              <a:off x="7025004" y="508530"/>
              <a:ext cx="1285785" cy="1285784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Gotham Pro" panose="02000503040000020004" pitchFamily="2" charset="0"/>
              </a:endParaRPr>
            </a:p>
          </p:txBody>
        </p: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D6A6F93B-29EC-4F97-97A9-AEBA9EF3622B}"/>
                </a:ext>
              </a:extLst>
            </p:cNvPr>
            <p:cNvGrpSpPr/>
            <p:nvPr/>
          </p:nvGrpSpPr>
          <p:grpSpPr>
            <a:xfrm>
              <a:off x="7648256" y="591856"/>
              <a:ext cx="28800" cy="1125791"/>
              <a:chOff x="7648256" y="591856"/>
              <a:chExt cx="28800" cy="1125791"/>
            </a:xfrm>
          </p:grpSpPr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17DD16F6-416E-4230-982E-565AED2A7661}"/>
                  </a:ext>
                </a:extLst>
              </p:cNvPr>
              <p:cNvSpPr/>
              <p:nvPr/>
            </p:nvSpPr>
            <p:spPr>
              <a:xfrm>
                <a:off x="7648256" y="591856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ED0F1E59-3160-4E67-BDC8-71468FFE5FDD}"/>
                  </a:ext>
                </a:extLst>
              </p:cNvPr>
              <p:cNvSpPr/>
              <p:nvPr/>
            </p:nvSpPr>
            <p:spPr>
              <a:xfrm>
                <a:off x="7648256" y="1629672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0784A62B-95D9-4016-B9E5-88184D524769}"/>
                </a:ext>
              </a:extLst>
            </p:cNvPr>
            <p:cNvGrpSpPr/>
            <p:nvPr/>
          </p:nvGrpSpPr>
          <p:grpSpPr>
            <a:xfrm rot="16200000">
              <a:off x="7648256" y="593925"/>
              <a:ext cx="28800" cy="1125791"/>
              <a:chOff x="7648256" y="591856"/>
              <a:chExt cx="28800" cy="1125791"/>
            </a:xfrm>
          </p:grpSpPr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id="{7FDDBA26-898A-4427-84F6-D11470B89D11}"/>
                  </a:ext>
                </a:extLst>
              </p:cNvPr>
              <p:cNvSpPr/>
              <p:nvPr/>
            </p:nvSpPr>
            <p:spPr>
              <a:xfrm>
                <a:off x="7648256" y="591856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9FB31557-C365-411A-87A5-FCAC284819A7}"/>
                  </a:ext>
                </a:extLst>
              </p:cNvPr>
              <p:cNvSpPr/>
              <p:nvPr/>
            </p:nvSpPr>
            <p:spPr>
              <a:xfrm>
                <a:off x="7648256" y="1629672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231DD64B-06CF-46B3-9BB8-DF166FE12DE3}"/>
                </a:ext>
              </a:extLst>
            </p:cNvPr>
            <p:cNvGrpSpPr/>
            <p:nvPr/>
          </p:nvGrpSpPr>
          <p:grpSpPr>
            <a:xfrm rot="1800000">
              <a:off x="7648256" y="588526"/>
              <a:ext cx="28800" cy="1125791"/>
              <a:chOff x="7648256" y="591856"/>
              <a:chExt cx="28800" cy="1125791"/>
            </a:xfrm>
          </p:grpSpPr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EA62ECAD-E77D-461D-8962-5FFD4CCB8C93}"/>
                  </a:ext>
                </a:extLst>
              </p:cNvPr>
              <p:cNvSpPr/>
              <p:nvPr/>
            </p:nvSpPr>
            <p:spPr>
              <a:xfrm>
                <a:off x="7648256" y="591856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7C2B75B8-A892-471E-830E-9A4C44150E22}"/>
                  </a:ext>
                </a:extLst>
              </p:cNvPr>
              <p:cNvSpPr/>
              <p:nvPr/>
            </p:nvSpPr>
            <p:spPr>
              <a:xfrm>
                <a:off x="7648256" y="1629672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808D8AF6-E299-481F-A2B2-810957C18401}"/>
                </a:ext>
              </a:extLst>
            </p:cNvPr>
            <p:cNvGrpSpPr/>
            <p:nvPr/>
          </p:nvGrpSpPr>
          <p:grpSpPr>
            <a:xfrm rot="3600000">
              <a:off x="7650379" y="591856"/>
              <a:ext cx="28800" cy="1125791"/>
              <a:chOff x="7648256" y="591856"/>
              <a:chExt cx="28800" cy="1125791"/>
            </a:xfrm>
          </p:grpSpPr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DFB5D0EB-E22A-4DB5-9B99-7810C687D522}"/>
                  </a:ext>
                </a:extLst>
              </p:cNvPr>
              <p:cNvSpPr/>
              <p:nvPr/>
            </p:nvSpPr>
            <p:spPr>
              <a:xfrm>
                <a:off x="7648256" y="591856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  <p:sp>
            <p:nvSpPr>
              <p:cNvPr id="58" name="Прямоугольник 57">
                <a:extLst>
                  <a:ext uri="{FF2B5EF4-FFF2-40B4-BE49-F238E27FC236}">
                    <a16:creationId xmlns:a16="http://schemas.microsoft.com/office/drawing/2014/main" id="{25D02B09-FE42-4209-8F0E-154810AD98DB}"/>
                  </a:ext>
                </a:extLst>
              </p:cNvPr>
              <p:cNvSpPr/>
              <p:nvPr/>
            </p:nvSpPr>
            <p:spPr>
              <a:xfrm>
                <a:off x="7648256" y="1629672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</p:grp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D040D6B6-E27F-4FC7-9110-0485A75CE187}"/>
                </a:ext>
              </a:extLst>
            </p:cNvPr>
            <p:cNvGrpSpPr/>
            <p:nvPr/>
          </p:nvGrpSpPr>
          <p:grpSpPr>
            <a:xfrm rot="18000000">
              <a:off x="7648256" y="588527"/>
              <a:ext cx="28800" cy="1125791"/>
              <a:chOff x="7648256" y="591856"/>
              <a:chExt cx="28800" cy="1125791"/>
            </a:xfrm>
          </p:grpSpPr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6919B383-D055-448C-8832-7D76BE51DA4B}"/>
                  </a:ext>
                </a:extLst>
              </p:cNvPr>
              <p:cNvSpPr/>
              <p:nvPr/>
            </p:nvSpPr>
            <p:spPr>
              <a:xfrm>
                <a:off x="7648256" y="591856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FA93D4CB-7349-4800-B909-E20D86897FE8}"/>
                  </a:ext>
                </a:extLst>
              </p:cNvPr>
              <p:cNvSpPr/>
              <p:nvPr/>
            </p:nvSpPr>
            <p:spPr>
              <a:xfrm>
                <a:off x="7648256" y="1629672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9FA8AE34-9F8C-4DC2-BCCD-33A19EE4467E}"/>
                </a:ext>
              </a:extLst>
            </p:cNvPr>
            <p:cNvGrpSpPr/>
            <p:nvPr/>
          </p:nvGrpSpPr>
          <p:grpSpPr>
            <a:xfrm rot="19800000">
              <a:off x="7650379" y="591857"/>
              <a:ext cx="28800" cy="1125791"/>
              <a:chOff x="7648256" y="591856"/>
              <a:chExt cx="28800" cy="1125791"/>
            </a:xfrm>
          </p:grpSpPr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2F49B5FC-8447-44BA-8511-17736183B3E7}"/>
                  </a:ext>
                </a:extLst>
              </p:cNvPr>
              <p:cNvSpPr/>
              <p:nvPr/>
            </p:nvSpPr>
            <p:spPr>
              <a:xfrm>
                <a:off x="7648256" y="591856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994AEFE8-6E9E-4D67-AA2A-90AC565F2FB4}"/>
                  </a:ext>
                </a:extLst>
              </p:cNvPr>
              <p:cNvSpPr/>
              <p:nvPr/>
            </p:nvSpPr>
            <p:spPr>
              <a:xfrm>
                <a:off x="7648256" y="1629672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</p:grpSp>
      </p:grp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7C77323B-FEDC-7653-F1D3-63192B56ABDC}"/>
              </a:ext>
            </a:extLst>
          </p:cNvPr>
          <p:cNvSpPr txBox="1">
            <a:spLocks/>
          </p:cNvSpPr>
          <p:nvPr/>
        </p:nvSpPr>
        <p:spPr>
          <a:xfrm>
            <a:off x="928324" y="2572163"/>
            <a:ext cx="1864596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none" spc="0" baseline="0">
                <a:solidFill>
                  <a:schemeClr val="accent2"/>
                </a:solidFill>
                <a:latin typeface="Gotham Pro Medium" panose="02000603030000020004" pitchFamily="2" charset="0"/>
                <a:ea typeface="Verdana" panose="020B0604030504040204" pitchFamily="34" charset="0"/>
                <a:cs typeface="Gotham Pro Medium" panose="02000603030000020004" pitchFamily="2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Упражнение 6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24F6E3F-3AB2-4EA1-8A4C-0E635D45ED5F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104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>
                <a:latin typeface="Gotham Pro" panose="02000503040000020004" pitchFamily="2" charset="0"/>
                <a:cs typeface="Gotham Pro" panose="02000503040000020004" pitchFamily="2" charset="0"/>
              </a:rPr>
              <a:t>Шаг 1С «</a:t>
            </a:r>
            <a:r>
              <a:rPr lang="ru-RU" dirty="0">
                <a:solidFill>
                  <a:schemeClr val="tx1"/>
                </a:solidFill>
              </a:rPr>
              <a:t>Сортируйте»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32</a:t>
            </a:fld>
            <a:endParaRPr lang="ru-RU" sz="1100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1CCC03D-2B29-4352-881F-DD68451A41D8}"/>
              </a:ext>
            </a:extLst>
          </p:cNvPr>
          <p:cNvSpPr/>
          <p:nvPr/>
        </p:nvSpPr>
        <p:spPr>
          <a:xfrm>
            <a:off x="719138" y="1285273"/>
            <a:ext cx="7035900" cy="358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ЦЕЛЬ:</a:t>
            </a: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 Снижение времени на поиск нужного предмета</a:t>
            </a:r>
          </a:p>
        </p:txBody>
      </p:sp>
      <p:sp>
        <p:nvSpPr>
          <p:cNvPr id="45" name="Стрелка: пятиугольник 44">
            <a:extLst>
              <a:ext uri="{FF2B5EF4-FFF2-40B4-BE49-F238E27FC236}">
                <a16:creationId xmlns:a16="http://schemas.microsoft.com/office/drawing/2014/main" id="{5AC9D6B1-5E33-4667-9D4A-74F26A6F511F}"/>
              </a:ext>
            </a:extLst>
          </p:cNvPr>
          <p:cNvSpPr/>
          <p:nvPr/>
        </p:nvSpPr>
        <p:spPr>
          <a:xfrm>
            <a:off x="740777" y="3107875"/>
            <a:ext cx="1805650" cy="653897"/>
          </a:xfrm>
          <a:prstGeom prst="homePlate">
            <a:avLst/>
          </a:prstGeom>
          <a:gradFill flip="none" rotWithShape="1">
            <a:gsLst>
              <a:gs pos="60000">
                <a:schemeClr val="accent6">
                  <a:alpha val="3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50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ru-RU" sz="1600" b="1" kern="0" dirty="0">
                <a:latin typeface="Gotham Pro" panose="02000503040000020004" pitchFamily="2" charset="0"/>
                <a:cs typeface="Gotham Pro" panose="02000503040000020004" pitchFamily="2" charset="0"/>
              </a:rPr>
              <a:t>Нужно постоянно</a:t>
            </a:r>
          </a:p>
        </p:txBody>
      </p:sp>
      <p:sp>
        <p:nvSpPr>
          <p:cNvPr id="46" name="Стрелка: пятиугольник 45">
            <a:extLst>
              <a:ext uri="{FF2B5EF4-FFF2-40B4-BE49-F238E27FC236}">
                <a16:creationId xmlns:a16="http://schemas.microsoft.com/office/drawing/2014/main" id="{2A337C36-9A9C-45D3-B261-FE69BF4B7A5A}"/>
              </a:ext>
            </a:extLst>
          </p:cNvPr>
          <p:cNvSpPr/>
          <p:nvPr/>
        </p:nvSpPr>
        <p:spPr>
          <a:xfrm>
            <a:off x="3520178" y="3107462"/>
            <a:ext cx="1805650" cy="653897"/>
          </a:xfrm>
          <a:prstGeom prst="homePlate">
            <a:avLst/>
          </a:prstGeom>
          <a:gradFill flip="none" rotWithShape="1">
            <a:gsLst>
              <a:gs pos="60000">
                <a:schemeClr val="accent5">
                  <a:alpha val="3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50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ru-RU" sz="1600" b="1" kern="0" dirty="0">
                <a:latin typeface="Gotham Pro" panose="02000503040000020004" pitchFamily="2" charset="0"/>
                <a:cs typeface="Gotham Pro" panose="02000503040000020004" pitchFamily="2" charset="0"/>
              </a:rPr>
              <a:t>Не нужно срочно</a:t>
            </a:r>
          </a:p>
        </p:txBody>
      </p:sp>
      <p:sp>
        <p:nvSpPr>
          <p:cNvPr id="47" name="Стрелка: пятиугольник 46">
            <a:extLst>
              <a:ext uri="{FF2B5EF4-FFF2-40B4-BE49-F238E27FC236}">
                <a16:creationId xmlns:a16="http://schemas.microsoft.com/office/drawing/2014/main" id="{B590DA00-6513-4A90-A002-231223D762B5}"/>
              </a:ext>
            </a:extLst>
          </p:cNvPr>
          <p:cNvSpPr/>
          <p:nvPr/>
        </p:nvSpPr>
        <p:spPr>
          <a:xfrm>
            <a:off x="6272932" y="3107462"/>
            <a:ext cx="1805650" cy="653897"/>
          </a:xfrm>
          <a:prstGeom prst="homePlate">
            <a:avLst/>
          </a:prstGeom>
          <a:gradFill flip="none" rotWithShape="1">
            <a:gsLst>
              <a:gs pos="60000">
                <a:schemeClr val="accent3">
                  <a:alpha val="3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50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ru-RU" sz="1600" b="1" kern="0" dirty="0">
                <a:latin typeface="Gotham Pro" panose="02000503040000020004" pitchFamily="2" charset="0"/>
                <a:cs typeface="Gotham Pro" panose="02000503040000020004" pitchFamily="2" charset="0"/>
              </a:rPr>
              <a:t>Не нужно вообще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5100B722-55CD-4FC9-9915-0627FF5E6BF5}"/>
              </a:ext>
            </a:extLst>
          </p:cNvPr>
          <p:cNvSpPr/>
          <p:nvPr/>
        </p:nvSpPr>
        <p:spPr>
          <a:xfrm>
            <a:off x="663003" y="4145582"/>
            <a:ext cx="3492995" cy="958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ежечасно</a:t>
            </a:r>
          </a:p>
          <a:p>
            <a:pPr marL="180000" indent="-180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ежедневно</a:t>
            </a:r>
          </a:p>
          <a:p>
            <a:pPr marL="180000" indent="-180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раз в неделю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AFDF4B4-14F6-4E44-BCAA-4DEED85219F8}"/>
              </a:ext>
            </a:extLst>
          </p:cNvPr>
          <p:cNvSpPr/>
          <p:nvPr/>
        </p:nvSpPr>
        <p:spPr>
          <a:xfrm>
            <a:off x="3520178" y="4145582"/>
            <a:ext cx="2138917" cy="1771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реже 1 раза в неделю</a:t>
            </a:r>
          </a:p>
          <a:p>
            <a:pPr marL="180000" indent="-180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по мере надобности</a:t>
            </a:r>
          </a:p>
          <a:p>
            <a:pPr marL="180000" indent="-180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под редкий заказ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1C45F3A-95D0-4D08-B0F1-5B5F1BB35120}"/>
              </a:ext>
            </a:extLst>
          </p:cNvPr>
          <p:cNvSpPr/>
          <p:nvPr/>
        </p:nvSpPr>
        <p:spPr>
          <a:xfrm>
            <a:off x="6272932" y="4145582"/>
            <a:ext cx="2138917" cy="146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не используется более </a:t>
            </a:r>
            <a:b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3-х месяцев</a:t>
            </a:r>
          </a:p>
          <a:p>
            <a:pPr marL="180000" indent="-1800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не используется в техпроцессе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06FD8A95-EFF7-43CE-9467-67A619E75103}"/>
              </a:ext>
            </a:extLst>
          </p:cNvPr>
          <p:cNvSpPr/>
          <p:nvPr/>
        </p:nvSpPr>
        <p:spPr>
          <a:xfrm>
            <a:off x="719137" y="1689876"/>
            <a:ext cx="7705725" cy="6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ДЕЙСТВИЯ:</a:t>
            </a: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 группировка предметов в рабочей зоне по частоте использования и удаление из рабочей зоны ненужных предметов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E083B41-B0D3-4A85-93D6-993DEE4EF037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3924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434367"/>
            <a:ext cx="7705724" cy="44319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Для чего нужна сортировка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33</a:t>
            </a:fld>
            <a:endParaRPr lang="ru-RU" sz="11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ADEB6E-DC09-4378-9516-82DA6CE46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1850428"/>
            <a:ext cx="3761558" cy="31458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7D82A5-8DCF-48DB-A148-C6E9ECE23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402" y="1850428"/>
            <a:ext cx="3755461" cy="315190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2FA21BB-7220-4ED2-90FF-EBCB15A9E7E2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615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34</a:t>
            </a:fld>
            <a:endParaRPr lang="ru-RU" sz="11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8329D9-462F-4F6A-9C49-385FD3D7A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Что делать с «ненужным»?</a:t>
            </a:r>
            <a:endParaRPr lang="ru-RU" dirty="0"/>
          </a:p>
        </p:txBody>
      </p:sp>
      <p:cxnSp>
        <p:nvCxnSpPr>
          <p:cNvPr id="8" name="Соединительная линия уступом 69">
            <a:extLst>
              <a:ext uri="{FF2B5EF4-FFF2-40B4-BE49-F238E27FC236}">
                <a16:creationId xmlns:a16="http://schemas.microsoft.com/office/drawing/2014/main" id="{644F4C8D-BB8B-4640-AF1A-3935BA5C77AA}"/>
              </a:ext>
            </a:extLst>
          </p:cNvPr>
          <p:cNvCxnSpPr>
            <a:cxnSpLocks/>
          </p:cNvCxnSpPr>
          <p:nvPr/>
        </p:nvCxnSpPr>
        <p:spPr>
          <a:xfrm rot="10800000">
            <a:off x="707884" y="5062492"/>
            <a:ext cx="3543466" cy="669075"/>
          </a:xfrm>
          <a:prstGeom prst="bentConnector3">
            <a:avLst>
              <a:gd name="adj1" fmla="val 11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72">
            <a:extLst>
              <a:ext uri="{FF2B5EF4-FFF2-40B4-BE49-F238E27FC236}">
                <a16:creationId xmlns:a16="http://schemas.microsoft.com/office/drawing/2014/main" id="{0B61A8C1-14CD-4AD0-875F-D893FA053416}"/>
              </a:ext>
            </a:extLst>
          </p:cNvPr>
          <p:cNvCxnSpPr>
            <a:cxnSpLocks/>
          </p:cNvCxnSpPr>
          <p:nvPr/>
        </p:nvCxnSpPr>
        <p:spPr>
          <a:xfrm flipV="1">
            <a:off x="4955064" y="5062489"/>
            <a:ext cx="3469798" cy="669077"/>
          </a:xfrm>
          <a:prstGeom prst="bentConnector3">
            <a:avLst>
              <a:gd name="adj1" fmla="val 368"/>
            </a:avLst>
          </a:prstGeom>
          <a:ln w="38100">
            <a:solidFill>
              <a:schemeClr val="accent3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935619-DC65-4B30-A69F-F0284A3D30C5}"/>
              </a:ext>
            </a:extLst>
          </p:cNvPr>
          <p:cNvSpPr txBox="1"/>
          <p:nvPr/>
        </p:nvSpPr>
        <p:spPr>
          <a:xfrm>
            <a:off x="5179200" y="5120028"/>
            <a:ext cx="3528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3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ЗОНА КАРАНТИНА</a:t>
            </a:r>
          </a:p>
        </p:txBody>
      </p:sp>
      <p:sp>
        <p:nvSpPr>
          <p:cNvPr id="11" name="Rectangle 39">
            <a:extLst>
              <a:ext uri="{FF2B5EF4-FFF2-40B4-BE49-F238E27FC236}">
                <a16:creationId xmlns:a16="http://schemas.microsoft.com/office/drawing/2014/main" id="{BC7219B1-1E99-4794-AE13-2EF34C4A64EE}"/>
              </a:ext>
            </a:extLst>
          </p:cNvPr>
          <p:cNvSpPr/>
          <p:nvPr/>
        </p:nvSpPr>
        <p:spPr>
          <a:xfrm>
            <a:off x="719062" y="2143760"/>
            <a:ext cx="3541886" cy="8500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0040" rtlCol="0" anchor="ctr"/>
          <a:lstStyle/>
          <a:p>
            <a:r>
              <a:rPr lang="ru-RU" sz="20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Сломанные предметы </a:t>
            </a:r>
            <a:endParaRPr lang="en-US" sz="200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id="{9D9410A9-EFE6-4FE1-BEFF-3C6AD2AA2826}"/>
              </a:ext>
            </a:extLst>
          </p:cNvPr>
          <p:cNvSpPr/>
          <p:nvPr/>
        </p:nvSpPr>
        <p:spPr>
          <a:xfrm>
            <a:off x="707880" y="3079140"/>
            <a:ext cx="3543470" cy="10182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0040" rtlCol="0" anchor="ctr"/>
          <a:lstStyle/>
          <a:p>
            <a:r>
              <a:rPr lang="ru-RU" sz="20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«Осталось после вспомогательных служб»</a:t>
            </a:r>
            <a:endParaRPr lang="en-US" sz="200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5" name="Rectangle 39">
            <a:extLst>
              <a:ext uri="{FF2B5EF4-FFF2-40B4-BE49-F238E27FC236}">
                <a16:creationId xmlns:a16="http://schemas.microsoft.com/office/drawing/2014/main" id="{3C2D18C4-13FC-418D-A825-B490183402E5}"/>
              </a:ext>
            </a:extLst>
          </p:cNvPr>
          <p:cNvSpPr/>
          <p:nvPr/>
        </p:nvSpPr>
        <p:spPr>
          <a:xfrm>
            <a:off x="719138" y="4153471"/>
            <a:ext cx="3543470" cy="7436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0040" rtlCol="0" anchor="ctr"/>
          <a:lstStyle/>
          <a:p>
            <a:r>
              <a:rPr lang="ru-RU" sz="20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 истекшим сроком службы</a:t>
            </a:r>
            <a:endParaRPr lang="en-US" sz="200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6" name="Rectangle 39">
            <a:extLst>
              <a:ext uri="{FF2B5EF4-FFF2-40B4-BE49-F238E27FC236}">
                <a16:creationId xmlns:a16="http://schemas.microsoft.com/office/drawing/2014/main" id="{242CCD98-DD4A-4639-ACED-A3EF436D8F6C}"/>
              </a:ext>
            </a:extLst>
          </p:cNvPr>
          <p:cNvSpPr/>
          <p:nvPr/>
        </p:nvSpPr>
        <p:spPr>
          <a:xfrm>
            <a:off x="4915848" y="2143760"/>
            <a:ext cx="3541886" cy="6292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0040" rtlCol="0" anchor="ctr"/>
          <a:lstStyle/>
          <a:p>
            <a:r>
              <a:rPr lang="ru-RU" sz="20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Неиспользуемые</a:t>
            </a:r>
            <a:endParaRPr lang="en-US" sz="200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7" name="Rectangle 39">
            <a:extLst>
              <a:ext uri="{FF2B5EF4-FFF2-40B4-BE49-F238E27FC236}">
                <a16:creationId xmlns:a16="http://schemas.microsoft.com/office/drawing/2014/main" id="{453C6B36-B019-4A63-971C-E73DAC4646AC}"/>
              </a:ext>
            </a:extLst>
          </p:cNvPr>
          <p:cNvSpPr/>
          <p:nvPr/>
        </p:nvSpPr>
        <p:spPr>
          <a:xfrm>
            <a:off x="4926006" y="3319484"/>
            <a:ext cx="3541931" cy="83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0040" rtlCol="0" anchor="ctr"/>
          <a:lstStyle/>
          <a:p>
            <a:r>
              <a:rPr lang="ru-RU" sz="20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Назначение непонятно</a:t>
            </a:r>
            <a:endParaRPr lang="en-US" sz="200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9FA5590-53C2-43A8-9E41-E37CB801575A}"/>
              </a:ext>
            </a:extLst>
          </p:cNvPr>
          <p:cNvCxnSpPr>
            <a:cxnSpLocks/>
          </p:cNvCxnSpPr>
          <p:nvPr/>
        </p:nvCxnSpPr>
        <p:spPr>
          <a:xfrm>
            <a:off x="2413908" y="1341438"/>
            <a:ext cx="0" cy="766762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3DED87D-121C-4395-BA20-A35EB29A0F2E}"/>
              </a:ext>
            </a:extLst>
          </p:cNvPr>
          <p:cNvCxnSpPr>
            <a:cxnSpLocks/>
          </p:cNvCxnSpPr>
          <p:nvPr/>
        </p:nvCxnSpPr>
        <p:spPr>
          <a:xfrm flipH="1">
            <a:off x="6753888" y="1341438"/>
            <a:ext cx="10271" cy="802322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29DFE35-CC49-40F8-B3CE-0C3953668D3E}"/>
              </a:ext>
            </a:extLst>
          </p:cNvPr>
          <p:cNvSpPr txBox="1"/>
          <p:nvPr/>
        </p:nvSpPr>
        <p:spPr>
          <a:xfrm>
            <a:off x="947247" y="5120028"/>
            <a:ext cx="35282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2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УТИЛИЗАЦИЯ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7347FFA-FEC4-4B2A-981E-E2817AD1CA9A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966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35</a:t>
            </a:fld>
            <a:endParaRPr lang="ru-RU" sz="11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8329D9-462F-4F6A-9C49-385FD3D7A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Правила зоны карантина</a:t>
            </a:r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08589F6-34CA-4D6F-AEA3-79666AF4FB65}"/>
              </a:ext>
            </a:extLst>
          </p:cNvPr>
          <p:cNvSpPr/>
          <p:nvPr/>
        </p:nvSpPr>
        <p:spPr>
          <a:xfrm>
            <a:off x="5654040" y="2551837"/>
            <a:ext cx="25285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ВАЖНО!</a:t>
            </a:r>
          </a:p>
          <a:p>
            <a:pPr lvl="0" algn="ctr"/>
            <a:r>
              <a:rPr lang="ru-RU" dirty="0">
                <a:latin typeface="Gotham Pro" panose="02000503040000020004" pitchFamily="2" charset="0"/>
                <a:cs typeface="Gotham Pro" panose="02000503040000020004" pitchFamily="2" charset="0"/>
              </a:rPr>
              <a:t>Без специалистов будет утилизировано до </a:t>
            </a: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10%</a:t>
            </a:r>
            <a:endParaRPr lang="ru-RU" b="1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lvl="0" algn="ctr"/>
            <a:r>
              <a:rPr lang="ru-RU" dirty="0">
                <a:latin typeface="Gotham Pro" panose="02000503040000020004" pitchFamily="2" charset="0"/>
                <a:cs typeface="Gotham Pro" panose="02000503040000020004" pitchFamily="2" charset="0"/>
              </a:rPr>
              <a:t>нужных предметов!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200B9F-2B63-4018-BB39-467FF02AEABB}"/>
              </a:ext>
            </a:extLst>
          </p:cNvPr>
          <p:cNvSpPr txBox="1"/>
          <p:nvPr/>
        </p:nvSpPr>
        <p:spPr>
          <a:xfrm>
            <a:off x="748032" y="1599533"/>
            <a:ext cx="4113361" cy="442602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Все </a:t>
            </a: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предметы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 — </a:t>
            </a:r>
            <a:b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с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 красными </a:t>
            </a: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ярлыками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Окончательное </a:t>
            </a: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решение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 — </a:t>
            </a: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за специалистами 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подразделений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Если предмет </a:t>
            </a: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нельзя перенести </a:t>
            </a:r>
            <a:b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в зону карантина — повесить красные </a:t>
            </a: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ярлыки по месту нахождения 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предмета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FC621B-E306-4B11-9B9B-A8AE8D8BAA7E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3955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3358E5-C7DE-4C23-AA98-AB7987F5B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868372"/>
            <a:ext cx="3852862" cy="308939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36</a:t>
            </a:fld>
            <a:endParaRPr lang="ru-RU" sz="11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8329D9-462F-4F6A-9C49-385FD3D7A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Оформление красных ярлыков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D86D29-0611-4BFE-8EB8-3EC79FCC3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t="10262" r="27" b="-40298"/>
          <a:stretch/>
        </p:blipFill>
        <p:spPr>
          <a:xfrm>
            <a:off x="4572000" y="1493838"/>
            <a:ext cx="4319954" cy="4716462"/>
          </a:xfrm>
        </p:spPr>
      </p:pic>
      <p:sp>
        <p:nvSpPr>
          <p:cNvPr id="7" name="Rectangle 42">
            <a:extLst>
              <a:ext uri="{FF2B5EF4-FFF2-40B4-BE49-F238E27FC236}">
                <a16:creationId xmlns:a16="http://schemas.microsoft.com/office/drawing/2014/main" id="{BC9AB7E6-AAB9-4571-8CE5-164ECB2D7F1F}"/>
              </a:ext>
            </a:extLst>
          </p:cNvPr>
          <p:cNvSpPr/>
          <p:nvPr/>
        </p:nvSpPr>
        <p:spPr>
          <a:xfrm>
            <a:off x="250826" y="1493838"/>
            <a:ext cx="3856848" cy="47164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10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1A87DE-2ADC-4A66-A548-EC44B84A8DF6}"/>
              </a:ext>
            </a:extLst>
          </p:cNvPr>
          <p:cNvSpPr/>
          <p:nvPr/>
        </p:nvSpPr>
        <p:spPr>
          <a:xfrm>
            <a:off x="720734" y="1493838"/>
            <a:ext cx="3386939" cy="80663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>
              <a:solidFill>
                <a:srgbClr val="FFFFFF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18AA61-118E-4C22-B732-135C27B8EBBF}"/>
              </a:ext>
            </a:extLst>
          </p:cNvPr>
          <p:cNvSpPr txBox="1"/>
          <p:nvPr/>
        </p:nvSpPr>
        <p:spPr>
          <a:xfrm>
            <a:off x="719138" y="1693196"/>
            <a:ext cx="3375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КРАСНЫЙ ЯРЛЫК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A3F650-3190-4F8F-A620-01E1DA496367}"/>
              </a:ext>
            </a:extLst>
          </p:cNvPr>
          <p:cNvSpPr txBox="1"/>
          <p:nvPr/>
        </p:nvSpPr>
        <p:spPr>
          <a:xfrm>
            <a:off x="719136" y="2488213"/>
            <a:ext cx="35683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Подразделение____________________</a:t>
            </a:r>
          </a:p>
          <a:p>
            <a:pPr>
              <a:spcAft>
                <a:spcPts val="15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Рабочее место_____________________</a:t>
            </a:r>
          </a:p>
          <a:p>
            <a:pPr>
              <a:spcAft>
                <a:spcPts val="15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Рабочая группа №__________________</a:t>
            </a:r>
          </a:p>
          <a:p>
            <a:pPr>
              <a:spcAft>
                <a:spcPts val="15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Наименование предмета_____________</a:t>
            </a:r>
          </a:p>
          <a:p>
            <a:pPr>
              <a:spcAft>
                <a:spcPts val="15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Куда должен быть удален предмет____</a:t>
            </a:r>
          </a:p>
          <a:p>
            <a:pPr>
              <a:spcAft>
                <a:spcPts val="15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Срок</a:t>
            </a:r>
            <a:r>
              <a:rPr lang="en-US" sz="1200" dirty="0">
                <a:latin typeface="Gotham Pro" panose="02000503040000020004" pitchFamily="2" charset="0"/>
                <a:cs typeface="Gotham Pro" panose="02000503040000020004" pitchFamily="2" charset="0"/>
              </a:rPr>
              <a:t>, </a:t>
            </a: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 до которого предмет должен быть удален___________________________</a:t>
            </a:r>
          </a:p>
          <a:p>
            <a:pPr>
              <a:spcAft>
                <a:spcPts val="15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Ответственный </a:t>
            </a:r>
          </a:p>
          <a:p>
            <a:pPr>
              <a:spcAft>
                <a:spcPts val="15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за удаление предмета_______________</a:t>
            </a:r>
          </a:p>
          <a:p>
            <a:pPr>
              <a:spcAft>
                <a:spcPts val="15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Дата навески ярлыка  _______________</a:t>
            </a:r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3B1EE198-EB2D-4F4C-83FA-51DC33AF5FB5}"/>
              </a:ext>
            </a:extLst>
          </p:cNvPr>
          <p:cNvSpPr/>
          <p:nvPr/>
        </p:nvSpPr>
        <p:spPr>
          <a:xfrm rot="16200000">
            <a:off x="5817301" y="3405865"/>
            <a:ext cx="1362263" cy="3852863"/>
          </a:xfrm>
          <a:prstGeom prst="homePlate">
            <a:avLst>
              <a:gd name="adj" fmla="val 21203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13000"/>
              </a:schemeClr>
            </a:outerShdw>
          </a:effectLst>
        </p:spPr>
        <p:txBody>
          <a:bodyPr vert="vert" wrap="square" rtlCol="0" anchor="ctr">
            <a:noAutofit/>
          </a:bodyPr>
          <a:lstStyle/>
          <a:p>
            <a:pPr algn="ctr" defTabSz="914400">
              <a:lnSpc>
                <a:spcPct val="120000"/>
              </a:lnSpc>
              <a:spcAft>
                <a:spcPts val="800"/>
              </a:spcAft>
            </a:pPr>
            <a:endParaRPr lang="ru-RU" sz="14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55BDC45D-98FD-4977-985D-66432B351C79}"/>
              </a:ext>
            </a:extLst>
          </p:cNvPr>
          <p:cNvSpPr/>
          <p:nvPr/>
        </p:nvSpPr>
        <p:spPr>
          <a:xfrm rot="16200000">
            <a:off x="5817299" y="3405866"/>
            <a:ext cx="1362263" cy="3852861"/>
          </a:xfrm>
          <a:prstGeom prst="homePlate">
            <a:avLst>
              <a:gd name="adj" fmla="val 21203"/>
            </a:avLst>
          </a:prstGeom>
          <a:solidFill>
            <a:srgbClr val="C00000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13000"/>
              </a:schemeClr>
            </a:outerShdw>
          </a:effectLst>
        </p:spPr>
        <p:txBody>
          <a:bodyPr vert="vert" wrap="square" rtlCol="0" anchor="ctr">
            <a:noAutofit/>
          </a:bodyPr>
          <a:lstStyle/>
          <a:p>
            <a:pPr marL="285750" indent="-285750" algn="ctr" defTabSz="9144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Зона карантина ≠ Склад</a:t>
            </a:r>
          </a:p>
          <a:p>
            <a:pPr marL="285750" indent="-285750" algn="ctr" defTabSz="9144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Для каждого предмета определена дата, когда он должен быть удален из зоны карантина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194C1D6-7C98-41CD-B353-C9159468B29A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869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0DF201A-FB54-4F89-BF84-396593D502B3}"/>
              </a:ext>
            </a:extLst>
          </p:cNvPr>
          <p:cNvSpPr/>
          <p:nvPr/>
        </p:nvSpPr>
        <p:spPr>
          <a:xfrm>
            <a:off x="3336891" y="2408757"/>
            <a:ext cx="5066092" cy="3823522"/>
          </a:xfrm>
          <a:prstGeom prst="roundRect">
            <a:avLst>
              <a:gd name="adj" fmla="val 135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C29E0A12-2592-4F00-8C25-ED97FD9AC7D2}"/>
              </a:ext>
            </a:extLst>
          </p:cNvPr>
          <p:cNvSpPr/>
          <p:nvPr/>
        </p:nvSpPr>
        <p:spPr>
          <a:xfrm>
            <a:off x="713925" y="1084885"/>
            <a:ext cx="5470280" cy="1878268"/>
          </a:xfrm>
          <a:prstGeom prst="roundRect">
            <a:avLst>
              <a:gd name="adj" fmla="val 252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2744D40-2EC0-4CAB-94F8-3F56C9D5B15A}"/>
              </a:ext>
            </a:extLst>
          </p:cNvPr>
          <p:cNvSpPr/>
          <p:nvPr/>
        </p:nvSpPr>
        <p:spPr>
          <a:xfrm>
            <a:off x="713924" y="2909153"/>
            <a:ext cx="5470279" cy="54000"/>
          </a:xfrm>
          <a:prstGeom prst="roundRect">
            <a:avLst>
              <a:gd name="adj" fmla="val 308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72F8319B-D130-46B1-9580-4890F1A75713}"/>
              </a:ext>
            </a:extLst>
          </p:cNvPr>
          <p:cNvSpPr/>
          <p:nvPr/>
        </p:nvSpPr>
        <p:spPr>
          <a:xfrm>
            <a:off x="3265771" y="2344113"/>
            <a:ext cx="5066092" cy="3823522"/>
          </a:xfrm>
          <a:prstGeom prst="roundRect">
            <a:avLst>
              <a:gd name="adj" fmla="val 135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778BD93-021C-4DDF-8BFC-41F052B885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6259B-8396-46CD-AD42-FDEDA89DA278}" type="slidenum">
              <a:rPr lang="en-US" sz="1100" smtClean="0">
                <a:latin typeface="Gotham Pro" panose="02000503040000020004" pitchFamily="2" charset="0"/>
                <a:cs typeface="Gotham Pro" panose="02000503040000020004" pitchFamily="2" charset="0"/>
              </a:rPr>
              <a:pPr/>
              <a:t>37</a:t>
            </a:fld>
            <a:endParaRPr lang="en-US" sz="11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3171DE-A77D-4936-9CBE-3CC7CAF8682A}"/>
              </a:ext>
            </a:extLst>
          </p:cNvPr>
          <p:cNvSpPr txBox="1"/>
          <p:nvPr/>
        </p:nvSpPr>
        <p:spPr>
          <a:xfrm>
            <a:off x="928324" y="1188402"/>
            <a:ext cx="491689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Распределите предметы по категориям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C4DD0FE2-7BCB-46A3-83AD-41DC0DC5DDDC}"/>
              </a:ext>
            </a:extLst>
          </p:cNvPr>
          <p:cNvGrpSpPr/>
          <p:nvPr/>
        </p:nvGrpSpPr>
        <p:grpSpPr>
          <a:xfrm>
            <a:off x="7025004" y="508530"/>
            <a:ext cx="1318761" cy="1285784"/>
            <a:chOff x="7025004" y="508530"/>
            <a:chExt cx="1285785" cy="1285784"/>
          </a:xfrm>
        </p:grpSpPr>
        <p:sp>
          <p:nvSpPr>
            <p:cNvPr id="44" name="Часть круга 43">
              <a:extLst>
                <a:ext uri="{FF2B5EF4-FFF2-40B4-BE49-F238E27FC236}">
                  <a16:creationId xmlns:a16="http://schemas.microsoft.com/office/drawing/2014/main" id="{5561DBBF-7597-428C-9E7F-E2909E58701C}"/>
                </a:ext>
              </a:extLst>
            </p:cNvPr>
            <p:cNvSpPr/>
            <p:nvPr/>
          </p:nvSpPr>
          <p:spPr>
            <a:xfrm>
              <a:off x="7025004" y="508530"/>
              <a:ext cx="1285785" cy="1285784"/>
            </a:xfrm>
            <a:prstGeom prst="pie">
              <a:avLst>
                <a:gd name="adj1" fmla="val 16209460"/>
                <a:gd name="adj2" fmla="val 17946629"/>
              </a:avLst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Gotham Pro" panose="02000503040000020004" pitchFamily="2" charset="0"/>
              </a:endParaRPr>
            </a:p>
          </p:txBody>
        </p:sp>
        <p:sp>
          <p:nvSpPr>
            <p:cNvPr id="45" name="Текст 2">
              <a:extLst>
                <a:ext uri="{FF2B5EF4-FFF2-40B4-BE49-F238E27FC236}">
                  <a16:creationId xmlns:a16="http://schemas.microsoft.com/office/drawing/2014/main" id="{D0455221-3AD0-4816-846C-80E369767E55}"/>
                </a:ext>
              </a:extLst>
            </p:cNvPr>
            <p:cNvSpPr txBox="1">
              <a:spLocks/>
            </p:cNvSpPr>
            <p:nvPr/>
          </p:nvSpPr>
          <p:spPr>
            <a:xfrm>
              <a:off x="7297243" y="896604"/>
              <a:ext cx="685016" cy="59304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114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265176" indent="0" algn="l" defTabSz="914400" rtl="0" eaLnBrk="1" latinLnBrk="0" hangingPunct="1">
                <a:lnSpc>
                  <a:spcPct val="114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1E86C8"/>
                </a:buClr>
                <a:buFont typeface="Wingdings 3" pitchFamily="18" charset="2"/>
                <a:buChar char="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448056" indent="0" algn="l" defTabSz="914400" rtl="0" eaLnBrk="1" latinLnBrk="0" hangingPunct="1">
                <a:lnSpc>
                  <a:spcPct val="114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1E86C8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594360" indent="0" algn="l" defTabSz="914400" rtl="0" eaLnBrk="1" latinLnBrk="0" hangingPunct="1">
                <a:lnSpc>
                  <a:spcPct val="114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1E86C8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777240" indent="0" algn="l" defTabSz="914400" rtl="0" eaLnBrk="1" latinLnBrk="0" hangingPunct="1">
                <a:lnSpc>
                  <a:spcPct val="114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1E86C8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32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5</a:t>
              </a:r>
            </a:p>
            <a:p>
              <a:pPr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2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мин</a:t>
              </a:r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2DF5E6E4-033C-4393-8F17-01D1A607B15C}"/>
                </a:ext>
              </a:extLst>
            </p:cNvPr>
            <p:cNvSpPr/>
            <p:nvPr/>
          </p:nvSpPr>
          <p:spPr>
            <a:xfrm>
              <a:off x="7025004" y="508530"/>
              <a:ext cx="1285785" cy="1285784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Gotham Pro" panose="02000503040000020004" pitchFamily="2" charset="0"/>
              </a:endParaRPr>
            </a:p>
          </p:txBody>
        </p: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D6A6F93B-29EC-4F97-97A9-AEBA9EF3622B}"/>
                </a:ext>
              </a:extLst>
            </p:cNvPr>
            <p:cNvGrpSpPr/>
            <p:nvPr/>
          </p:nvGrpSpPr>
          <p:grpSpPr>
            <a:xfrm>
              <a:off x="7648256" y="591856"/>
              <a:ext cx="28800" cy="1125791"/>
              <a:chOff x="7648256" y="591856"/>
              <a:chExt cx="28800" cy="1125791"/>
            </a:xfrm>
          </p:grpSpPr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17DD16F6-416E-4230-982E-565AED2A7661}"/>
                  </a:ext>
                </a:extLst>
              </p:cNvPr>
              <p:cNvSpPr/>
              <p:nvPr/>
            </p:nvSpPr>
            <p:spPr>
              <a:xfrm>
                <a:off x="7648256" y="591856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ED0F1E59-3160-4E67-BDC8-71468FFE5FDD}"/>
                  </a:ext>
                </a:extLst>
              </p:cNvPr>
              <p:cNvSpPr/>
              <p:nvPr/>
            </p:nvSpPr>
            <p:spPr>
              <a:xfrm>
                <a:off x="7648256" y="1629672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0784A62B-95D9-4016-B9E5-88184D524769}"/>
                </a:ext>
              </a:extLst>
            </p:cNvPr>
            <p:cNvGrpSpPr/>
            <p:nvPr/>
          </p:nvGrpSpPr>
          <p:grpSpPr>
            <a:xfrm rot="16200000">
              <a:off x="7648256" y="593925"/>
              <a:ext cx="28800" cy="1125791"/>
              <a:chOff x="7648256" y="591856"/>
              <a:chExt cx="28800" cy="1125791"/>
            </a:xfrm>
          </p:grpSpPr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id="{7FDDBA26-898A-4427-84F6-D11470B89D11}"/>
                  </a:ext>
                </a:extLst>
              </p:cNvPr>
              <p:cNvSpPr/>
              <p:nvPr/>
            </p:nvSpPr>
            <p:spPr>
              <a:xfrm>
                <a:off x="7648256" y="591856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9FB31557-C365-411A-87A5-FCAC284819A7}"/>
                  </a:ext>
                </a:extLst>
              </p:cNvPr>
              <p:cNvSpPr/>
              <p:nvPr/>
            </p:nvSpPr>
            <p:spPr>
              <a:xfrm>
                <a:off x="7648256" y="1629672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231DD64B-06CF-46B3-9BB8-DF166FE12DE3}"/>
                </a:ext>
              </a:extLst>
            </p:cNvPr>
            <p:cNvGrpSpPr/>
            <p:nvPr/>
          </p:nvGrpSpPr>
          <p:grpSpPr>
            <a:xfrm rot="1800000">
              <a:off x="7648256" y="588526"/>
              <a:ext cx="28800" cy="1125791"/>
              <a:chOff x="7648256" y="591856"/>
              <a:chExt cx="28800" cy="1125791"/>
            </a:xfrm>
          </p:grpSpPr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EA62ECAD-E77D-461D-8962-5FFD4CCB8C93}"/>
                  </a:ext>
                </a:extLst>
              </p:cNvPr>
              <p:cNvSpPr/>
              <p:nvPr/>
            </p:nvSpPr>
            <p:spPr>
              <a:xfrm>
                <a:off x="7648256" y="591856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7C2B75B8-A892-471E-830E-9A4C44150E22}"/>
                  </a:ext>
                </a:extLst>
              </p:cNvPr>
              <p:cNvSpPr/>
              <p:nvPr/>
            </p:nvSpPr>
            <p:spPr>
              <a:xfrm>
                <a:off x="7648256" y="1629672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808D8AF6-E299-481F-A2B2-810957C18401}"/>
                </a:ext>
              </a:extLst>
            </p:cNvPr>
            <p:cNvGrpSpPr/>
            <p:nvPr/>
          </p:nvGrpSpPr>
          <p:grpSpPr>
            <a:xfrm rot="3600000">
              <a:off x="7650379" y="591856"/>
              <a:ext cx="28800" cy="1125791"/>
              <a:chOff x="7648256" y="591856"/>
              <a:chExt cx="28800" cy="1125791"/>
            </a:xfrm>
          </p:grpSpPr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DFB5D0EB-E22A-4DB5-9B99-7810C687D522}"/>
                  </a:ext>
                </a:extLst>
              </p:cNvPr>
              <p:cNvSpPr/>
              <p:nvPr/>
            </p:nvSpPr>
            <p:spPr>
              <a:xfrm>
                <a:off x="7648256" y="591856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  <p:sp>
            <p:nvSpPr>
              <p:cNvPr id="58" name="Прямоугольник 57">
                <a:extLst>
                  <a:ext uri="{FF2B5EF4-FFF2-40B4-BE49-F238E27FC236}">
                    <a16:creationId xmlns:a16="http://schemas.microsoft.com/office/drawing/2014/main" id="{25D02B09-FE42-4209-8F0E-154810AD98DB}"/>
                  </a:ext>
                </a:extLst>
              </p:cNvPr>
              <p:cNvSpPr/>
              <p:nvPr/>
            </p:nvSpPr>
            <p:spPr>
              <a:xfrm>
                <a:off x="7648256" y="1629672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</p:grp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D040D6B6-E27F-4FC7-9110-0485A75CE187}"/>
                </a:ext>
              </a:extLst>
            </p:cNvPr>
            <p:cNvGrpSpPr/>
            <p:nvPr/>
          </p:nvGrpSpPr>
          <p:grpSpPr>
            <a:xfrm rot="18000000">
              <a:off x="7648256" y="588527"/>
              <a:ext cx="28800" cy="1125791"/>
              <a:chOff x="7648256" y="591856"/>
              <a:chExt cx="28800" cy="1125791"/>
            </a:xfrm>
          </p:grpSpPr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6919B383-D055-448C-8832-7D76BE51DA4B}"/>
                  </a:ext>
                </a:extLst>
              </p:cNvPr>
              <p:cNvSpPr/>
              <p:nvPr/>
            </p:nvSpPr>
            <p:spPr>
              <a:xfrm>
                <a:off x="7648256" y="591856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FA93D4CB-7349-4800-B909-E20D86897FE8}"/>
                  </a:ext>
                </a:extLst>
              </p:cNvPr>
              <p:cNvSpPr/>
              <p:nvPr/>
            </p:nvSpPr>
            <p:spPr>
              <a:xfrm>
                <a:off x="7648256" y="1629672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9FA8AE34-9F8C-4DC2-BCCD-33A19EE4467E}"/>
                </a:ext>
              </a:extLst>
            </p:cNvPr>
            <p:cNvGrpSpPr/>
            <p:nvPr/>
          </p:nvGrpSpPr>
          <p:grpSpPr>
            <a:xfrm rot="19800000">
              <a:off x="7650379" y="591857"/>
              <a:ext cx="28800" cy="1125791"/>
              <a:chOff x="7648256" y="591856"/>
              <a:chExt cx="28800" cy="1125791"/>
            </a:xfrm>
          </p:grpSpPr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2F49B5FC-8447-44BA-8511-17736183B3E7}"/>
                  </a:ext>
                </a:extLst>
              </p:cNvPr>
              <p:cNvSpPr/>
              <p:nvPr/>
            </p:nvSpPr>
            <p:spPr>
              <a:xfrm>
                <a:off x="7648256" y="591856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994AEFE8-6E9E-4D67-AA2A-90AC565F2FB4}"/>
                  </a:ext>
                </a:extLst>
              </p:cNvPr>
              <p:cNvSpPr/>
              <p:nvPr/>
            </p:nvSpPr>
            <p:spPr>
              <a:xfrm>
                <a:off x="7648256" y="1629672"/>
                <a:ext cx="28800" cy="8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Gotham Pro" panose="02000503040000020004" pitchFamily="2" charset="0"/>
                </a:endParaRPr>
              </a:p>
            </p:txBody>
          </p:sp>
        </p:grpSp>
      </p:grpSp>
      <p:sp>
        <p:nvSpPr>
          <p:cNvPr id="32" name="Объект 7">
            <a:extLst>
              <a:ext uri="{FF2B5EF4-FFF2-40B4-BE49-F238E27FC236}">
                <a16:creationId xmlns:a16="http://schemas.microsoft.com/office/drawing/2014/main" id="{D1F363CC-DB7C-439B-83EB-EFA06ECD6FE1}"/>
              </a:ext>
            </a:extLst>
          </p:cNvPr>
          <p:cNvSpPr txBox="1">
            <a:spLocks/>
          </p:cNvSpPr>
          <p:nvPr/>
        </p:nvSpPr>
        <p:spPr>
          <a:xfrm>
            <a:off x="3664956" y="2896009"/>
            <a:ext cx="4591386" cy="1901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26517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448056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77724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latin typeface="Gotham Pro" panose="02000503040000020004" pitchFamily="2" charset="0"/>
                <a:cs typeface="Gotham Pro" panose="02000503040000020004" pitchFamily="2" charset="0"/>
              </a:rPr>
              <a:t>Ознакомьтесь с информацией </a:t>
            </a:r>
            <a:r>
              <a:rPr lang="ru-RU" dirty="0">
                <a:latin typeface="Gotham Pro" panose="02000503040000020004" pitchFamily="2" charset="0"/>
                <a:cs typeface="Gotham Pro" panose="02000503040000020004" pitchFamily="2" charset="0"/>
              </a:rPr>
              <a:t>в бланке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kern="0" dirty="0">
                <a:latin typeface="Gotham Pro" panose="02000503040000020004" pitchFamily="2" charset="0"/>
                <a:cs typeface="Gotham Pro" panose="02000503040000020004" pitchFamily="2" charset="0"/>
              </a:rPr>
              <a:t>В каждой строке </a:t>
            </a:r>
            <a:r>
              <a:rPr lang="ru-RU" b="1" kern="0" dirty="0">
                <a:latin typeface="Gotham Pro" panose="02000503040000020004" pitchFamily="2" charset="0"/>
                <a:cs typeface="Gotham Pro" panose="02000503040000020004" pitchFamily="2" charset="0"/>
              </a:rPr>
              <a:t>напишите номер категории, </a:t>
            </a:r>
            <a:r>
              <a:rPr lang="ru-RU" kern="0" dirty="0">
                <a:latin typeface="Gotham Pro" panose="02000503040000020004" pitchFamily="2" charset="0"/>
                <a:cs typeface="Gotham Pro" panose="02000503040000020004" pitchFamily="2" charset="0"/>
              </a:rPr>
              <a:t>на основании описания предметов</a:t>
            </a:r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B102BD66-3288-5166-93BD-C5C052A4D126}"/>
              </a:ext>
            </a:extLst>
          </p:cNvPr>
          <p:cNvSpPr txBox="1">
            <a:spLocks/>
          </p:cNvSpPr>
          <p:nvPr/>
        </p:nvSpPr>
        <p:spPr>
          <a:xfrm>
            <a:off x="928324" y="2572163"/>
            <a:ext cx="1864596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none" spc="0" baseline="0">
                <a:solidFill>
                  <a:schemeClr val="accent2"/>
                </a:solidFill>
                <a:latin typeface="Gotham Pro Medium" panose="02000603030000020004" pitchFamily="2" charset="0"/>
                <a:ea typeface="Verdana" panose="020B0604030504040204" pitchFamily="34" charset="0"/>
                <a:cs typeface="Gotham Pro Medium" panose="02000603030000020004" pitchFamily="2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Упражнение 7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A2600ED-AE7D-4B64-BD0E-65C52F1F285A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041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38</a:t>
            </a:fld>
            <a:endParaRPr lang="ru-RU" sz="11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8329D9-462F-4F6A-9C49-385FD3D7A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715A4A3-B6A4-4826-A113-5523B707919D}"/>
              </a:ext>
            </a:extLst>
          </p:cNvPr>
          <p:cNvGraphicFramePr>
            <a:graphicFrameLocks noGrp="1"/>
          </p:cNvGraphicFramePr>
          <p:nvPr/>
        </p:nvGraphicFramePr>
        <p:xfrm>
          <a:off x="719138" y="1376363"/>
          <a:ext cx="7705723" cy="430643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6299">
                  <a:extLst>
                    <a:ext uri="{9D8B030D-6E8A-4147-A177-3AD203B41FA5}">
                      <a16:colId xmlns:a16="http://schemas.microsoft.com/office/drawing/2014/main" val="2618455256"/>
                    </a:ext>
                  </a:extLst>
                </a:gridCol>
                <a:gridCol w="1631415">
                  <a:extLst>
                    <a:ext uri="{9D8B030D-6E8A-4147-A177-3AD203B41FA5}">
                      <a16:colId xmlns:a16="http://schemas.microsoft.com/office/drawing/2014/main" val="129399526"/>
                    </a:ext>
                  </a:extLst>
                </a:gridCol>
                <a:gridCol w="1551555">
                  <a:extLst>
                    <a:ext uri="{9D8B030D-6E8A-4147-A177-3AD203B41FA5}">
                      <a16:colId xmlns:a16="http://schemas.microsoft.com/office/drawing/2014/main" val="4083333930"/>
                    </a:ext>
                  </a:extLst>
                </a:gridCol>
                <a:gridCol w="1688457">
                  <a:extLst>
                    <a:ext uri="{9D8B030D-6E8A-4147-A177-3AD203B41FA5}">
                      <a16:colId xmlns:a16="http://schemas.microsoft.com/office/drawing/2014/main" val="1811248057"/>
                    </a:ext>
                  </a:extLst>
                </a:gridCol>
                <a:gridCol w="1323385">
                  <a:extLst>
                    <a:ext uri="{9D8B030D-6E8A-4147-A177-3AD203B41FA5}">
                      <a16:colId xmlns:a16="http://schemas.microsoft.com/office/drawing/2014/main" val="2790963951"/>
                    </a:ext>
                  </a:extLst>
                </a:gridCol>
                <a:gridCol w="1234612">
                  <a:extLst>
                    <a:ext uri="{9D8B030D-6E8A-4147-A177-3AD203B41FA5}">
                      <a16:colId xmlns:a16="http://schemas.microsoft.com/office/drawing/2014/main" val="3844279934"/>
                    </a:ext>
                  </a:extLst>
                </a:gridCol>
              </a:tblGrid>
              <a:tr h="7064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Наименование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Тип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Последнее использование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Состояние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Категория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03073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Дрель аккумуляторная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Инструмент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5 дней назад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Рабочее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accent6"/>
                          </a:solidFill>
                          <a:effectLst/>
                        </a:rPr>
                        <a:t>1-ая</a:t>
                      </a:r>
                      <a:endParaRPr lang="ru-RU" sz="1050" dirty="0">
                        <a:solidFill>
                          <a:schemeClr val="accent6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54591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Комплект старых ключей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Инструмент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3 месяца назад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Ржавые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accent3"/>
                          </a:solidFill>
                          <a:effectLst/>
                        </a:rPr>
                        <a:t>3-я</a:t>
                      </a:r>
                      <a:endParaRPr lang="ru-RU" sz="1050" dirty="0">
                        <a:solidFill>
                          <a:schemeClr val="accent3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62758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Ящик с метизами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Материалы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1,5 недели назад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Используется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accent6"/>
                          </a:solidFill>
                          <a:effectLst/>
                        </a:rPr>
                        <a:t>2-ая</a:t>
                      </a:r>
                      <a:endParaRPr lang="ru-RU" sz="1050" dirty="0">
                        <a:solidFill>
                          <a:schemeClr val="accent6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39321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Сломанная таль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Оборудование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&gt;6 месяцев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Неисправна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accent3"/>
                          </a:solidFill>
                          <a:effectLst/>
                        </a:rPr>
                        <a:t>3-я</a:t>
                      </a:r>
                      <a:endParaRPr lang="ru-RU" sz="1050" dirty="0">
                        <a:solidFill>
                          <a:schemeClr val="accent3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26161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Запасные детали к станку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Материалы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месяц назад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Новые</a:t>
                      </a:r>
                      <a:endParaRPr lang="ru-RU" sz="1050" dirty="0"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accent6"/>
                          </a:solidFill>
                          <a:effectLst/>
                        </a:rPr>
                        <a:t>2-ая</a:t>
                      </a:r>
                      <a:endParaRPr lang="ru-RU" sz="1050" dirty="0">
                        <a:solidFill>
                          <a:schemeClr val="accent6"/>
                        </a:solidFill>
                        <a:effectLst/>
                        <a:latin typeface="Gotham Pro" panose="02000503040000020004" pitchFamily="2" charset="0"/>
                        <a:ea typeface="Calibri" panose="020F0502020204030204" pitchFamily="34" charset="0"/>
                        <a:cs typeface="Gotham Pro" panose="02000503040000020004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863828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ED56A1-A4C4-4D68-A940-CCDF914A5C08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903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Шаг 2 «Соблюдайте порядок»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39</a:t>
            </a:fld>
            <a:endParaRPr lang="ru-RU" sz="1100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1CCC03D-2B29-4352-881F-DD68451A41D8}"/>
              </a:ext>
            </a:extLst>
          </p:cNvPr>
          <p:cNvSpPr/>
          <p:nvPr/>
        </p:nvSpPr>
        <p:spPr>
          <a:xfrm>
            <a:off x="1724464" y="1461080"/>
            <a:ext cx="3484142" cy="1938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Снижение времени на поиск </a:t>
            </a: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нужного предмета</a:t>
            </a:r>
          </a:p>
          <a:p>
            <a:pPr marL="285750" lvl="0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Организация хранения </a:t>
            </a: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инструментов, документации, расходных материалов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06FD8A95-EFF7-43CE-9467-67A619E75103}"/>
              </a:ext>
            </a:extLst>
          </p:cNvPr>
          <p:cNvSpPr/>
          <p:nvPr/>
        </p:nvSpPr>
        <p:spPr>
          <a:xfrm>
            <a:off x="881183" y="3569923"/>
            <a:ext cx="7705724" cy="6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ДЕЙСТВИЯ:</a:t>
            </a: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 Расположение предметов в рабочей зоне согласно 3-х принципов: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64B1AE-4BF8-4322-9013-D096CACCF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0993" y="1380987"/>
            <a:ext cx="2773870" cy="20116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3395F9-563A-4BA7-B73F-C42F49A34403}"/>
              </a:ext>
            </a:extLst>
          </p:cNvPr>
          <p:cNvSpPr txBox="1"/>
          <p:nvPr/>
        </p:nvSpPr>
        <p:spPr>
          <a:xfrm>
            <a:off x="823308" y="1479362"/>
            <a:ext cx="1145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Gotham Pro" panose="02000503040000020004" pitchFamily="2" charset="0"/>
                <a:cs typeface="Gotham Pro" panose="02000503040000020004" pitchFamily="2" charset="0"/>
              </a:rPr>
              <a:t>ЦЕЛИ:</a:t>
            </a:r>
            <a:r>
              <a:rPr lang="ru-RU" sz="18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endParaRPr lang="ru-RU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CC41BC4D-3B5F-47C9-88F6-B775D8F76FC2}"/>
              </a:ext>
            </a:extLst>
          </p:cNvPr>
          <p:cNvGraphicFramePr>
            <a:graphicFrameLocks noGrp="1"/>
          </p:cNvGraphicFramePr>
          <p:nvPr/>
        </p:nvGraphicFramePr>
        <p:xfrm>
          <a:off x="879676" y="4223633"/>
          <a:ext cx="7257327" cy="2134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489">
                  <a:extLst>
                    <a:ext uri="{9D8B030D-6E8A-4147-A177-3AD203B41FA5}">
                      <a16:colId xmlns:a16="http://schemas.microsoft.com/office/drawing/2014/main" val="3358928892"/>
                    </a:ext>
                  </a:extLst>
                </a:gridCol>
                <a:gridCol w="4973838">
                  <a:extLst>
                    <a:ext uri="{9D8B030D-6E8A-4147-A177-3AD203B41FA5}">
                      <a16:colId xmlns:a16="http://schemas.microsoft.com/office/drawing/2014/main" val="1852432708"/>
                    </a:ext>
                  </a:extLst>
                </a:gridCol>
              </a:tblGrid>
              <a:tr h="702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30 секунд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0" hangingPunct="0">
                        <a:lnSpc>
                          <a:spcPct val="120000"/>
                        </a:lnSpc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ea typeface="Calibri" pitchFamily="34" charset="0"/>
                          <a:cs typeface="Gotham Pro" panose="02000503040000020004" pitchFamily="2" charset="0"/>
                        </a:rPr>
                        <a:t>Не более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ea typeface="Calibri" pitchFamily="34" charset="0"/>
                          <a:cs typeface="Gotham Pro" panose="02000503040000020004" pitchFamily="2" charset="0"/>
                        </a:rPr>
                        <a:t>30 секунд на поиск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ea typeface="Calibri" pitchFamily="34" charset="0"/>
                          <a:cs typeface="Gotham Pro" panose="02000503040000020004" pitchFamily="2" charset="0"/>
                        </a:rPr>
                        <a:t>любого инструмента, документа или предмета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ea typeface="Calibri" pitchFamily="34" charset="0"/>
                          <a:cs typeface="Gotham Pro" panose="02000503040000020004" pitchFamily="2" charset="0"/>
                        </a:rPr>
                        <a:t>любым сотрудником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370920"/>
                  </a:ext>
                </a:extLst>
              </a:tr>
              <a:tr h="598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Защита от ошибки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У каждого предмета есть свой адрес</a:t>
                      </a:r>
                      <a:r>
                        <a:rPr lang="en-US" sz="14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.</a:t>
                      </a:r>
                      <a:r>
                        <a:rPr lang="ru-RU" sz="14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 </a:t>
                      </a:r>
                      <a:r>
                        <a:rPr lang="ru-RU" sz="1400" b="1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Предмет</a:t>
                      </a:r>
                      <a:r>
                        <a:rPr lang="ru-RU" sz="14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 </a:t>
                      </a:r>
                      <a:r>
                        <a:rPr lang="ru-RU" sz="1400" b="1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невозможно</a:t>
                      </a:r>
                      <a:r>
                        <a:rPr lang="ru-RU" sz="14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 </a:t>
                      </a:r>
                      <a:r>
                        <a:rPr lang="ru-RU" sz="1400" b="1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положить не туда </a:t>
                      </a:r>
                      <a:r>
                        <a:rPr lang="ru-RU" sz="14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или не так</a:t>
                      </a:r>
                      <a:endParaRPr lang="en-US" sz="1400" dirty="0"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579739"/>
                  </a:ext>
                </a:extLst>
              </a:tr>
              <a:tr h="5800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Удобство</a:t>
                      </a:r>
                    </a:p>
                    <a:p>
                      <a:endParaRPr lang="ru-RU" sz="16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</a:pPr>
                      <a:r>
                        <a:rPr lang="ru-RU" sz="1400" dirty="0">
                          <a:latin typeface="Gotham Pro" panose="02000503040000020004" pitchFamily="2" charset="0"/>
                          <a:ea typeface="Times New Roman" pitchFamily="18" charset="0"/>
                          <a:cs typeface="Gotham Pro" panose="02000503040000020004" pitchFamily="2" charset="0"/>
                        </a:rPr>
                        <a:t>Быстро и легко достать; можно свободно перемещать</a:t>
                      </a:r>
                    </a:p>
                    <a:p>
                      <a:pPr defTabSz="914400">
                        <a:lnSpc>
                          <a:spcPct val="120000"/>
                        </a:lnSpc>
                      </a:pPr>
                      <a:r>
                        <a:rPr lang="ru-RU" sz="1400" b="1" dirty="0"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Доступ в 1 касание</a:t>
                      </a:r>
                      <a:endParaRPr lang="ru-RU" sz="14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1866939"/>
                  </a:ext>
                </a:extLst>
              </a:tr>
            </a:tbl>
          </a:graphicData>
        </a:graphic>
      </p:graphicFrame>
      <p:sp>
        <p:nvSpPr>
          <p:cNvPr id="9" name="Oval 49">
            <a:extLst>
              <a:ext uri="{FF2B5EF4-FFF2-40B4-BE49-F238E27FC236}">
                <a16:creationId xmlns:a16="http://schemas.microsoft.com/office/drawing/2014/main" id="{8E3A7662-6887-4B57-B01A-C260EBD76BCD}"/>
              </a:ext>
            </a:extLst>
          </p:cNvPr>
          <p:cNvSpPr/>
          <p:nvPr/>
        </p:nvSpPr>
        <p:spPr>
          <a:xfrm>
            <a:off x="719137" y="1387752"/>
            <a:ext cx="4616791" cy="2011680"/>
          </a:xfrm>
          <a:prstGeom prst="roundRect">
            <a:avLst>
              <a:gd name="adj" fmla="val 3751"/>
            </a:avLst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10" name="Oval 49">
            <a:extLst>
              <a:ext uri="{FF2B5EF4-FFF2-40B4-BE49-F238E27FC236}">
                <a16:creationId xmlns:a16="http://schemas.microsoft.com/office/drawing/2014/main" id="{89170268-A1E7-4C14-AF51-4DF2E2167774}"/>
              </a:ext>
            </a:extLst>
          </p:cNvPr>
          <p:cNvSpPr/>
          <p:nvPr/>
        </p:nvSpPr>
        <p:spPr>
          <a:xfrm>
            <a:off x="719137" y="3539679"/>
            <a:ext cx="7705724" cy="2871207"/>
          </a:xfrm>
          <a:prstGeom prst="roundRect">
            <a:avLst>
              <a:gd name="adj" fmla="val 2067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5CBDEC-4E21-4146-A140-54C6884B8B10}"/>
              </a:ext>
            </a:extLst>
          </p:cNvPr>
          <p:cNvSpPr/>
          <p:nvPr/>
        </p:nvSpPr>
        <p:spPr>
          <a:xfrm>
            <a:off x="7690744" y="6440818"/>
            <a:ext cx="817152" cy="377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67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A40AA0E-94DF-4FED-94CE-08F8B0942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4"/>
          <a:stretch/>
        </p:blipFill>
        <p:spPr>
          <a:xfrm>
            <a:off x="5170023" y="2596386"/>
            <a:ext cx="3505455" cy="3260290"/>
          </a:xfrm>
          <a:prstGeom prst="rect">
            <a:avLst/>
          </a:prstGeom>
        </p:spPr>
      </p:pic>
      <p:sp>
        <p:nvSpPr>
          <p:cNvPr id="11" name="AutoShape 6" descr="Picture background">
            <a:extLst>
              <a:ext uri="{FF2B5EF4-FFF2-40B4-BE49-F238E27FC236}">
                <a16:creationId xmlns:a16="http://schemas.microsoft.com/office/drawing/2014/main" id="{BE083CA0-1751-4AFB-904F-25A0141469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2354" y="352735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13" name="Текст 16">
            <a:extLst>
              <a:ext uri="{FF2B5EF4-FFF2-40B4-BE49-F238E27FC236}">
                <a16:creationId xmlns:a16="http://schemas.microsoft.com/office/drawing/2014/main" id="{F02AB040-771B-4DB1-8688-F57B1F7B1D32}"/>
              </a:ext>
            </a:extLst>
          </p:cNvPr>
          <p:cNvSpPr txBox="1">
            <a:spLocks/>
          </p:cNvSpPr>
          <p:nvPr/>
        </p:nvSpPr>
        <p:spPr>
          <a:xfrm>
            <a:off x="719137" y="2972529"/>
            <a:ext cx="4865737" cy="3003267"/>
          </a:xfrm>
          <a:prstGeom prst="rect">
            <a:avLst/>
          </a:prstGeom>
          <a:noFill/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 defTabSz="609585" eaLnBrk="0" fontAlgn="base" hangingPunct="0">
              <a:lnSpc>
                <a:spcPct val="114000"/>
              </a:lnSpc>
              <a:spcBef>
                <a:spcPts val="18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latin typeface="Gotham Pro" panose="02000503040000020004" pitchFamily="2" charset="0"/>
                <a:cs typeface="Gotham Pro" panose="02000503040000020004" pitchFamily="2" charset="0"/>
              </a:rPr>
              <a:t>Покиньте помещение согласно эвакуационным указателям</a:t>
            </a:r>
          </a:p>
          <a:p>
            <a:pPr marL="274638" indent="-274638" defTabSz="609585" eaLnBrk="0" fontAlgn="base" hangingPunct="0">
              <a:lnSpc>
                <a:spcPct val="114000"/>
              </a:lnSpc>
              <a:spcBef>
                <a:spcPts val="18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latin typeface="Gotham Pro" panose="02000503040000020004" pitchFamily="2" charset="0"/>
                <a:cs typeface="Gotham Pro" panose="02000503040000020004" pitchFamily="2" charset="0"/>
              </a:rPr>
              <a:t>Выбирайте ближайший к Вам безопасный путь эвакуации</a:t>
            </a:r>
          </a:p>
          <a:p>
            <a:pPr marL="274638" indent="-274638" defTabSz="609585" eaLnBrk="0" fontAlgn="base" hangingPunct="0">
              <a:lnSpc>
                <a:spcPct val="114000"/>
              </a:lnSpc>
              <a:spcBef>
                <a:spcPts val="18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latin typeface="Gotham Pro" panose="02000503040000020004" pitchFamily="2" charset="0"/>
                <a:cs typeface="Gotham Pro" panose="02000503040000020004" pitchFamily="2" charset="0"/>
              </a:rPr>
              <a:t>Помогите покинуть опасную зону коллегам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4F0E76-BB63-47E7-A7F6-E3411A7CB3BD}"/>
              </a:ext>
            </a:extLst>
          </p:cNvPr>
          <p:cNvSpPr txBox="1"/>
          <p:nvPr/>
        </p:nvSpPr>
        <p:spPr>
          <a:xfrm>
            <a:off x="719138" y="1744092"/>
            <a:ext cx="4757737" cy="8002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indent="0" defTabSz="609585" eaLnBrk="0" fontAlgn="base" hangingPunct="0">
              <a:spcBef>
                <a:spcPts val="600"/>
              </a:spcBef>
              <a:spcAft>
                <a:spcPts val="600"/>
              </a:spcAft>
              <a:buClrTx/>
              <a:buNone/>
            </a:pPr>
            <a:r>
              <a:rPr lang="ru-RU" sz="2600" b="1" dirty="0">
                <a:latin typeface="Gotham Pro" panose="02000503040000020004" pitchFamily="2" charset="0"/>
                <a:cs typeface="Gotham Pro" panose="02000503040000020004" pitchFamily="2" charset="0"/>
              </a:rPr>
              <a:t>В случае учебной тревоги и чрезвычайной ситуации: </a:t>
            </a:r>
            <a:endParaRPr lang="ru-RU" sz="2600" b="1" dirty="0"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A2CF610-A249-4895-9D0E-7A0F49FCAB20}"/>
              </a:ext>
            </a:extLst>
          </p:cNvPr>
          <p:cNvSpPr/>
          <p:nvPr/>
        </p:nvSpPr>
        <p:spPr>
          <a:xfrm>
            <a:off x="781272" y="3130766"/>
            <a:ext cx="122163" cy="1221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  <a:latin typeface="Gotham Pro" panose="02000503040000020004" pitchFamily="2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E6D28D1-03C4-44AC-80BB-89A8C1427718}"/>
              </a:ext>
            </a:extLst>
          </p:cNvPr>
          <p:cNvSpPr/>
          <p:nvPr/>
        </p:nvSpPr>
        <p:spPr>
          <a:xfrm>
            <a:off x="781272" y="4123685"/>
            <a:ext cx="122163" cy="1221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  <a:latin typeface="Gotham Pro" panose="02000503040000020004" pitchFamily="2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C073814-79DE-4077-95E6-460F20034611}"/>
              </a:ext>
            </a:extLst>
          </p:cNvPr>
          <p:cNvSpPr/>
          <p:nvPr/>
        </p:nvSpPr>
        <p:spPr>
          <a:xfrm>
            <a:off x="781272" y="5126983"/>
            <a:ext cx="122163" cy="1221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  <a:latin typeface="Gotham Pro" panose="02000503040000020004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59F54-B4ED-488F-A6DA-E9EAFA1E5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439006"/>
            <a:ext cx="7705724" cy="44319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Правила безопасности</a:t>
            </a: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DAF28A7E-EA3C-4ED3-BCDE-A93E19D87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005" y="6498766"/>
            <a:ext cx="730250" cy="169277"/>
          </a:xfrm>
          <a:prstGeom prst="rect">
            <a:avLst/>
          </a:prstGeom>
        </p:spPr>
        <p:txBody>
          <a:bodyPr lIns="0" anchor="ctr" anchorCtr="0"/>
          <a:lstStyle/>
          <a:p>
            <a:pPr algn="l"/>
            <a:fld id="{C16FB43E-7017-44D2-8BB8-F034C831C470}" type="slidenum">
              <a:rPr lang="ru-RU" sz="1100" smtClean="0"/>
              <a:pPr algn="l"/>
              <a:t>4</a:t>
            </a:fld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7495D6A-8112-44A1-B0FE-5DF01F1AD22C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707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30 секунд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40</a:t>
            </a:fld>
            <a:endParaRPr lang="ru-RU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9E87CF-BA35-4B0B-A094-FF8369080460}"/>
              </a:ext>
            </a:extLst>
          </p:cNvPr>
          <p:cNvSpPr txBox="1"/>
          <p:nvPr/>
        </p:nvSpPr>
        <p:spPr>
          <a:xfrm>
            <a:off x="3979529" y="3564624"/>
            <a:ext cx="53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A87415-863B-480E-97BE-82E0378EA4EB}"/>
              </a:ext>
            </a:extLst>
          </p:cNvPr>
          <p:cNvSpPr txBox="1"/>
          <p:nvPr/>
        </p:nvSpPr>
        <p:spPr>
          <a:xfrm>
            <a:off x="4917507" y="4742190"/>
            <a:ext cx="31177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Цветовая маркировка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A1DA77-C429-4B0F-9DA6-258BF0BC62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5" r="18441"/>
          <a:stretch/>
        </p:blipFill>
        <p:spPr>
          <a:xfrm>
            <a:off x="4698219" y="1727299"/>
            <a:ext cx="3556352" cy="25813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DDCFE5-D7ED-4B3F-941D-86E07B559011}"/>
              </a:ext>
            </a:extLst>
          </p:cNvPr>
          <p:cNvSpPr txBox="1"/>
          <p:nvPr/>
        </p:nvSpPr>
        <p:spPr>
          <a:xfrm>
            <a:off x="1223820" y="4760919"/>
            <a:ext cx="2800964" cy="6933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Дополнительные подписи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0241AF-DD25-4A19-8349-3D276965D4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29"/>
          <a:stretch/>
        </p:blipFill>
        <p:spPr>
          <a:xfrm>
            <a:off x="1223820" y="1727298"/>
            <a:ext cx="2800964" cy="258130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C3CE52-2134-40B2-9B47-27CEC6A2513E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139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Защита от ошибки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41</a:t>
            </a:fld>
            <a:endParaRPr lang="ru-RU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B4FA7-FE4D-4659-84F1-9145479F290C}"/>
              </a:ext>
            </a:extLst>
          </p:cNvPr>
          <p:cNvSpPr txBox="1"/>
          <p:nvPr/>
        </p:nvSpPr>
        <p:spPr>
          <a:xfrm>
            <a:off x="1088130" y="4772670"/>
            <a:ext cx="33493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Цветовая маркировка и защита от ошибки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A87415-863B-480E-97BE-82E0378EA4EB}"/>
              </a:ext>
            </a:extLst>
          </p:cNvPr>
          <p:cNvSpPr txBox="1"/>
          <p:nvPr/>
        </p:nvSpPr>
        <p:spPr>
          <a:xfrm>
            <a:off x="5023412" y="4772670"/>
            <a:ext cx="31177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Метод трафаретов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F8F36A-FB02-42CA-84EA-65FAA2FC5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449"/>
          <a:stretch/>
        </p:blipFill>
        <p:spPr>
          <a:xfrm>
            <a:off x="1088130" y="1732546"/>
            <a:ext cx="3142964" cy="26403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64E78A-6F1F-4886-ABF1-1D77C6570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216" y="1732545"/>
            <a:ext cx="3145974" cy="264037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0ACE85-0FF9-4D58-AD09-131432D7AA67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612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Удобство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42</a:t>
            </a:fld>
            <a:endParaRPr lang="ru-RU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73E05-446E-48DA-9BCA-BF3639F791F7}"/>
              </a:ext>
            </a:extLst>
          </p:cNvPr>
          <p:cNvSpPr txBox="1"/>
          <p:nvPr/>
        </p:nvSpPr>
        <p:spPr>
          <a:xfrm>
            <a:off x="4773893" y="4502472"/>
            <a:ext cx="32819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Метод теней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FC789A-CB69-4472-BA95-67E39827D8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69"/>
          <a:stretch/>
        </p:blipFill>
        <p:spPr>
          <a:xfrm>
            <a:off x="4833826" y="1741765"/>
            <a:ext cx="3327320" cy="25878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293FCF-9447-4DD0-96DD-6DDBA64840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60601" y="855387"/>
            <a:ext cx="3756758" cy="3148500"/>
          </a:xfrm>
        </p:spPr>
      </p:pic>
      <p:pic>
        <p:nvPicPr>
          <p:cNvPr id="26" name="Рисунок 18">
            <a:extLst>
              <a:ext uri="{FF2B5EF4-FFF2-40B4-BE49-F238E27FC236}">
                <a16:creationId xmlns:a16="http://schemas.microsoft.com/office/drawing/2014/main" id="{A3AD415E-B3D5-4E01-99C3-FF9BAC8515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1161" y="1740645"/>
            <a:ext cx="3089015" cy="25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132902-22D7-4D31-B243-E35C0E2AF0D4}"/>
              </a:ext>
            </a:extLst>
          </p:cNvPr>
          <p:cNvSpPr txBox="1"/>
          <p:nvPr/>
        </p:nvSpPr>
        <p:spPr>
          <a:xfrm>
            <a:off x="1453255" y="4502472"/>
            <a:ext cx="24856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Размещение на стенде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CE5667-05E3-49B7-8635-8C87840B006F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8136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43</a:t>
            </a:fld>
            <a:endParaRPr lang="ru-RU" sz="1100" dirty="0"/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756377C9-3332-41A9-8B1A-EEF6AE4FACF2}"/>
              </a:ext>
            </a:extLst>
          </p:cNvPr>
          <p:cNvSpPr txBox="1">
            <a:spLocks/>
          </p:cNvSpPr>
          <p:nvPr/>
        </p:nvSpPr>
        <p:spPr>
          <a:xfrm>
            <a:off x="719138" y="199002"/>
            <a:ext cx="7705724" cy="869955"/>
          </a:xfrm>
          <a:prstGeom prst="rect">
            <a:avLst/>
          </a:prstGeom>
          <a:ln w="6350">
            <a:noFill/>
          </a:ln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Защита от ошибок и обнаружение проблем</a:t>
            </a:r>
            <a:endParaRPr lang="ru-RU" dirty="0">
              <a:ln w="6350"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12C0FA6B-5393-4D24-9AE3-2806FB70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557"/>
          <a:stretch/>
        </p:blipFill>
        <p:spPr>
          <a:xfrm>
            <a:off x="4572000" y="1341438"/>
            <a:ext cx="4319954" cy="4562714"/>
          </a:xfr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0801BCA9-D255-4E7F-84A1-F0F7491FA993}"/>
              </a:ext>
            </a:extLst>
          </p:cNvPr>
          <p:cNvSpPr txBox="1"/>
          <p:nvPr/>
        </p:nvSpPr>
        <p:spPr>
          <a:xfrm>
            <a:off x="1310639" y="4552001"/>
            <a:ext cx="3261361" cy="8560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 eaLnBrk="0" hangingPunct="0">
              <a:lnSpc>
                <a:spcPct val="120000"/>
              </a:lnSpc>
              <a:defRPr/>
            </a:pPr>
            <a:r>
              <a:rPr lang="ru-RU" sz="1600" b="1" dirty="0">
                <a:latin typeface="Gotham Pro" panose="02000503040000020004" pitchFamily="2" charset="0"/>
                <a:ea typeface="Calibri" pitchFamily="34" charset="0"/>
                <a:cs typeface="Gotham Pro" panose="02000503040000020004" pitchFamily="2" charset="0"/>
              </a:rPr>
              <a:t>Деформированный </a:t>
            </a:r>
            <a:r>
              <a:rPr lang="ru-RU" sz="1600" dirty="0">
                <a:latin typeface="Gotham Pro" panose="02000503040000020004" pitchFamily="2" charset="0"/>
                <a:ea typeface="Calibri" pitchFamily="34" charset="0"/>
                <a:cs typeface="Gotham Pro" panose="02000503040000020004" pitchFamily="2" charset="0"/>
              </a:rPr>
              <a:t>рым-болт </a:t>
            </a:r>
            <a:r>
              <a:rPr lang="ru-RU" sz="1600" b="1" dirty="0">
                <a:latin typeface="Gotham Pro" panose="02000503040000020004" pitchFamily="2" charset="0"/>
                <a:ea typeface="Calibri" pitchFamily="34" charset="0"/>
                <a:cs typeface="Gotham Pro" panose="02000503040000020004" pitchFamily="2" charset="0"/>
              </a:rPr>
              <a:t>не установится в место хранения</a:t>
            </a:r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467327FB-FBB7-4C93-AEA0-B553C6298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255" y="1650683"/>
            <a:ext cx="2370635" cy="2332037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CD0E4D67-995C-45E0-A910-84C2C733E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35" y="1650683"/>
            <a:ext cx="2778597" cy="2332037"/>
          </a:xfrm>
          <a:prstGeom prst="rect">
            <a:avLst/>
          </a:prstGeom>
        </p:spPr>
      </p:pic>
      <p:sp>
        <p:nvSpPr>
          <p:cNvPr id="160" name="TextBox 159">
            <a:extLst>
              <a:ext uri="{FF2B5EF4-FFF2-40B4-BE49-F238E27FC236}">
                <a16:creationId xmlns:a16="http://schemas.microsoft.com/office/drawing/2014/main" id="{56AA7472-D430-4B3A-AAEC-5E56C1C20DBB}"/>
              </a:ext>
            </a:extLst>
          </p:cNvPr>
          <p:cNvSpPr txBox="1"/>
          <p:nvPr/>
        </p:nvSpPr>
        <p:spPr>
          <a:xfrm>
            <a:off x="5130800" y="4552001"/>
            <a:ext cx="2702561" cy="5615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Цветовой сигнал </a:t>
            </a: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о дозаказе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367059-391E-48C3-B350-EA6938A7A4F1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970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Шаг 3: содержите в чистоте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44</a:t>
            </a:fld>
            <a:endParaRPr lang="ru-RU" sz="11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7D47B62-60A6-4A4F-B0CC-304C15D9260D}"/>
              </a:ext>
            </a:extLst>
          </p:cNvPr>
          <p:cNvGrpSpPr/>
          <p:nvPr/>
        </p:nvGrpSpPr>
        <p:grpSpPr>
          <a:xfrm>
            <a:off x="4246189" y="1336349"/>
            <a:ext cx="4208244" cy="4721551"/>
            <a:chOff x="2999343" y="2451763"/>
            <a:chExt cx="3410527" cy="382653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6D4A013-5E8D-4E04-AA4D-B5D4938946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11640" y="2454183"/>
              <a:ext cx="1300572" cy="154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56C8994-B46F-47EE-A6CE-298D880398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83012" y="2451763"/>
              <a:ext cx="2026858" cy="1547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D:\Фото\Штурм-прорыв 85\WP_000475.jpg">
              <a:extLst>
                <a:ext uri="{FF2B5EF4-FFF2-40B4-BE49-F238E27FC236}">
                  <a16:creationId xmlns:a16="http://schemas.microsoft.com/office/drawing/2014/main" id="{11D63359-A054-4B2F-9FA9-E8E7D8B6E7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99343" y="4054134"/>
              <a:ext cx="3401145" cy="2224160"/>
            </a:xfrm>
            <a:prstGeom prst="rect">
              <a:avLst/>
            </a:prstGeom>
            <a:noFill/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B3BCF47-4056-4F8F-AC7B-616F4E6F6115}"/>
              </a:ext>
            </a:extLst>
          </p:cNvPr>
          <p:cNvSpPr txBox="1"/>
          <p:nvPr/>
        </p:nvSpPr>
        <p:spPr>
          <a:xfrm>
            <a:off x="662735" y="1299378"/>
            <a:ext cx="4061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Какие </a:t>
            </a:r>
            <a:r>
              <a:rPr lang="ru-RU" sz="2400" b="1" dirty="0">
                <a:solidFill>
                  <a:srgbClr val="C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проблемы </a:t>
            </a: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решает?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83AD800-C153-48E6-8482-CC7BB2672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2820583"/>
            <a:ext cx="3284160" cy="324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296" tIns="46648" rIns="93296" bIns="46648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Gotham Pro" panose="02000503040000020004" pitchFamily="2" charset="0"/>
                <a:ea typeface="Arial Unicode MS" pitchFamily="34" charset="-128"/>
                <a:cs typeface="Gotham Pro" panose="02000503040000020004" pitchFamily="2" charset="0"/>
              </a:rPr>
              <a:t>Производственный брак: попадание в продукцию пыли, смазки и пр.</a:t>
            </a:r>
          </a:p>
          <a:p>
            <a:pPr marL="342900" indent="-342900">
              <a:spcBef>
                <a:spcPct val="2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Gotham Pro" panose="02000503040000020004" pitchFamily="2" charset="0"/>
                <a:ea typeface="Arial Unicode MS" pitchFamily="34" charset="-128"/>
                <a:cs typeface="Gotham Pro" panose="02000503040000020004" pitchFamily="2" charset="0"/>
              </a:rPr>
              <a:t>Долгое время обнаружения неисправностей оборудования</a:t>
            </a:r>
          </a:p>
          <a:p>
            <a:pPr marL="342900" indent="-342900">
              <a:spcBef>
                <a:spcPct val="2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Gotham Pro" panose="02000503040000020004" pitchFamily="2" charset="0"/>
                <a:ea typeface="Arial Unicode MS" pitchFamily="34" charset="-128"/>
                <a:cs typeface="Gotham Pro" panose="02000503040000020004" pitchFamily="2" charset="0"/>
              </a:rPr>
              <a:t>Травмы</a:t>
            </a: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A461EFFE-5688-4E2F-93FE-4F1A5B3088BA}"/>
              </a:ext>
            </a:extLst>
          </p:cNvPr>
          <p:cNvSpPr/>
          <p:nvPr/>
        </p:nvSpPr>
        <p:spPr>
          <a:xfrm rot="18900000" flipH="1">
            <a:off x="4414826" y="3357214"/>
            <a:ext cx="592194" cy="473422"/>
          </a:xfrm>
          <a:custGeom>
            <a:avLst/>
            <a:gdLst>
              <a:gd name="connsiteX0" fmla="*/ 6127 w 562526"/>
              <a:gd name="connsiteY0" fmla="*/ 330326 h 449705"/>
              <a:gd name="connsiteX1" fmla="*/ 0 w 562526"/>
              <a:gd name="connsiteY1" fmla="*/ 345117 h 449705"/>
              <a:gd name="connsiteX2" fmla="*/ 0 w 562526"/>
              <a:gd name="connsiteY2" fmla="*/ 428787 h 449705"/>
              <a:gd name="connsiteX3" fmla="*/ 20918 w 562526"/>
              <a:gd name="connsiteY3" fmla="*/ 449705 h 449705"/>
              <a:gd name="connsiteX4" fmla="*/ 540871 w 562526"/>
              <a:gd name="connsiteY4" fmla="*/ 449705 h 449705"/>
              <a:gd name="connsiteX5" fmla="*/ 555662 w 562526"/>
              <a:gd name="connsiteY5" fmla="*/ 443578 h 449705"/>
              <a:gd name="connsiteX6" fmla="*/ 555880 w 562526"/>
              <a:gd name="connsiteY6" fmla="*/ 443053 h 449705"/>
              <a:gd name="connsiteX7" fmla="*/ 556400 w 562526"/>
              <a:gd name="connsiteY7" fmla="*/ 442837 h 449705"/>
              <a:gd name="connsiteX8" fmla="*/ 562526 w 562526"/>
              <a:gd name="connsiteY8" fmla="*/ 428046 h 449705"/>
              <a:gd name="connsiteX9" fmla="*/ 562526 w 562526"/>
              <a:gd name="connsiteY9" fmla="*/ 20918 h 449705"/>
              <a:gd name="connsiteX10" fmla="*/ 541608 w 562526"/>
              <a:gd name="connsiteY10" fmla="*/ 0 h 449705"/>
              <a:gd name="connsiteX11" fmla="*/ 457938 w 562526"/>
              <a:gd name="connsiteY11" fmla="*/ 0 h 449705"/>
              <a:gd name="connsiteX12" fmla="*/ 437020 w 562526"/>
              <a:gd name="connsiteY12" fmla="*/ 20918 h 449705"/>
              <a:gd name="connsiteX13" fmla="*/ 437020 w 562526"/>
              <a:gd name="connsiteY13" fmla="*/ 324199 h 449705"/>
              <a:gd name="connsiteX14" fmla="*/ 20918 w 562526"/>
              <a:gd name="connsiteY14" fmla="*/ 324199 h 449705"/>
              <a:gd name="connsiteX15" fmla="*/ 6127 w 562526"/>
              <a:gd name="connsiteY15" fmla="*/ 330326 h 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2526" h="449705">
                <a:moveTo>
                  <a:pt x="6127" y="330326"/>
                </a:moveTo>
                <a:cubicBezTo>
                  <a:pt x="2341" y="334111"/>
                  <a:pt x="0" y="339341"/>
                  <a:pt x="0" y="345117"/>
                </a:cubicBezTo>
                <a:lnTo>
                  <a:pt x="0" y="428787"/>
                </a:lnTo>
                <a:cubicBezTo>
                  <a:pt x="0" y="440340"/>
                  <a:pt x="9365" y="449705"/>
                  <a:pt x="20918" y="449705"/>
                </a:cubicBezTo>
                <a:lnTo>
                  <a:pt x="540871" y="449705"/>
                </a:lnTo>
                <a:cubicBezTo>
                  <a:pt x="546648" y="449705"/>
                  <a:pt x="551877" y="447364"/>
                  <a:pt x="555662" y="443578"/>
                </a:cubicBezTo>
                <a:lnTo>
                  <a:pt x="555880" y="443053"/>
                </a:lnTo>
                <a:lnTo>
                  <a:pt x="556400" y="442837"/>
                </a:lnTo>
                <a:cubicBezTo>
                  <a:pt x="560185" y="439052"/>
                  <a:pt x="562527" y="433823"/>
                  <a:pt x="562526" y="428046"/>
                </a:cubicBezTo>
                <a:lnTo>
                  <a:pt x="562526" y="20918"/>
                </a:lnTo>
                <a:cubicBezTo>
                  <a:pt x="562526" y="9365"/>
                  <a:pt x="553162" y="0"/>
                  <a:pt x="541608" y="0"/>
                </a:cubicBezTo>
                <a:lnTo>
                  <a:pt x="457938" y="0"/>
                </a:lnTo>
                <a:cubicBezTo>
                  <a:pt x="446385" y="0"/>
                  <a:pt x="437020" y="9365"/>
                  <a:pt x="437020" y="20918"/>
                </a:cubicBezTo>
                <a:lnTo>
                  <a:pt x="437020" y="324199"/>
                </a:lnTo>
                <a:lnTo>
                  <a:pt x="20918" y="324199"/>
                </a:lnTo>
                <a:cubicBezTo>
                  <a:pt x="15142" y="324199"/>
                  <a:pt x="9912" y="326540"/>
                  <a:pt x="6127" y="33032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150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1200" b="1" kern="0">
              <a:solidFill>
                <a:srgbClr val="FFFFFF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375B0959-7B74-4AF3-AA29-647A61EA5291}"/>
              </a:ext>
            </a:extLst>
          </p:cNvPr>
          <p:cNvSpPr/>
          <p:nvPr/>
        </p:nvSpPr>
        <p:spPr>
          <a:xfrm rot="18900000" flipH="1">
            <a:off x="4336266" y="2453627"/>
            <a:ext cx="733913" cy="733913"/>
          </a:xfrm>
          <a:custGeom>
            <a:avLst/>
            <a:gdLst>
              <a:gd name="connsiteX0" fmla="*/ 224267 w 561789"/>
              <a:gd name="connsiteY0" fmla="*/ 6126 h 561789"/>
              <a:gd name="connsiteX1" fmla="*/ 218141 w 561789"/>
              <a:gd name="connsiteY1" fmla="*/ 20918 h 561789"/>
              <a:gd name="connsiteX2" fmla="*/ 218141 w 561789"/>
              <a:gd name="connsiteY2" fmla="*/ 218142 h 561789"/>
              <a:gd name="connsiteX3" fmla="*/ 20918 w 561789"/>
              <a:gd name="connsiteY3" fmla="*/ 218142 h 561789"/>
              <a:gd name="connsiteX4" fmla="*/ 0 w 561789"/>
              <a:gd name="connsiteY4" fmla="*/ 239060 h 561789"/>
              <a:gd name="connsiteX5" fmla="*/ 0 w 561789"/>
              <a:gd name="connsiteY5" fmla="*/ 322730 h 561789"/>
              <a:gd name="connsiteX6" fmla="*/ 20918 w 561789"/>
              <a:gd name="connsiteY6" fmla="*/ 343648 h 561789"/>
              <a:gd name="connsiteX7" fmla="*/ 218141 w 561789"/>
              <a:gd name="connsiteY7" fmla="*/ 343648 h 561789"/>
              <a:gd name="connsiteX8" fmla="*/ 218141 w 561789"/>
              <a:gd name="connsiteY8" fmla="*/ 540871 h 561789"/>
              <a:gd name="connsiteX9" fmla="*/ 239059 w 561789"/>
              <a:gd name="connsiteY9" fmla="*/ 561789 h 561789"/>
              <a:gd name="connsiteX10" fmla="*/ 322729 w 561789"/>
              <a:gd name="connsiteY10" fmla="*/ 561789 h 561789"/>
              <a:gd name="connsiteX11" fmla="*/ 343647 w 561789"/>
              <a:gd name="connsiteY11" fmla="*/ 540871 h 561789"/>
              <a:gd name="connsiteX12" fmla="*/ 343647 w 561789"/>
              <a:gd name="connsiteY12" fmla="*/ 343648 h 561789"/>
              <a:gd name="connsiteX13" fmla="*/ 540871 w 561789"/>
              <a:gd name="connsiteY13" fmla="*/ 343648 h 561789"/>
              <a:gd name="connsiteX14" fmla="*/ 561789 w 561789"/>
              <a:gd name="connsiteY14" fmla="*/ 322730 h 561789"/>
              <a:gd name="connsiteX15" fmla="*/ 561789 w 561789"/>
              <a:gd name="connsiteY15" fmla="*/ 239060 h 561789"/>
              <a:gd name="connsiteX16" fmla="*/ 540871 w 561789"/>
              <a:gd name="connsiteY16" fmla="*/ 218142 h 561789"/>
              <a:gd name="connsiteX17" fmla="*/ 343647 w 561789"/>
              <a:gd name="connsiteY17" fmla="*/ 218142 h 561789"/>
              <a:gd name="connsiteX18" fmla="*/ 343647 w 561789"/>
              <a:gd name="connsiteY18" fmla="*/ 20918 h 561789"/>
              <a:gd name="connsiteX19" fmla="*/ 322729 w 561789"/>
              <a:gd name="connsiteY19" fmla="*/ 0 h 561789"/>
              <a:gd name="connsiteX20" fmla="*/ 239059 w 561789"/>
              <a:gd name="connsiteY20" fmla="*/ 0 h 561789"/>
              <a:gd name="connsiteX21" fmla="*/ 224267 w 561789"/>
              <a:gd name="connsiteY21" fmla="*/ 6126 h 56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1789" h="561789">
                <a:moveTo>
                  <a:pt x="224267" y="6126"/>
                </a:moveTo>
                <a:cubicBezTo>
                  <a:pt x="220482" y="9912"/>
                  <a:pt x="218141" y="15141"/>
                  <a:pt x="218141" y="20918"/>
                </a:cubicBezTo>
                <a:lnTo>
                  <a:pt x="218141" y="218142"/>
                </a:lnTo>
                <a:lnTo>
                  <a:pt x="20918" y="218142"/>
                </a:lnTo>
                <a:cubicBezTo>
                  <a:pt x="9365" y="218142"/>
                  <a:pt x="0" y="227507"/>
                  <a:pt x="0" y="239060"/>
                </a:cubicBezTo>
                <a:lnTo>
                  <a:pt x="0" y="322730"/>
                </a:lnTo>
                <a:cubicBezTo>
                  <a:pt x="0" y="334283"/>
                  <a:pt x="9365" y="343648"/>
                  <a:pt x="20918" y="343648"/>
                </a:cubicBezTo>
                <a:lnTo>
                  <a:pt x="218141" y="343648"/>
                </a:lnTo>
                <a:lnTo>
                  <a:pt x="218141" y="540871"/>
                </a:lnTo>
                <a:cubicBezTo>
                  <a:pt x="218141" y="552424"/>
                  <a:pt x="227506" y="561789"/>
                  <a:pt x="239059" y="561789"/>
                </a:cubicBezTo>
                <a:lnTo>
                  <a:pt x="322729" y="561789"/>
                </a:lnTo>
                <a:cubicBezTo>
                  <a:pt x="334282" y="561789"/>
                  <a:pt x="343647" y="552424"/>
                  <a:pt x="343647" y="540871"/>
                </a:cubicBezTo>
                <a:lnTo>
                  <a:pt x="343647" y="343648"/>
                </a:lnTo>
                <a:lnTo>
                  <a:pt x="540871" y="343648"/>
                </a:lnTo>
                <a:cubicBezTo>
                  <a:pt x="552424" y="343648"/>
                  <a:pt x="561789" y="334283"/>
                  <a:pt x="561789" y="322730"/>
                </a:cubicBezTo>
                <a:lnTo>
                  <a:pt x="561789" y="239060"/>
                </a:lnTo>
                <a:cubicBezTo>
                  <a:pt x="561789" y="227507"/>
                  <a:pt x="552424" y="218142"/>
                  <a:pt x="540871" y="218142"/>
                </a:cubicBezTo>
                <a:lnTo>
                  <a:pt x="343647" y="218142"/>
                </a:lnTo>
                <a:lnTo>
                  <a:pt x="343647" y="20918"/>
                </a:lnTo>
                <a:cubicBezTo>
                  <a:pt x="343647" y="9365"/>
                  <a:pt x="334282" y="0"/>
                  <a:pt x="322729" y="0"/>
                </a:cubicBezTo>
                <a:lnTo>
                  <a:pt x="239059" y="0"/>
                </a:lnTo>
                <a:cubicBezTo>
                  <a:pt x="233282" y="0"/>
                  <a:pt x="228053" y="2341"/>
                  <a:pt x="224267" y="612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50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1200" b="1" kern="0">
              <a:solidFill>
                <a:srgbClr val="FFFFFF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A06710F3-A243-43F6-B800-8C6A303E35EA}"/>
              </a:ext>
            </a:extLst>
          </p:cNvPr>
          <p:cNvSpPr/>
          <p:nvPr/>
        </p:nvSpPr>
        <p:spPr>
          <a:xfrm rot="18900000" flipH="1">
            <a:off x="6043684" y="2453627"/>
            <a:ext cx="733913" cy="733913"/>
          </a:xfrm>
          <a:custGeom>
            <a:avLst/>
            <a:gdLst>
              <a:gd name="connsiteX0" fmla="*/ 224267 w 561789"/>
              <a:gd name="connsiteY0" fmla="*/ 6126 h 561789"/>
              <a:gd name="connsiteX1" fmla="*/ 218141 w 561789"/>
              <a:gd name="connsiteY1" fmla="*/ 20918 h 561789"/>
              <a:gd name="connsiteX2" fmla="*/ 218141 w 561789"/>
              <a:gd name="connsiteY2" fmla="*/ 218142 h 561789"/>
              <a:gd name="connsiteX3" fmla="*/ 20918 w 561789"/>
              <a:gd name="connsiteY3" fmla="*/ 218142 h 561789"/>
              <a:gd name="connsiteX4" fmla="*/ 0 w 561789"/>
              <a:gd name="connsiteY4" fmla="*/ 239060 h 561789"/>
              <a:gd name="connsiteX5" fmla="*/ 0 w 561789"/>
              <a:gd name="connsiteY5" fmla="*/ 322730 h 561789"/>
              <a:gd name="connsiteX6" fmla="*/ 20918 w 561789"/>
              <a:gd name="connsiteY6" fmla="*/ 343648 h 561789"/>
              <a:gd name="connsiteX7" fmla="*/ 218141 w 561789"/>
              <a:gd name="connsiteY7" fmla="*/ 343648 h 561789"/>
              <a:gd name="connsiteX8" fmla="*/ 218141 w 561789"/>
              <a:gd name="connsiteY8" fmla="*/ 540871 h 561789"/>
              <a:gd name="connsiteX9" fmla="*/ 239059 w 561789"/>
              <a:gd name="connsiteY9" fmla="*/ 561789 h 561789"/>
              <a:gd name="connsiteX10" fmla="*/ 322729 w 561789"/>
              <a:gd name="connsiteY10" fmla="*/ 561789 h 561789"/>
              <a:gd name="connsiteX11" fmla="*/ 343647 w 561789"/>
              <a:gd name="connsiteY11" fmla="*/ 540871 h 561789"/>
              <a:gd name="connsiteX12" fmla="*/ 343647 w 561789"/>
              <a:gd name="connsiteY12" fmla="*/ 343648 h 561789"/>
              <a:gd name="connsiteX13" fmla="*/ 540871 w 561789"/>
              <a:gd name="connsiteY13" fmla="*/ 343648 h 561789"/>
              <a:gd name="connsiteX14" fmla="*/ 561789 w 561789"/>
              <a:gd name="connsiteY14" fmla="*/ 322730 h 561789"/>
              <a:gd name="connsiteX15" fmla="*/ 561789 w 561789"/>
              <a:gd name="connsiteY15" fmla="*/ 239060 h 561789"/>
              <a:gd name="connsiteX16" fmla="*/ 540871 w 561789"/>
              <a:gd name="connsiteY16" fmla="*/ 218142 h 561789"/>
              <a:gd name="connsiteX17" fmla="*/ 343647 w 561789"/>
              <a:gd name="connsiteY17" fmla="*/ 218142 h 561789"/>
              <a:gd name="connsiteX18" fmla="*/ 343647 w 561789"/>
              <a:gd name="connsiteY18" fmla="*/ 20918 h 561789"/>
              <a:gd name="connsiteX19" fmla="*/ 322729 w 561789"/>
              <a:gd name="connsiteY19" fmla="*/ 0 h 561789"/>
              <a:gd name="connsiteX20" fmla="*/ 239059 w 561789"/>
              <a:gd name="connsiteY20" fmla="*/ 0 h 561789"/>
              <a:gd name="connsiteX21" fmla="*/ 224267 w 561789"/>
              <a:gd name="connsiteY21" fmla="*/ 6126 h 56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1789" h="561789">
                <a:moveTo>
                  <a:pt x="224267" y="6126"/>
                </a:moveTo>
                <a:cubicBezTo>
                  <a:pt x="220482" y="9912"/>
                  <a:pt x="218141" y="15141"/>
                  <a:pt x="218141" y="20918"/>
                </a:cubicBezTo>
                <a:lnTo>
                  <a:pt x="218141" y="218142"/>
                </a:lnTo>
                <a:lnTo>
                  <a:pt x="20918" y="218142"/>
                </a:lnTo>
                <a:cubicBezTo>
                  <a:pt x="9365" y="218142"/>
                  <a:pt x="0" y="227507"/>
                  <a:pt x="0" y="239060"/>
                </a:cubicBezTo>
                <a:lnTo>
                  <a:pt x="0" y="322730"/>
                </a:lnTo>
                <a:cubicBezTo>
                  <a:pt x="0" y="334283"/>
                  <a:pt x="9365" y="343648"/>
                  <a:pt x="20918" y="343648"/>
                </a:cubicBezTo>
                <a:lnTo>
                  <a:pt x="218141" y="343648"/>
                </a:lnTo>
                <a:lnTo>
                  <a:pt x="218141" y="540871"/>
                </a:lnTo>
                <a:cubicBezTo>
                  <a:pt x="218141" y="552424"/>
                  <a:pt x="227506" y="561789"/>
                  <a:pt x="239059" y="561789"/>
                </a:cubicBezTo>
                <a:lnTo>
                  <a:pt x="322729" y="561789"/>
                </a:lnTo>
                <a:cubicBezTo>
                  <a:pt x="334282" y="561789"/>
                  <a:pt x="343647" y="552424"/>
                  <a:pt x="343647" y="540871"/>
                </a:cubicBezTo>
                <a:lnTo>
                  <a:pt x="343647" y="343648"/>
                </a:lnTo>
                <a:lnTo>
                  <a:pt x="540871" y="343648"/>
                </a:lnTo>
                <a:cubicBezTo>
                  <a:pt x="552424" y="343648"/>
                  <a:pt x="561789" y="334283"/>
                  <a:pt x="561789" y="322730"/>
                </a:cubicBezTo>
                <a:lnTo>
                  <a:pt x="561789" y="239060"/>
                </a:lnTo>
                <a:cubicBezTo>
                  <a:pt x="561789" y="227507"/>
                  <a:pt x="552424" y="218142"/>
                  <a:pt x="540871" y="218142"/>
                </a:cubicBezTo>
                <a:lnTo>
                  <a:pt x="343647" y="218142"/>
                </a:lnTo>
                <a:lnTo>
                  <a:pt x="343647" y="20918"/>
                </a:lnTo>
                <a:cubicBezTo>
                  <a:pt x="343647" y="9365"/>
                  <a:pt x="334282" y="0"/>
                  <a:pt x="322729" y="0"/>
                </a:cubicBezTo>
                <a:lnTo>
                  <a:pt x="239059" y="0"/>
                </a:lnTo>
                <a:cubicBezTo>
                  <a:pt x="233282" y="0"/>
                  <a:pt x="228053" y="2341"/>
                  <a:pt x="224267" y="612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50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1200" b="1" kern="0">
              <a:solidFill>
                <a:srgbClr val="FFFFFF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81EF9A1-44B6-4CF9-87AD-6CC404470928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256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трелка: пятиугольник 24">
            <a:extLst>
              <a:ext uri="{FF2B5EF4-FFF2-40B4-BE49-F238E27FC236}">
                <a16:creationId xmlns:a16="http://schemas.microsoft.com/office/drawing/2014/main" id="{DEED52E7-CB5F-4ACE-9D73-3489DA662792}"/>
              </a:ext>
            </a:extLst>
          </p:cNvPr>
          <p:cNvSpPr/>
          <p:nvPr/>
        </p:nvSpPr>
        <p:spPr>
          <a:xfrm>
            <a:off x="4166886" y="1643740"/>
            <a:ext cx="4257976" cy="4201611"/>
          </a:xfrm>
          <a:prstGeom prst="homePlate">
            <a:avLst>
              <a:gd name="adj" fmla="val 10398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 загрязнения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45</a:t>
            </a:fld>
            <a:endParaRPr lang="ru-RU" sz="1100" dirty="0"/>
          </a:p>
        </p:txBody>
      </p:sp>
      <p:sp>
        <p:nvSpPr>
          <p:cNvPr id="23" name="Rectangle 39">
            <a:extLst>
              <a:ext uri="{FF2B5EF4-FFF2-40B4-BE49-F238E27FC236}">
                <a16:creationId xmlns:a16="http://schemas.microsoft.com/office/drawing/2014/main" id="{1CF5ACB9-6552-4AF0-BE83-9418B5099A83}"/>
              </a:ext>
            </a:extLst>
          </p:cNvPr>
          <p:cNvSpPr/>
          <p:nvPr/>
        </p:nvSpPr>
        <p:spPr>
          <a:xfrm>
            <a:off x="4674461" y="1832983"/>
            <a:ext cx="370828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/>
            <a:r>
              <a:rPr lang="ru-RU" sz="24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Ликвидация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4" name="Rectangle 42">
            <a:extLst>
              <a:ext uri="{FF2B5EF4-FFF2-40B4-BE49-F238E27FC236}">
                <a16:creationId xmlns:a16="http://schemas.microsoft.com/office/drawing/2014/main" id="{46255800-02A8-46F8-B3BA-265F16DB9307}"/>
              </a:ext>
            </a:extLst>
          </p:cNvPr>
          <p:cNvSpPr/>
          <p:nvPr/>
        </p:nvSpPr>
        <p:spPr>
          <a:xfrm>
            <a:off x="5347504" y="3096258"/>
            <a:ext cx="2766349" cy="129657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rIns="0" bIns="0" rtlCol="0" anchor="t">
            <a:spAutoFit/>
          </a:bodyPr>
          <a:lstStyle/>
          <a:p>
            <a:pPr lvl="0" defTabSz="914400">
              <a:lnSpc>
                <a:spcPct val="120000"/>
              </a:lnSpc>
              <a:spcBef>
                <a:spcPts val="900"/>
              </a:spcBef>
              <a:defRPr/>
            </a:pPr>
            <a:r>
              <a:rPr lang="ru-RU" kern="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Стремиться ликвидировать источники загрязнений</a:t>
            </a:r>
            <a:endParaRPr lang="en-US" kern="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7495F86A-5586-4275-92EA-943F5FA22B16}"/>
              </a:ext>
            </a:extLst>
          </p:cNvPr>
          <p:cNvSpPr/>
          <p:nvPr/>
        </p:nvSpPr>
        <p:spPr>
          <a:xfrm>
            <a:off x="719138" y="1643740"/>
            <a:ext cx="4257976" cy="4201611"/>
          </a:xfrm>
          <a:prstGeom prst="homePlate">
            <a:avLst>
              <a:gd name="adj" fmla="val 1039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Rectangle 39">
            <a:extLst>
              <a:ext uri="{FF2B5EF4-FFF2-40B4-BE49-F238E27FC236}">
                <a16:creationId xmlns:a16="http://schemas.microsoft.com/office/drawing/2014/main" id="{340EE275-B4DE-412D-BC8A-2EF86986E0EF}"/>
              </a:ext>
            </a:extLst>
          </p:cNvPr>
          <p:cNvSpPr/>
          <p:nvPr/>
        </p:nvSpPr>
        <p:spPr>
          <a:xfrm>
            <a:off x="808302" y="1832983"/>
            <a:ext cx="370828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/>
            <a:r>
              <a:rPr lang="ru-RU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Локализация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0" name="Rectangle 42">
            <a:extLst>
              <a:ext uri="{FF2B5EF4-FFF2-40B4-BE49-F238E27FC236}">
                <a16:creationId xmlns:a16="http://schemas.microsoft.com/office/drawing/2014/main" id="{D9F10C9B-045E-46B9-ABB9-7AD78B03BFC5}"/>
              </a:ext>
            </a:extLst>
          </p:cNvPr>
          <p:cNvSpPr/>
          <p:nvPr/>
        </p:nvSpPr>
        <p:spPr>
          <a:xfrm>
            <a:off x="719138" y="2539842"/>
            <a:ext cx="3708288" cy="63177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Уменьшить интенсивность загрязнения</a:t>
            </a:r>
          </a:p>
        </p:txBody>
      </p:sp>
      <p:sp>
        <p:nvSpPr>
          <p:cNvPr id="21" name="Rectangle 42">
            <a:extLst>
              <a:ext uri="{FF2B5EF4-FFF2-40B4-BE49-F238E27FC236}">
                <a16:creationId xmlns:a16="http://schemas.microsoft.com/office/drawing/2014/main" id="{D37E0A5C-093C-4F45-B0B8-BA62D7F1941C}"/>
              </a:ext>
            </a:extLst>
          </p:cNvPr>
          <p:cNvSpPr/>
          <p:nvPr/>
        </p:nvSpPr>
        <p:spPr>
          <a:xfrm>
            <a:off x="719138" y="3594855"/>
            <a:ext cx="3708288" cy="29937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Сократить зоны загрязнения</a:t>
            </a:r>
          </a:p>
        </p:txBody>
      </p:sp>
      <p:sp>
        <p:nvSpPr>
          <p:cNvPr id="22" name="Rectangle 42">
            <a:extLst>
              <a:ext uri="{FF2B5EF4-FFF2-40B4-BE49-F238E27FC236}">
                <a16:creationId xmlns:a16="http://schemas.microsoft.com/office/drawing/2014/main" id="{A142E196-705C-4A1E-84D4-460A7D273BAD}"/>
              </a:ext>
            </a:extLst>
          </p:cNvPr>
          <p:cNvSpPr/>
          <p:nvPr/>
        </p:nvSpPr>
        <p:spPr>
          <a:xfrm>
            <a:off x="719138" y="4426772"/>
            <a:ext cx="3708288" cy="63177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Повысить эффективность чистки/уборки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48A637-6B30-49F0-B97F-0DC2F24731F3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326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49">
            <a:extLst>
              <a:ext uri="{FF2B5EF4-FFF2-40B4-BE49-F238E27FC236}">
                <a16:creationId xmlns:a16="http://schemas.microsoft.com/office/drawing/2014/main" id="{BB2FBC94-D228-4A5E-942B-3EC630C202A9}"/>
              </a:ext>
            </a:extLst>
          </p:cNvPr>
          <p:cNvSpPr/>
          <p:nvPr/>
        </p:nvSpPr>
        <p:spPr>
          <a:xfrm>
            <a:off x="5958088" y="1776029"/>
            <a:ext cx="2267130" cy="1495871"/>
          </a:xfrm>
          <a:prstGeom prst="roundRect">
            <a:avLst>
              <a:gd name="adj" fmla="val 8929"/>
            </a:avLst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16" name="Oval 49">
            <a:extLst>
              <a:ext uri="{FF2B5EF4-FFF2-40B4-BE49-F238E27FC236}">
                <a16:creationId xmlns:a16="http://schemas.microsoft.com/office/drawing/2014/main" id="{BD2C30DE-B725-431B-B11F-26E2FFCED681}"/>
              </a:ext>
            </a:extLst>
          </p:cNvPr>
          <p:cNvSpPr/>
          <p:nvPr/>
        </p:nvSpPr>
        <p:spPr>
          <a:xfrm>
            <a:off x="3327732" y="1776029"/>
            <a:ext cx="2267130" cy="1495871"/>
          </a:xfrm>
          <a:prstGeom prst="roundRect">
            <a:avLst>
              <a:gd name="adj" fmla="val 8929"/>
            </a:avLst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13" name="Oval 49">
            <a:extLst>
              <a:ext uri="{FF2B5EF4-FFF2-40B4-BE49-F238E27FC236}">
                <a16:creationId xmlns:a16="http://schemas.microsoft.com/office/drawing/2014/main" id="{667E0F1C-8204-480E-9AD4-5B7BA1D4CDD9}"/>
              </a:ext>
            </a:extLst>
          </p:cNvPr>
          <p:cNvSpPr/>
          <p:nvPr/>
        </p:nvSpPr>
        <p:spPr>
          <a:xfrm>
            <a:off x="719138" y="1776029"/>
            <a:ext cx="2267130" cy="1495871"/>
          </a:xfrm>
          <a:prstGeom prst="roundRect">
            <a:avLst>
              <a:gd name="adj" fmla="val 8929"/>
            </a:avLst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796262F-AF58-4610-835D-26B7817E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99002"/>
            <a:ext cx="7705724" cy="869955"/>
          </a:xfrm>
          <a:ln w="6350">
            <a:noFill/>
          </a:ln>
        </p:spPr>
        <p:txBody>
          <a:bodyPr/>
          <a:lstStyle/>
          <a:p>
            <a:r>
              <a:rPr lang="ru-RU" spc="0" dirty="0">
                <a:ln w="6350">
                  <a:noFill/>
                </a:ln>
                <a:solidFill>
                  <a:schemeClr val="tx1"/>
                </a:solidFill>
              </a:rPr>
              <a:t>Работа с труднодоступными местами</a:t>
            </a: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B7E5DF4F-411B-4FC8-B011-90ACD6273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005" y="6498766"/>
            <a:ext cx="730250" cy="169277"/>
          </a:xfrm>
          <a:prstGeom prst="rect">
            <a:avLst/>
          </a:prstGeom>
        </p:spPr>
        <p:txBody>
          <a:bodyPr lIns="0" anchor="ctr" anchorCtr="0"/>
          <a:lstStyle/>
          <a:p>
            <a:pPr algn="l"/>
            <a:fld id="{C16FB43E-7017-44D2-8BB8-F034C831C470}" type="slidenum">
              <a:rPr lang="ru-RU" sz="1100" smtClean="0"/>
              <a:pPr algn="l"/>
              <a:t>46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4F21EC-A462-4832-9931-CE38AAAB8C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7" y="3773595"/>
            <a:ext cx="3327331" cy="17272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CB46A8-E991-4CBE-80B1-BB3260B460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05" y="3773595"/>
            <a:ext cx="3640615" cy="194348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6B6DF37-F256-49ED-93C0-4503068B2CF1}"/>
              </a:ext>
            </a:extLst>
          </p:cNvPr>
          <p:cNvSpPr/>
          <p:nvPr/>
        </p:nvSpPr>
        <p:spPr>
          <a:xfrm>
            <a:off x="838961" y="2041877"/>
            <a:ext cx="2416522" cy="96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1224"/>
              </a:spcBef>
              <a:defRPr/>
            </a:pPr>
            <a:r>
              <a:rPr lang="ru-RU" kern="0" dirty="0">
                <a:latin typeface="Gotham Pro" panose="02000503040000020004" pitchFamily="2" charset="0"/>
                <a:ea typeface="Arial Unicode MS" pitchFamily="34" charset="-128"/>
                <a:cs typeface="Gotham Pro" panose="02000503040000020004" pitchFamily="2" charset="0"/>
              </a:rPr>
              <a:t>Устранить труднодоступное место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8EA361A-10D7-4E0E-827A-AA746D35C76D}"/>
              </a:ext>
            </a:extLst>
          </p:cNvPr>
          <p:cNvSpPr/>
          <p:nvPr/>
        </p:nvSpPr>
        <p:spPr>
          <a:xfrm>
            <a:off x="3459129" y="2208076"/>
            <a:ext cx="2416522" cy="631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1224"/>
              </a:spcBef>
              <a:defRPr/>
            </a:pPr>
            <a:r>
              <a:rPr lang="ru-RU" kern="0" dirty="0">
                <a:latin typeface="Gotham Pro" panose="02000503040000020004" pitchFamily="2" charset="0"/>
                <a:ea typeface="Arial Unicode MS" pitchFamily="34" charset="-128"/>
                <a:cs typeface="Gotham Pro" panose="02000503040000020004" pitchFamily="2" charset="0"/>
              </a:rPr>
              <a:t>Сделать место легкодоступным                                                                     </a:t>
            </a:r>
            <a:endParaRPr lang="en-US" kern="0" dirty="0">
              <a:latin typeface="Gotham Pro" panose="02000503040000020004" pitchFamily="2" charset="0"/>
              <a:ea typeface="Arial Unicode MS" pitchFamily="34" charset="-128"/>
              <a:cs typeface="Gotham Pro" panose="02000503040000020004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1E2CE28-0677-42E2-91E6-171388D4DB3B}"/>
              </a:ext>
            </a:extLst>
          </p:cNvPr>
          <p:cNvSpPr/>
          <p:nvPr/>
        </p:nvSpPr>
        <p:spPr>
          <a:xfrm>
            <a:off x="6158403" y="1875678"/>
            <a:ext cx="2169908" cy="12965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1224"/>
              </a:spcBef>
              <a:defRPr/>
            </a:pPr>
            <a:r>
              <a:rPr lang="ru-RU" kern="0" dirty="0">
                <a:latin typeface="Gotham Pro" panose="02000503040000020004" pitchFamily="2" charset="0"/>
                <a:ea typeface="Arial Unicode MS" pitchFamily="34" charset="-128"/>
                <a:cs typeface="Gotham Pro" panose="02000503040000020004" pitchFamily="2" charset="0"/>
              </a:rPr>
              <a:t>Использовать специальные приспособления для уборки</a:t>
            </a:r>
            <a:endParaRPr lang="ru-RU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1" name="Стрелка: влево 10">
            <a:extLst>
              <a:ext uri="{FF2B5EF4-FFF2-40B4-BE49-F238E27FC236}">
                <a16:creationId xmlns:a16="http://schemas.microsoft.com/office/drawing/2014/main" id="{4D6BA542-C770-4917-A9B2-68EEB05AF541}"/>
              </a:ext>
            </a:extLst>
          </p:cNvPr>
          <p:cNvSpPr/>
          <p:nvPr/>
        </p:nvSpPr>
        <p:spPr>
          <a:xfrm flipH="1">
            <a:off x="4295789" y="4471913"/>
            <a:ext cx="913776" cy="357839"/>
          </a:xfrm>
          <a:prstGeom prst="leftArrow">
            <a:avLst>
              <a:gd name="adj1" fmla="val 66253"/>
              <a:gd name="adj2" fmla="val 45148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lIns="180000" rIns="36000" rtlCol="0" anchor="ctr">
            <a:noAutofit/>
          </a:bodyPr>
          <a:lstStyle/>
          <a:p>
            <a:pPr defTabSz="914400"/>
            <a:endParaRPr lang="ru-RU" sz="2000" b="1" kern="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AD1A2FF-F3DB-4DB5-9200-6B2475212EB7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818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49">
            <a:extLst>
              <a:ext uri="{FF2B5EF4-FFF2-40B4-BE49-F238E27FC236}">
                <a16:creationId xmlns:a16="http://schemas.microsoft.com/office/drawing/2014/main" id="{3990B242-F2D6-44BA-B87C-BF2E2C759182}"/>
              </a:ext>
            </a:extLst>
          </p:cNvPr>
          <p:cNvSpPr/>
          <p:nvPr/>
        </p:nvSpPr>
        <p:spPr>
          <a:xfrm>
            <a:off x="4846319" y="1391607"/>
            <a:ext cx="3563303" cy="1920276"/>
          </a:xfrm>
          <a:prstGeom prst="roundRect">
            <a:avLst>
              <a:gd name="adj" fmla="val 8929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Объекты проверки при уборке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47</a:t>
            </a:fld>
            <a:endParaRPr lang="ru-RU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F14EB0-52E4-4B37-B5C1-C3A1985EFCF8}"/>
              </a:ext>
            </a:extLst>
          </p:cNvPr>
          <p:cNvSpPr txBox="1"/>
          <p:nvPr/>
        </p:nvSpPr>
        <p:spPr>
          <a:xfrm>
            <a:off x="840871" y="1421195"/>
            <a:ext cx="4405630" cy="42248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Защитные ограждения</a:t>
            </a:r>
            <a:endParaRPr lang="en-US" sz="2000" b="1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B9D806-DE61-4B4D-A746-9A952229C024}"/>
              </a:ext>
            </a:extLst>
          </p:cNvPr>
          <p:cNvSpPr txBox="1"/>
          <p:nvPr/>
        </p:nvSpPr>
        <p:spPr>
          <a:xfrm>
            <a:off x="840871" y="1960309"/>
            <a:ext cx="3441569" cy="1244828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Наличие и исправность ограждений, отсутствие повреждений стопорных и предохранительных элементов</a:t>
            </a:r>
            <a:r>
              <a:rPr lang="en-US" sz="16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F0F08-E8B5-4775-9D35-7DD588FE6A59}"/>
              </a:ext>
            </a:extLst>
          </p:cNvPr>
          <p:cNvSpPr txBox="1"/>
          <p:nvPr/>
        </p:nvSpPr>
        <p:spPr>
          <a:xfrm>
            <a:off x="4951231" y="3440900"/>
            <a:ext cx="4312679" cy="7918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Рабочая зона</a:t>
            </a:r>
            <a:r>
              <a:rPr lang="en-US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, </a:t>
            </a: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зона обслуживания</a:t>
            </a:r>
            <a:endParaRPr lang="en-US" sz="2000" b="1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8C7452-CA6D-4B80-B766-C8F7B6F8CF2F}"/>
              </a:ext>
            </a:extLst>
          </p:cNvPr>
          <p:cNvSpPr txBox="1"/>
          <p:nvPr/>
        </p:nvSpPr>
        <p:spPr>
          <a:xfrm>
            <a:off x="4951232" y="4377245"/>
            <a:ext cx="3789543" cy="183383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Нет предметов других технологических процессов, стружки, отходов производства, целостность систем автоматики, гидравлики, пневмосистем и электроснабжения</a:t>
            </a:r>
            <a:endParaRPr lang="en-US" sz="16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7667BA-9D43-46BA-B10D-ED7BA3B35858}"/>
              </a:ext>
            </a:extLst>
          </p:cNvPr>
          <p:cNvSpPr txBox="1"/>
          <p:nvPr/>
        </p:nvSpPr>
        <p:spPr>
          <a:xfrm>
            <a:off x="4951231" y="1421195"/>
            <a:ext cx="3979935" cy="7918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Вспомогательное оборудование</a:t>
            </a:r>
            <a:endParaRPr lang="en-US" sz="2000" b="1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A042A8-3E69-4ECF-A170-90836CE62D13}"/>
              </a:ext>
            </a:extLst>
          </p:cNvPr>
          <p:cNvSpPr txBox="1"/>
          <p:nvPr/>
        </p:nvSpPr>
        <p:spPr>
          <a:xfrm>
            <a:off x="4951231" y="2341764"/>
            <a:ext cx="3789544" cy="651973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Тех. Оснастка, мерительный и режущий инструмент</a:t>
            </a:r>
            <a:endParaRPr lang="en-US" sz="16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0D8902-67C0-4FCC-BDCC-58CC616B0A73}"/>
              </a:ext>
            </a:extLst>
          </p:cNvPr>
          <p:cNvSpPr txBox="1"/>
          <p:nvPr/>
        </p:nvSpPr>
        <p:spPr>
          <a:xfrm>
            <a:off x="840871" y="3440900"/>
            <a:ext cx="4169802" cy="42248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Оборудование</a:t>
            </a:r>
            <a:endParaRPr lang="en-US" sz="2000" b="1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369E43-7BCC-4AF1-81BC-B396562CCBF0}"/>
              </a:ext>
            </a:extLst>
          </p:cNvPr>
          <p:cNvSpPr txBox="1"/>
          <p:nvPr/>
        </p:nvSpPr>
        <p:spPr>
          <a:xfrm>
            <a:off x="840872" y="3992405"/>
            <a:ext cx="3441568" cy="183575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ru-RU" sz="1600" spc="-20" dirty="0">
                <a:latin typeface="Gotham Pro" panose="02000503040000020004" pitchFamily="2" charset="0"/>
                <a:cs typeface="Gotham Pro" panose="02000503040000020004" pitchFamily="2" charset="0"/>
              </a:rPr>
              <a:t>Отсутствие пыли, грязи, </a:t>
            </a:r>
            <a:br>
              <a:rPr lang="ru-RU" sz="1600" spc="-20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1600" spc="-20" dirty="0">
                <a:latin typeface="Gotham Pro" panose="02000503040000020004" pitchFamily="2" charset="0"/>
                <a:cs typeface="Gotham Pro" panose="02000503040000020004" pitchFamily="2" charset="0"/>
              </a:rPr>
              <a:t>подтеков масла, стружки, отходов производства, поврежденных элементов (рам, </a:t>
            </a:r>
            <a:r>
              <a:rPr lang="ru-RU" sz="1600" spc="-40" dirty="0">
                <a:latin typeface="Gotham Pro" panose="02000503040000020004" pitchFamily="2" charset="0"/>
                <a:cs typeface="Gotham Pro" panose="02000503040000020004" pitchFamily="2" charset="0"/>
              </a:rPr>
              <a:t>корпусов), плавное вращение и пр.</a:t>
            </a:r>
            <a:endParaRPr lang="en-US" sz="1600" spc="-4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Oval 49">
            <a:extLst>
              <a:ext uri="{FF2B5EF4-FFF2-40B4-BE49-F238E27FC236}">
                <a16:creationId xmlns:a16="http://schemas.microsoft.com/office/drawing/2014/main" id="{3ED78055-3E5E-4AD6-938A-078D696CE599}"/>
              </a:ext>
            </a:extLst>
          </p:cNvPr>
          <p:cNvSpPr/>
          <p:nvPr/>
        </p:nvSpPr>
        <p:spPr>
          <a:xfrm>
            <a:off x="4846319" y="3456140"/>
            <a:ext cx="3563303" cy="2754940"/>
          </a:xfrm>
          <a:prstGeom prst="roundRect">
            <a:avLst>
              <a:gd name="adj" fmla="val 8929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31" name="Oval 49">
            <a:extLst>
              <a:ext uri="{FF2B5EF4-FFF2-40B4-BE49-F238E27FC236}">
                <a16:creationId xmlns:a16="http://schemas.microsoft.com/office/drawing/2014/main" id="{7776ACEC-9F98-4EDE-84E8-A9A07C2DAF75}"/>
              </a:ext>
            </a:extLst>
          </p:cNvPr>
          <p:cNvSpPr/>
          <p:nvPr/>
        </p:nvSpPr>
        <p:spPr>
          <a:xfrm>
            <a:off x="697994" y="1391607"/>
            <a:ext cx="3563303" cy="1920276"/>
          </a:xfrm>
          <a:prstGeom prst="roundRect">
            <a:avLst>
              <a:gd name="adj" fmla="val 8929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32" name="Oval 49">
            <a:extLst>
              <a:ext uri="{FF2B5EF4-FFF2-40B4-BE49-F238E27FC236}">
                <a16:creationId xmlns:a16="http://schemas.microsoft.com/office/drawing/2014/main" id="{EE758F6F-ACC2-45E3-B1A7-502233D5F75E}"/>
              </a:ext>
            </a:extLst>
          </p:cNvPr>
          <p:cNvSpPr/>
          <p:nvPr/>
        </p:nvSpPr>
        <p:spPr>
          <a:xfrm>
            <a:off x="697994" y="3456140"/>
            <a:ext cx="3563303" cy="2754940"/>
          </a:xfrm>
          <a:prstGeom prst="roundRect">
            <a:avLst>
              <a:gd name="adj" fmla="val 8929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5CC694-FE48-4EE0-B70A-07F6EA3B605B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428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3С в действии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48</a:t>
            </a:fld>
            <a:endParaRPr lang="ru-RU" sz="11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97ED70-A94B-4F9E-A630-8CF6ED8E66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7750" y="1800202"/>
            <a:ext cx="3208655" cy="26892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E403FB-6433-41F1-8A8E-C0BBF75E3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465" y="1800202"/>
            <a:ext cx="3208655" cy="2689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5D4ACC-4316-460F-8F5E-9A9805382058}"/>
              </a:ext>
            </a:extLst>
          </p:cNvPr>
          <p:cNvSpPr txBox="1"/>
          <p:nvPr/>
        </p:nvSpPr>
        <p:spPr>
          <a:xfrm>
            <a:off x="1550292" y="4604840"/>
            <a:ext cx="2203570" cy="11635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Поиск опасных факторов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1169F9-D071-4712-822F-9EB59A4E366D}"/>
              </a:ext>
            </a:extLst>
          </p:cNvPr>
          <p:cNvSpPr txBox="1"/>
          <p:nvPr/>
        </p:nvSpPr>
        <p:spPr>
          <a:xfrm>
            <a:off x="4667721" y="4793098"/>
            <a:ext cx="3753649" cy="11635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 Освобождение подходов к первичным средствам пожаротушения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922BE8A-FC84-4654-A517-CB895CF08C3C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707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3С в действии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49</a:t>
            </a:fld>
            <a:endParaRPr lang="ru-RU" sz="11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AAE46A-40D1-4198-AAF7-ED302E89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48" y="1754314"/>
            <a:ext cx="3146111" cy="26404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8F47DC-69F3-413F-A846-4C4998570C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1341438"/>
            <a:ext cx="3756758" cy="314850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FCBC86-1743-4106-9E43-FE8EB50808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47492" y="1341438"/>
            <a:ext cx="3756758" cy="3148500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FFA733-99D1-4DE9-A560-4C582627C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506" y="1781145"/>
            <a:ext cx="3146111" cy="26404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3A6A9C-C36E-46D4-A6FF-3E6B96181824}"/>
              </a:ext>
            </a:extLst>
          </p:cNvPr>
          <p:cNvSpPr txBox="1"/>
          <p:nvPr/>
        </p:nvSpPr>
        <p:spPr>
          <a:xfrm>
            <a:off x="1395705" y="4564821"/>
            <a:ext cx="2402326" cy="11635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Поиск опасных факторов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DE4700-3000-4F84-827C-14137B7D3737}"/>
              </a:ext>
            </a:extLst>
          </p:cNvPr>
          <p:cNvSpPr txBox="1"/>
          <p:nvPr/>
        </p:nvSpPr>
        <p:spPr>
          <a:xfrm>
            <a:off x="5524708" y="4749487"/>
            <a:ext cx="2402326" cy="7942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 Поиск неисправностей</a:t>
            </a:r>
          </a:p>
        </p:txBody>
      </p:sp>
      <p:sp>
        <p:nvSpPr>
          <p:cNvPr id="5" name="Взрыв: 14 точек 4">
            <a:extLst>
              <a:ext uri="{FF2B5EF4-FFF2-40B4-BE49-F238E27FC236}">
                <a16:creationId xmlns:a16="http://schemas.microsoft.com/office/drawing/2014/main" id="{B103AEBB-D8A4-4F90-976D-A5ED2B7F612C}"/>
              </a:ext>
            </a:extLst>
          </p:cNvPr>
          <p:cNvSpPr/>
          <p:nvPr/>
        </p:nvSpPr>
        <p:spPr>
          <a:xfrm rot="2069079">
            <a:off x="2451166" y="1863303"/>
            <a:ext cx="1901100" cy="1726728"/>
          </a:xfrm>
          <a:prstGeom prst="irregularSeal2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Взрыв: 14 точек 24">
            <a:extLst>
              <a:ext uri="{FF2B5EF4-FFF2-40B4-BE49-F238E27FC236}">
                <a16:creationId xmlns:a16="http://schemas.microsoft.com/office/drawing/2014/main" id="{84688F4B-B684-4ED0-BD42-D5F696E229A8}"/>
              </a:ext>
            </a:extLst>
          </p:cNvPr>
          <p:cNvSpPr/>
          <p:nvPr/>
        </p:nvSpPr>
        <p:spPr>
          <a:xfrm rot="2069079">
            <a:off x="5766913" y="1682515"/>
            <a:ext cx="2574422" cy="2529011"/>
          </a:xfrm>
          <a:prstGeom prst="irregularSeal2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9AFEF6-7997-4488-83EB-660EBC7B05FE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449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825CC95A-4B94-4030-B2E2-6E4743FBB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005" y="6498766"/>
            <a:ext cx="730250" cy="169277"/>
          </a:xfrm>
          <a:prstGeom prst="rect">
            <a:avLst/>
          </a:prstGeom>
        </p:spPr>
        <p:txBody>
          <a:bodyPr lIns="0" anchor="ctr" anchorCtr="0"/>
          <a:lstStyle/>
          <a:p>
            <a:pPr algn="l"/>
            <a:fld id="{C16FB43E-7017-44D2-8BB8-F034C831C470}" type="slidenum">
              <a:rPr lang="ru-RU" sz="1100" smtClean="0">
                <a:latin typeface="Gotham Pro" panose="02000503040000020004" pitchFamily="2" charset="0"/>
                <a:cs typeface="Gotham Pro" panose="02000503040000020004" pitchFamily="2" charset="0"/>
              </a:rPr>
              <a:pPr algn="l"/>
              <a:t>5</a:t>
            </a:fld>
            <a:endParaRPr lang="ru-RU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2E86D919-CA42-4A34-8E93-2E11C5BE4856}"/>
              </a:ext>
            </a:extLst>
          </p:cNvPr>
          <p:cNvSpPr/>
          <p:nvPr/>
        </p:nvSpPr>
        <p:spPr>
          <a:xfrm>
            <a:off x="4745864" y="2488635"/>
            <a:ext cx="3678998" cy="908018"/>
          </a:xfrm>
          <a:prstGeom prst="roundRect">
            <a:avLst>
              <a:gd name="adj" fmla="val 5340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181BC6BE-0371-4B13-B7FC-8CA9881067DA}"/>
              </a:ext>
            </a:extLst>
          </p:cNvPr>
          <p:cNvSpPr/>
          <p:nvPr/>
        </p:nvSpPr>
        <p:spPr>
          <a:xfrm>
            <a:off x="4745864" y="1564710"/>
            <a:ext cx="3678998" cy="781263"/>
          </a:xfrm>
          <a:prstGeom prst="roundRect">
            <a:avLst>
              <a:gd name="adj" fmla="val 5342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B970C10D-2D12-4D77-83E2-17F52A7B9BD0}"/>
              </a:ext>
            </a:extLst>
          </p:cNvPr>
          <p:cNvSpPr/>
          <p:nvPr/>
        </p:nvSpPr>
        <p:spPr>
          <a:xfrm>
            <a:off x="719138" y="5609850"/>
            <a:ext cx="3678998" cy="688332"/>
          </a:xfrm>
          <a:prstGeom prst="roundRect">
            <a:avLst>
              <a:gd name="adj" fmla="val 4503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725FD68-86F5-46DB-8AA8-2585774733E2}"/>
              </a:ext>
            </a:extLst>
          </p:cNvPr>
          <p:cNvSpPr/>
          <p:nvPr/>
        </p:nvSpPr>
        <p:spPr>
          <a:xfrm>
            <a:off x="719138" y="2193086"/>
            <a:ext cx="3678998" cy="781755"/>
          </a:xfrm>
          <a:prstGeom prst="roundRect">
            <a:avLst>
              <a:gd name="adj" fmla="val 9401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DE602AA-EDF2-4025-83DE-C4EF92E63017}"/>
              </a:ext>
            </a:extLst>
          </p:cNvPr>
          <p:cNvSpPr/>
          <p:nvPr/>
        </p:nvSpPr>
        <p:spPr>
          <a:xfrm>
            <a:off x="719138" y="3113994"/>
            <a:ext cx="3678998" cy="781755"/>
          </a:xfrm>
          <a:prstGeom prst="roundRect">
            <a:avLst>
              <a:gd name="adj" fmla="val 8183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7E356030-1C1F-4F66-A693-EA3E696DE8EB}"/>
              </a:ext>
            </a:extLst>
          </p:cNvPr>
          <p:cNvSpPr/>
          <p:nvPr/>
        </p:nvSpPr>
        <p:spPr>
          <a:xfrm>
            <a:off x="719138" y="3999505"/>
            <a:ext cx="3678998" cy="688332"/>
          </a:xfrm>
          <a:prstGeom prst="roundRect">
            <a:avLst>
              <a:gd name="adj" fmla="val 10620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17CB43BF-4FDC-4F35-81FB-61D29F39E5BA}"/>
              </a:ext>
            </a:extLst>
          </p:cNvPr>
          <p:cNvSpPr/>
          <p:nvPr/>
        </p:nvSpPr>
        <p:spPr>
          <a:xfrm>
            <a:off x="719138" y="1564710"/>
            <a:ext cx="3678998" cy="494749"/>
          </a:xfrm>
          <a:prstGeom prst="roundRect">
            <a:avLst>
              <a:gd name="adj" fmla="val 10101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68" name="Текст 11">
            <a:extLst>
              <a:ext uri="{FF2B5EF4-FFF2-40B4-BE49-F238E27FC236}">
                <a16:creationId xmlns:a16="http://schemas.microsoft.com/office/drawing/2014/main" id="{BBB9EC72-B7C0-435C-9155-467C5012CB59}"/>
              </a:ext>
            </a:extLst>
          </p:cNvPr>
          <p:cNvSpPr txBox="1">
            <a:spLocks/>
          </p:cNvSpPr>
          <p:nvPr/>
        </p:nvSpPr>
        <p:spPr>
          <a:xfrm>
            <a:off x="1040470" y="1652883"/>
            <a:ext cx="3207439" cy="461466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4625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</a:pPr>
            <a:r>
              <a:rPr lang="ru-RU" alt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3 типа</a:t>
            </a:r>
            <a:r>
              <a:rPr lang="ru-RU" altLang="ru-RU" sz="1700" dirty="0">
                <a:latin typeface="Gotham Pro" panose="02000503040000020004" pitchFamily="2" charset="0"/>
                <a:cs typeface="Gotham Pro" panose="02000503040000020004" pitchFamily="2" charset="0"/>
              </a:rPr>
              <a:t> работы</a:t>
            </a:r>
          </a:p>
          <a:p>
            <a:pPr defTabSz="1214625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</a:pPr>
            <a:r>
              <a:rPr lang="ru-RU" alt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Алгоритм распределения </a:t>
            </a:r>
            <a:r>
              <a:rPr lang="ru-RU" altLang="ru-RU" sz="1700" dirty="0">
                <a:latin typeface="Gotham Pro" panose="02000503040000020004" pitchFamily="2" charset="0"/>
                <a:cs typeface="Gotham Pro" panose="02000503040000020004" pitchFamily="2" charset="0"/>
              </a:rPr>
              <a:t>действий</a:t>
            </a:r>
            <a:r>
              <a:rPr lang="ru-RU" alt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 на 3 типа </a:t>
            </a:r>
            <a:r>
              <a:rPr lang="ru-RU" altLang="ru-RU" sz="1700" dirty="0">
                <a:latin typeface="Gotham Pro" panose="02000503040000020004" pitchFamily="2" charset="0"/>
                <a:cs typeface="Gotham Pro" panose="02000503040000020004" pitchFamily="2" charset="0"/>
              </a:rPr>
              <a:t>работ</a:t>
            </a:r>
          </a:p>
          <a:p>
            <a:pPr defTabSz="1214625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</a:pPr>
            <a:r>
              <a:rPr 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7 видов потерь</a:t>
            </a:r>
            <a:r>
              <a:rPr lang="en-US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br>
              <a:rPr lang="en-US" sz="1700" b="1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1700" dirty="0">
                <a:latin typeface="Gotham Pro" panose="02000503040000020004" pitchFamily="2" charset="0"/>
                <a:cs typeface="Gotham Pro" panose="02000503040000020004" pitchFamily="2" charset="0"/>
              </a:rPr>
              <a:t>и их </a:t>
            </a:r>
            <a:r>
              <a:rPr 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индикаторы</a:t>
            </a:r>
            <a:endParaRPr lang="ru-RU" altLang="ru-RU" sz="1700" b="1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defTabSz="1214625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alt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Инструменты поиска </a:t>
            </a:r>
            <a:r>
              <a:rPr lang="ru-RU" altLang="ru-RU" sz="1700" dirty="0">
                <a:latin typeface="Gotham Pro" panose="02000503040000020004" pitchFamily="2" charset="0"/>
                <a:cs typeface="Gotham Pro" panose="02000503040000020004" pitchFamily="2" charset="0"/>
              </a:rPr>
              <a:t>идей</a:t>
            </a:r>
            <a:r>
              <a:rPr lang="ru-RU" alt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altLang="ru-RU" sz="1700" dirty="0">
                <a:latin typeface="Gotham Pro" panose="02000503040000020004" pitchFamily="2" charset="0"/>
                <a:cs typeface="Gotham Pro" panose="02000503040000020004" pitchFamily="2" charset="0"/>
              </a:rPr>
              <a:t>для </a:t>
            </a:r>
            <a:r>
              <a:rPr lang="ru-RU" alt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улучшений</a:t>
            </a:r>
          </a:p>
          <a:p>
            <a:pPr defTabSz="1214625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alt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Критерии предложений</a:t>
            </a:r>
            <a:r>
              <a:rPr lang="ru-RU" altLang="ru-RU" sz="1700" dirty="0">
                <a:latin typeface="Gotham Pro" panose="02000503040000020004" pitchFamily="2" charset="0"/>
                <a:cs typeface="Gotham Pro" panose="02000503040000020004" pitchFamily="2" charset="0"/>
              </a:rPr>
              <a:t> по</a:t>
            </a:r>
            <a:r>
              <a:rPr lang="ru-RU" alt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altLang="ru-RU" sz="1700" dirty="0">
                <a:latin typeface="Gotham Pro" panose="02000503040000020004" pitchFamily="2" charset="0"/>
                <a:cs typeface="Gotham Pro" panose="02000503040000020004" pitchFamily="2" charset="0"/>
              </a:rPr>
              <a:t>улучшениям</a:t>
            </a:r>
          </a:p>
          <a:p>
            <a:pPr defTabSz="1214625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</a:pPr>
            <a:r>
              <a:rPr lang="ru-RU" alt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Структуру формулировки </a:t>
            </a:r>
            <a:r>
              <a:rPr lang="ru-RU" altLang="ru-RU" sz="1700" dirty="0">
                <a:latin typeface="Gotham Pro" panose="02000503040000020004" pitchFamily="2" charset="0"/>
                <a:cs typeface="Gotham Pro" panose="02000503040000020004" pitchFamily="2" charset="0"/>
              </a:rPr>
              <a:t>предложения по улучшению</a:t>
            </a:r>
          </a:p>
        </p:txBody>
      </p:sp>
      <p:sp>
        <p:nvSpPr>
          <p:cNvPr id="69" name="Текст 11">
            <a:extLst>
              <a:ext uri="{FF2B5EF4-FFF2-40B4-BE49-F238E27FC236}">
                <a16:creationId xmlns:a16="http://schemas.microsoft.com/office/drawing/2014/main" id="{668BB4F4-9317-4035-ADD9-B49196771C5D}"/>
              </a:ext>
            </a:extLst>
          </p:cNvPr>
          <p:cNvSpPr txBox="1">
            <a:spLocks/>
          </p:cNvSpPr>
          <p:nvPr/>
        </p:nvSpPr>
        <p:spPr>
          <a:xfrm>
            <a:off x="5092317" y="1652883"/>
            <a:ext cx="3208862" cy="17017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4625">
              <a:lnSpc>
                <a:spcPct val="110000"/>
              </a:lnSpc>
              <a:spcAft>
                <a:spcPts val="0"/>
              </a:spcAft>
            </a:pPr>
            <a:r>
              <a:rPr lang="ru-RU" alt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Определять потери </a:t>
            </a:r>
            <a:br>
              <a:rPr lang="en-US" alt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altLang="ru-RU" sz="1700" dirty="0">
                <a:latin typeface="Gotham Pro" panose="02000503040000020004" pitchFamily="2" charset="0"/>
                <a:cs typeface="Gotham Pro" panose="02000503040000020004" pitchFamily="2" charset="0"/>
              </a:rPr>
              <a:t>в процессах</a:t>
            </a:r>
            <a:endParaRPr lang="en-US" altLang="ru-RU" sz="17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defTabSz="1214625">
              <a:lnSpc>
                <a:spcPct val="110000"/>
              </a:lnSpc>
              <a:spcAft>
                <a:spcPts val="0"/>
              </a:spcAft>
            </a:pPr>
            <a:endParaRPr lang="ru-RU" altLang="ru-RU" sz="17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defTabSz="1214625">
              <a:lnSpc>
                <a:spcPct val="110000"/>
              </a:lnSpc>
              <a:spcAft>
                <a:spcPts val="0"/>
              </a:spcAft>
            </a:pPr>
            <a:r>
              <a:rPr lang="ru-RU" altLang="ru-RU" sz="1700" b="1" dirty="0">
                <a:solidFill>
                  <a:srgbClr val="182227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Применять </a:t>
            </a:r>
            <a:r>
              <a:rPr lang="ru-RU" altLang="ru-RU" sz="1700" dirty="0">
                <a:solidFill>
                  <a:srgbClr val="182227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алгоритм разработки </a:t>
            </a:r>
            <a:r>
              <a:rPr lang="ru-RU" altLang="ru-RU" sz="1700" b="1" dirty="0">
                <a:solidFill>
                  <a:srgbClr val="182227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предложения по улучшению</a:t>
            </a:r>
            <a:endParaRPr lang="ru-RU" sz="17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51488DED-7161-457D-BC28-4F06F3752892}"/>
              </a:ext>
            </a:extLst>
          </p:cNvPr>
          <p:cNvSpPr/>
          <p:nvPr/>
        </p:nvSpPr>
        <p:spPr>
          <a:xfrm>
            <a:off x="842821" y="1760099"/>
            <a:ext cx="81899" cy="81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EAEAA"/>
              </a:solidFill>
              <a:latin typeface="Gotham Pro" panose="02000503040000020004" pitchFamily="2" charset="0"/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E1000CB5-A41C-4B2E-88B9-9AD681B48E8A}"/>
              </a:ext>
            </a:extLst>
          </p:cNvPr>
          <p:cNvSpPr/>
          <p:nvPr/>
        </p:nvSpPr>
        <p:spPr>
          <a:xfrm>
            <a:off x="842821" y="2388912"/>
            <a:ext cx="81899" cy="81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EAEAA"/>
              </a:solidFill>
              <a:latin typeface="Gotham Pro" panose="02000503040000020004" pitchFamily="2" charset="0"/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10E5DD26-4311-4B5C-A538-0081B3087892}"/>
              </a:ext>
            </a:extLst>
          </p:cNvPr>
          <p:cNvSpPr/>
          <p:nvPr/>
        </p:nvSpPr>
        <p:spPr>
          <a:xfrm>
            <a:off x="842821" y="3314754"/>
            <a:ext cx="81899" cy="81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EAEAA"/>
              </a:solidFill>
              <a:latin typeface="Gotham Pro" panose="02000503040000020004" pitchFamily="2" charset="0"/>
            </a:endParaRP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CA1A1E50-06A1-4236-841F-E851F04BD995}"/>
              </a:ext>
            </a:extLst>
          </p:cNvPr>
          <p:cNvSpPr/>
          <p:nvPr/>
        </p:nvSpPr>
        <p:spPr>
          <a:xfrm>
            <a:off x="842821" y="4112778"/>
            <a:ext cx="81899" cy="81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EAEAA"/>
              </a:solidFill>
              <a:latin typeface="Gotham Pro" panose="02000503040000020004" pitchFamily="2" charset="0"/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BA34CBF6-3B50-4A49-8B23-7E7D1C4D14D9}"/>
              </a:ext>
            </a:extLst>
          </p:cNvPr>
          <p:cNvSpPr/>
          <p:nvPr/>
        </p:nvSpPr>
        <p:spPr>
          <a:xfrm>
            <a:off x="842821" y="4930094"/>
            <a:ext cx="81899" cy="81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EAEAA"/>
              </a:solidFill>
              <a:latin typeface="Gotham Pro" panose="02000503040000020004" pitchFamily="2" charset="0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4A1AC830-44C2-42E3-912D-2F87C0860B56}"/>
              </a:ext>
            </a:extLst>
          </p:cNvPr>
          <p:cNvSpPr/>
          <p:nvPr/>
        </p:nvSpPr>
        <p:spPr>
          <a:xfrm>
            <a:off x="4872095" y="1760099"/>
            <a:ext cx="81899" cy="818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EAEAA"/>
              </a:solidFill>
              <a:latin typeface="Gotham Pro" panose="02000503040000020004" pitchFamily="2" charset="0"/>
            </a:endParaRP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DF038E99-8235-4E0B-A160-B8A2A2D3F687}"/>
              </a:ext>
            </a:extLst>
          </p:cNvPr>
          <p:cNvSpPr/>
          <p:nvPr/>
        </p:nvSpPr>
        <p:spPr>
          <a:xfrm>
            <a:off x="4872095" y="2620711"/>
            <a:ext cx="81899" cy="818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EAEAA"/>
              </a:solidFill>
              <a:latin typeface="Gotham Pro" panose="02000503040000020004" pitchFamily="2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DB93B213-334E-4689-8E2F-0957E32F6FF5}"/>
              </a:ext>
            </a:extLst>
          </p:cNvPr>
          <p:cNvSpPr/>
          <p:nvPr/>
        </p:nvSpPr>
        <p:spPr>
          <a:xfrm>
            <a:off x="719138" y="4794612"/>
            <a:ext cx="3678998" cy="688332"/>
          </a:xfrm>
          <a:prstGeom prst="roundRect">
            <a:avLst>
              <a:gd name="adj" fmla="val 4503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9DD63FA0-87F2-4F91-A1BB-FABAFE50B608}"/>
              </a:ext>
            </a:extLst>
          </p:cNvPr>
          <p:cNvSpPr/>
          <p:nvPr/>
        </p:nvSpPr>
        <p:spPr>
          <a:xfrm>
            <a:off x="4745864" y="642134"/>
            <a:ext cx="3678998" cy="708555"/>
          </a:xfrm>
          <a:prstGeom prst="roundRect">
            <a:avLst>
              <a:gd name="adj" fmla="val 754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+mn-cs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79529761-688B-47E4-9423-69376D988112}"/>
              </a:ext>
            </a:extLst>
          </p:cNvPr>
          <p:cNvSpPr/>
          <p:nvPr/>
        </p:nvSpPr>
        <p:spPr>
          <a:xfrm>
            <a:off x="719138" y="642134"/>
            <a:ext cx="3678998" cy="708555"/>
          </a:xfrm>
          <a:prstGeom prst="roundRect">
            <a:avLst>
              <a:gd name="adj" fmla="val 75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+mn-cs"/>
            </a:endParaRPr>
          </a:p>
        </p:txBody>
      </p:sp>
      <p:sp>
        <p:nvSpPr>
          <p:cNvPr id="28" name="Заголовок 8">
            <a:extLst>
              <a:ext uri="{FF2B5EF4-FFF2-40B4-BE49-F238E27FC236}">
                <a16:creationId xmlns:a16="http://schemas.microsoft.com/office/drawing/2014/main" id="{A118E96C-C379-4857-A568-A00CC5E30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642135"/>
            <a:ext cx="3678998" cy="708554"/>
          </a:xfrm>
          <a:noFill/>
        </p:spPr>
        <p:txBody>
          <a:bodyPr anchor="ctr"/>
          <a:lstStyle/>
          <a:p>
            <a:pPr algn="ctr"/>
            <a:r>
              <a:rPr lang="ru-RU" sz="2800" spc="0" dirty="0">
                <a:solidFill>
                  <a:schemeClr val="bg1"/>
                </a:solidFill>
                <a:latin typeface="Gotham Pro Medium" panose="02000603030000020004" pitchFamily="2" charset="0"/>
                <a:cs typeface="Gotham Pro Medium" panose="02000603030000020004" pitchFamily="2" charset="0"/>
              </a:rPr>
              <a:t>Вы узнаете</a:t>
            </a:r>
          </a:p>
        </p:txBody>
      </p:sp>
      <p:sp>
        <p:nvSpPr>
          <p:cNvPr id="29" name="Заголовок 8">
            <a:extLst>
              <a:ext uri="{FF2B5EF4-FFF2-40B4-BE49-F238E27FC236}">
                <a16:creationId xmlns:a16="http://schemas.microsoft.com/office/drawing/2014/main" id="{ADD0503C-B065-4AC7-8DA5-A34390226210}"/>
              </a:ext>
            </a:extLst>
          </p:cNvPr>
          <p:cNvSpPr txBox="1">
            <a:spLocks/>
          </p:cNvSpPr>
          <p:nvPr/>
        </p:nvSpPr>
        <p:spPr>
          <a:xfrm>
            <a:off x="4745864" y="642135"/>
            <a:ext cx="3678998" cy="708554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Gotham Pro Medium" panose="02000603030000020004" pitchFamily="2" charset="0"/>
                <a:cs typeface="Gotham Pro Medium" panose="02000603030000020004" pitchFamily="2" charset="0"/>
              </a:rPr>
              <a:t>Вы научитесь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1D105A9-6ED9-445D-8C54-2622820DC540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5684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Шаг 4: стандартизируйте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50</a:t>
            </a:fld>
            <a:endParaRPr lang="ru-RU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3BCF47-4056-4F8F-AC7B-616F4E6F6115}"/>
              </a:ext>
            </a:extLst>
          </p:cNvPr>
          <p:cNvSpPr txBox="1"/>
          <p:nvPr/>
        </p:nvSpPr>
        <p:spPr>
          <a:xfrm>
            <a:off x="658178" y="1270359"/>
            <a:ext cx="4061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Какие </a:t>
            </a:r>
            <a:r>
              <a:rPr lang="ru-RU" sz="2400" b="1" dirty="0">
                <a:solidFill>
                  <a:srgbClr val="C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проблемы </a:t>
            </a: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решает?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83AD800-C153-48E6-8482-CC7BB2672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2346960"/>
            <a:ext cx="3314639" cy="341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296" tIns="46648" rIns="93296" bIns="46648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Gotham Pro" panose="02000503040000020004" pitchFamily="2" charset="0"/>
                <a:ea typeface="Arial Unicode MS" pitchFamily="34" charset="-128"/>
                <a:cs typeface="Gotham Pro" panose="02000503040000020004" pitchFamily="2" charset="0"/>
              </a:rPr>
              <a:t>«Откат» к предыдущему состоянию</a:t>
            </a:r>
          </a:p>
          <a:p>
            <a:pPr marL="342900" indent="-342900">
              <a:spcBef>
                <a:spcPct val="2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Gotham Pro" panose="02000503040000020004" pitchFamily="2" charset="0"/>
                <a:ea typeface="Arial Unicode MS" pitchFamily="34" charset="-128"/>
                <a:cs typeface="Gotham Pro" panose="02000503040000020004" pitchFamily="2" charset="0"/>
              </a:rPr>
              <a:t>Невозможность оценить наличие и достаточное количество инструмента/ комплектующих/ расходников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01CAAB5-8138-4ECB-9350-BC066D9C0BF2}"/>
              </a:ext>
            </a:extLst>
          </p:cNvPr>
          <p:cNvGrpSpPr/>
          <p:nvPr/>
        </p:nvGrpSpPr>
        <p:grpSpPr>
          <a:xfrm>
            <a:off x="4659068" y="1371600"/>
            <a:ext cx="3765794" cy="4252913"/>
            <a:chOff x="4572000" y="1341438"/>
            <a:chExt cx="3332798" cy="3763909"/>
          </a:xfrm>
        </p:grpSpPr>
        <p:pic>
          <p:nvPicPr>
            <p:cNvPr id="20" name="Picture 4" descr="G:\фото 87 5с\IMG_3173.JPG">
              <a:extLst>
                <a:ext uri="{FF2B5EF4-FFF2-40B4-BE49-F238E27FC236}">
                  <a16:creationId xmlns:a16="http://schemas.microsoft.com/office/drawing/2014/main" id="{78A8808E-ADC5-4006-87E2-81EEEAAE36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72000" y="3573734"/>
              <a:ext cx="3332798" cy="15316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4EBD147-05B7-4AFE-B8D5-1AEB47283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1341438"/>
              <a:ext cx="3332797" cy="215862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666D9C-551F-4BFF-9AE3-F93228E43E02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992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Визуальные стандарты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51</a:t>
            </a:fld>
            <a:endParaRPr lang="ru-RU" sz="11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9C593D-9F89-470F-B669-772AA2314A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182" y="1596282"/>
            <a:ext cx="2695395" cy="30060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D5C9D4-C1DD-401F-942F-72C05EAF31D7}"/>
              </a:ext>
            </a:extLst>
          </p:cNvPr>
          <p:cNvSpPr txBox="1"/>
          <p:nvPr/>
        </p:nvSpPr>
        <p:spPr>
          <a:xfrm>
            <a:off x="4859649" y="4928683"/>
            <a:ext cx="3416459" cy="13916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Выработанный порядок зафиксирован визуально;</a:t>
            </a:r>
          </a:p>
          <a:p>
            <a:pPr algn="ctr" defTabSz="914400">
              <a:lnSpc>
                <a:spcPct val="1200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обозначены места, требующие особого внимания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D4F42C-C228-4C4E-9ED7-48E6A041C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25" y="1596282"/>
            <a:ext cx="3584378" cy="30083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EEF191-28B3-4B71-A385-32D7B0C3F89B}"/>
              </a:ext>
            </a:extLst>
          </p:cNvPr>
          <p:cNvSpPr txBox="1"/>
          <p:nvPr/>
        </p:nvSpPr>
        <p:spPr>
          <a:xfrm>
            <a:off x="1058797" y="4970723"/>
            <a:ext cx="3042634" cy="10097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Место парковки автокара выделено цветом, нанесена пиктограмма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B74BA7-1734-4C51-92B9-005A390F4A9E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149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Стандарт рабочего места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52</a:t>
            </a:fld>
            <a:endParaRPr lang="ru-RU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EEF191-28B3-4B71-A385-32D7B0C3F89B}"/>
              </a:ext>
            </a:extLst>
          </p:cNvPr>
          <p:cNvSpPr txBox="1"/>
          <p:nvPr/>
        </p:nvSpPr>
        <p:spPr>
          <a:xfrm>
            <a:off x="1400456" y="5247481"/>
            <a:ext cx="2462169" cy="10097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Стандарт рабочего места в офисе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9DC757-D4A5-4267-BBB1-7DE0A4C89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54" y="1454778"/>
            <a:ext cx="3206774" cy="39261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96DB5C-C5AD-44B0-8290-C131939EA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921" y="1514723"/>
            <a:ext cx="3151905" cy="37432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DA81CE-CF39-410A-8B8D-BFDD84FA2F40}"/>
              </a:ext>
            </a:extLst>
          </p:cNvPr>
          <p:cNvSpPr txBox="1"/>
          <p:nvPr/>
        </p:nvSpPr>
        <p:spPr>
          <a:xfrm>
            <a:off x="5294641" y="5247481"/>
            <a:ext cx="2462169" cy="10097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Стандарт рабочего места на сборке ДВС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7CB8C3-F839-4C12-B352-EC4C2D81EA65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8209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Стандарт рабочего места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53</a:t>
            </a:fld>
            <a:endParaRPr lang="ru-RU" sz="11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6BCAFC1-8EC5-40AF-9BF8-503D17A13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45" r="52849"/>
          <a:stretch/>
        </p:blipFill>
        <p:spPr>
          <a:xfrm>
            <a:off x="930476" y="1560928"/>
            <a:ext cx="3264766" cy="23098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9486C03-913D-4476-9574-FC8BBA4AE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30" t="15548"/>
          <a:stretch/>
        </p:blipFill>
        <p:spPr>
          <a:xfrm>
            <a:off x="4572000" y="1522061"/>
            <a:ext cx="3619162" cy="23487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EBA317-F4F1-4A79-9C21-71D8BD7481F3}"/>
              </a:ext>
            </a:extLst>
          </p:cNvPr>
          <p:cNvSpPr txBox="1"/>
          <p:nvPr/>
        </p:nvSpPr>
        <p:spPr>
          <a:xfrm>
            <a:off x="1259194" y="4057394"/>
            <a:ext cx="2462169" cy="61991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График уборки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D8BD99-0136-4519-B2AD-71EBB8252694}"/>
              </a:ext>
            </a:extLst>
          </p:cNvPr>
          <p:cNvSpPr txBox="1"/>
          <p:nvPr/>
        </p:nvSpPr>
        <p:spPr>
          <a:xfrm>
            <a:off x="5166645" y="4014957"/>
            <a:ext cx="2462169" cy="10097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914400">
              <a:lnSpc>
                <a:spcPct val="1200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Контрольный лист уборки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58A9700-C9D9-496F-80E1-C6A391D499EF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509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Шаг 5: </a:t>
            </a:r>
            <a:r>
              <a:rPr lang="ru-RU" dirty="0">
                <a:solidFill>
                  <a:schemeClr val="tx1"/>
                </a:solidFill>
              </a:rPr>
              <a:t>совершенствуйте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54</a:t>
            </a:fld>
            <a:endParaRPr lang="ru-RU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A01FF9-5966-4EB8-9322-1F5F982D7058}"/>
              </a:ext>
            </a:extLst>
          </p:cNvPr>
          <p:cNvSpPr txBox="1"/>
          <p:nvPr/>
        </p:nvSpPr>
        <p:spPr>
          <a:xfrm>
            <a:off x="1058271" y="1713445"/>
            <a:ext cx="3513729" cy="1242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ru-RU" sz="1600" b="1" dirty="0"/>
              <a:t>Проверка </a:t>
            </a:r>
            <a:r>
              <a:rPr lang="ru-RU" sz="1600" dirty="0"/>
              <a:t>соблюдения </a:t>
            </a:r>
            <a:r>
              <a:rPr lang="ru-RU" sz="1600" b="1" dirty="0"/>
              <a:t>стандартов</a:t>
            </a:r>
            <a:r>
              <a:rPr lang="ru-RU" sz="1600" dirty="0"/>
              <a:t> (самоконтроль, перекрёстные аудиты, аудиты руководителей)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6F28D-B488-4ED4-9666-4D165BF94A6B}"/>
              </a:ext>
            </a:extLst>
          </p:cNvPr>
          <p:cNvSpPr txBox="1"/>
          <p:nvPr/>
        </p:nvSpPr>
        <p:spPr>
          <a:xfrm>
            <a:off x="1058271" y="3780118"/>
            <a:ext cx="3220401" cy="94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ru-RU" sz="1600" b="1" dirty="0"/>
              <a:t>Соблюдение дисциплины </a:t>
            </a:r>
            <a:br>
              <a:rPr lang="ru-RU" sz="1600" dirty="0"/>
            </a:br>
            <a:r>
              <a:rPr lang="ru-RU" sz="1600" dirty="0"/>
              <a:t>и ежедневное </a:t>
            </a:r>
            <a:r>
              <a:rPr lang="ru-RU" sz="1600" b="1" dirty="0"/>
              <a:t>применение </a:t>
            </a:r>
            <a:r>
              <a:rPr lang="ru-RU" sz="1600" dirty="0"/>
              <a:t>принципов </a:t>
            </a:r>
            <a:r>
              <a:rPr lang="ru-RU" sz="1600" b="1" dirty="0"/>
              <a:t>5С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F46E19-1CED-4B0D-A353-297746B4C334}"/>
              </a:ext>
            </a:extLst>
          </p:cNvPr>
          <p:cNvSpPr txBox="1"/>
          <p:nvPr/>
        </p:nvSpPr>
        <p:spPr>
          <a:xfrm>
            <a:off x="4986889" y="1723370"/>
            <a:ext cx="1473895" cy="651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ru-RU" sz="1600" b="1" dirty="0"/>
              <a:t>Обучение</a:t>
            </a:r>
            <a:r>
              <a:rPr lang="ru-RU" sz="1600" dirty="0"/>
              <a:t> коллег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EEB1D-39DA-4DA1-B596-D165FCF59401}"/>
              </a:ext>
            </a:extLst>
          </p:cNvPr>
          <p:cNvSpPr txBox="1"/>
          <p:nvPr/>
        </p:nvSpPr>
        <p:spPr>
          <a:xfrm>
            <a:off x="4986889" y="3778262"/>
            <a:ext cx="2112266" cy="651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ru-RU" sz="1600" dirty="0"/>
              <a:t>Улучшение стандартов </a:t>
            </a:r>
            <a:r>
              <a:rPr lang="ru-RU" sz="1600" b="1" dirty="0"/>
              <a:t>5С</a:t>
            </a:r>
          </a:p>
        </p:txBody>
      </p:sp>
      <p:sp>
        <p:nvSpPr>
          <p:cNvPr id="23" name="Oval 49">
            <a:extLst>
              <a:ext uri="{FF2B5EF4-FFF2-40B4-BE49-F238E27FC236}">
                <a16:creationId xmlns:a16="http://schemas.microsoft.com/office/drawing/2014/main" id="{47EB43D9-BC8A-4468-8BE6-66BFACB95B7A}"/>
              </a:ext>
            </a:extLst>
          </p:cNvPr>
          <p:cNvSpPr/>
          <p:nvPr/>
        </p:nvSpPr>
        <p:spPr>
          <a:xfrm>
            <a:off x="1040896" y="1713445"/>
            <a:ext cx="3409184" cy="1364437"/>
          </a:xfrm>
          <a:prstGeom prst="roundRect">
            <a:avLst>
              <a:gd name="adj" fmla="val 535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24" name="Oval 49">
            <a:extLst>
              <a:ext uri="{FF2B5EF4-FFF2-40B4-BE49-F238E27FC236}">
                <a16:creationId xmlns:a16="http://schemas.microsoft.com/office/drawing/2014/main" id="{0B5E0876-CE46-41D3-8C28-D781CF8A2849}"/>
              </a:ext>
            </a:extLst>
          </p:cNvPr>
          <p:cNvSpPr/>
          <p:nvPr/>
        </p:nvSpPr>
        <p:spPr>
          <a:xfrm>
            <a:off x="1040896" y="3628977"/>
            <a:ext cx="3409184" cy="1364437"/>
          </a:xfrm>
          <a:prstGeom prst="roundRect">
            <a:avLst>
              <a:gd name="adj" fmla="val 535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25" name="Oval 49">
            <a:extLst>
              <a:ext uri="{FF2B5EF4-FFF2-40B4-BE49-F238E27FC236}">
                <a16:creationId xmlns:a16="http://schemas.microsoft.com/office/drawing/2014/main" id="{A6FF807C-2479-4628-84E7-48E0CDC0AD1E}"/>
              </a:ext>
            </a:extLst>
          </p:cNvPr>
          <p:cNvSpPr/>
          <p:nvPr/>
        </p:nvSpPr>
        <p:spPr>
          <a:xfrm>
            <a:off x="4693920" y="3628977"/>
            <a:ext cx="3409184" cy="1364437"/>
          </a:xfrm>
          <a:prstGeom prst="roundRect">
            <a:avLst>
              <a:gd name="adj" fmla="val 535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26" name="Oval 49">
            <a:extLst>
              <a:ext uri="{FF2B5EF4-FFF2-40B4-BE49-F238E27FC236}">
                <a16:creationId xmlns:a16="http://schemas.microsoft.com/office/drawing/2014/main" id="{403F52C8-B5C8-4A1F-A466-177AA628289B}"/>
              </a:ext>
            </a:extLst>
          </p:cNvPr>
          <p:cNvSpPr/>
          <p:nvPr/>
        </p:nvSpPr>
        <p:spPr>
          <a:xfrm>
            <a:off x="4693920" y="1715302"/>
            <a:ext cx="3409184" cy="1364437"/>
          </a:xfrm>
          <a:prstGeom prst="roundRect">
            <a:avLst>
              <a:gd name="adj" fmla="val 535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F05F912-0E7A-45FB-A9B1-CE06BE889063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3466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5С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55</a:t>
            </a:fld>
            <a:endParaRPr lang="ru-RU" sz="11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BFC8B1F-5821-4C11-88F4-4686DC344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1744483"/>
            <a:ext cx="4838382" cy="4145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D3D5C2-1F3C-42DD-BBA8-EF3484C96CD7}"/>
              </a:ext>
            </a:extLst>
          </p:cNvPr>
          <p:cNvSpPr txBox="1"/>
          <p:nvPr/>
        </p:nvSpPr>
        <p:spPr>
          <a:xfrm>
            <a:off x="6136641" y="2602345"/>
            <a:ext cx="2288221" cy="213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Какие</a:t>
            </a:r>
            <a:r>
              <a:rPr lang="ru-RU" sz="2000" b="1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шаги </a:t>
            </a:r>
            <a:r>
              <a:rPr lang="ru-RU" sz="2000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системы 5С </a:t>
            </a:r>
            <a:r>
              <a:rPr lang="ru-RU" sz="2000" b="1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выполнены?</a:t>
            </a:r>
          </a:p>
          <a:p>
            <a:pPr marL="285750" indent="-285750" algn="l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Что </a:t>
            </a:r>
            <a:r>
              <a:rPr lang="ru-RU" sz="2000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еще</a:t>
            </a: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2000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можно</a:t>
            </a: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 улучшить?</a:t>
            </a:r>
            <a:endParaRPr lang="ru-RU" b="0" i="0" dirty="0">
              <a:solidFill>
                <a:srgbClr val="212529"/>
              </a:solidFill>
              <a:effectLst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DEC6AF2-9DC4-4AD8-B500-495E10A1B394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425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5С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56</a:t>
            </a:fld>
            <a:endParaRPr lang="ru-RU" sz="11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0077BF-B3CF-4E23-A67C-2F1AB38AB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8" t="19187" r="18706" b="15594"/>
          <a:stretch/>
        </p:blipFill>
        <p:spPr>
          <a:xfrm>
            <a:off x="719138" y="1744482"/>
            <a:ext cx="4946769" cy="4145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657C39-1B8E-46A3-A89C-5A20F4FD28C3}"/>
              </a:ext>
            </a:extLst>
          </p:cNvPr>
          <p:cNvSpPr txBox="1"/>
          <p:nvPr/>
        </p:nvSpPr>
        <p:spPr>
          <a:xfrm>
            <a:off x="6136641" y="2602345"/>
            <a:ext cx="2288221" cy="213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Какие</a:t>
            </a:r>
            <a:r>
              <a:rPr lang="ru-RU" sz="2000" b="1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шаги </a:t>
            </a:r>
            <a:r>
              <a:rPr lang="ru-RU" sz="2000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системы 5С </a:t>
            </a:r>
            <a:r>
              <a:rPr lang="ru-RU" sz="2000" b="1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выполнены?</a:t>
            </a:r>
          </a:p>
          <a:p>
            <a:pPr marL="285750" indent="-285750" algn="l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Что </a:t>
            </a:r>
            <a:r>
              <a:rPr lang="ru-RU" sz="2000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еще</a:t>
            </a: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2000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можно</a:t>
            </a: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 улучшить?</a:t>
            </a:r>
            <a:endParaRPr lang="ru-RU" b="0" i="0" dirty="0">
              <a:solidFill>
                <a:srgbClr val="212529"/>
              </a:solidFill>
              <a:effectLst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DB8512-6F53-4436-AE4A-2C9BD026BDEA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4649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5С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57</a:t>
            </a:fld>
            <a:endParaRPr lang="ru-RU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1D9242-85C7-444C-9E8F-99FECEB56FC7}"/>
              </a:ext>
            </a:extLst>
          </p:cNvPr>
          <p:cNvSpPr txBox="1"/>
          <p:nvPr/>
        </p:nvSpPr>
        <p:spPr>
          <a:xfrm>
            <a:off x="6136641" y="2602345"/>
            <a:ext cx="2288221" cy="213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Какие</a:t>
            </a:r>
            <a:r>
              <a:rPr lang="ru-RU" sz="2000" b="1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шаги </a:t>
            </a:r>
            <a:r>
              <a:rPr lang="ru-RU" sz="2000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системы 5С </a:t>
            </a:r>
            <a:r>
              <a:rPr lang="ru-RU" sz="2000" b="1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выполнены?</a:t>
            </a:r>
          </a:p>
          <a:p>
            <a:pPr marL="285750" indent="-285750" algn="l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Что </a:t>
            </a:r>
            <a:r>
              <a:rPr lang="ru-RU" sz="2000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еще</a:t>
            </a: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2000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можно</a:t>
            </a: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 улучшить?</a:t>
            </a:r>
            <a:endParaRPr lang="ru-RU" b="0" i="0" dirty="0">
              <a:solidFill>
                <a:srgbClr val="212529"/>
              </a:solidFill>
              <a:effectLst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6" name="Рисунок 5" descr="Изображение выглядит как внутренний, стол, сидит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44457307-B010-40A7-A5DA-E96867D6D7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38" y="1744482"/>
            <a:ext cx="4946769" cy="41459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EC67D6-1F45-4072-985A-5A0DB8A6E05A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6065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5С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58</a:t>
            </a:fld>
            <a:endParaRPr lang="ru-RU" sz="11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54784E-5DF2-486D-8BA5-96BF7B784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19" b="7022"/>
          <a:stretch/>
        </p:blipFill>
        <p:spPr>
          <a:xfrm>
            <a:off x="719138" y="1744483"/>
            <a:ext cx="3774142" cy="4145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67866-11B8-43A9-85E9-835DFE488704}"/>
              </a:ext>
            </a:extLst>
          </p:cNvPr>
          <p:cNvSpPr txBox="1"/>
          <p:nvPr/>
        </p:nvSpPr>
        <p:spPr>
          <a:xfrm>
            <a:off x="6136641" y="2602345"/>
            <a:ext cx="2288221" cy="213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Какие</a:t>
            </a:r>
            <a:r>
              <a:rPr lang="ru-RU" sz="2000" b="1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шаги </a:t>
            </a:r>
            <a:r>
              <a:rPr lang="ru-RU" sz="2000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системы 5С </a:t>
            </a:r>
            <a:r>
              <a:rPr lang="ru-RU" sz="2000" b="1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выполнены?</a:t>
            </a:r>
          </a:p>
          <a:p>
            <a:pPr marL="285750" indent="-285750" algn="l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Что </a:t>
            </a:r>
            <a:r>
              <a:rPr lang="ru-RU" sz="2000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еще</a:t>
            </a: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2000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можно</a:t>
            </a: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 улучшить?</a:t>
            </a:r>
            <a:endParaRPr lang="ru-RU" b="0" i="0" dirty="0">
              <a:solidFill>
                <a:srgbClr val="212529"/>
              </a:solidFill>
              <a:effectLst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08585D6-F571-40C3-8720-D77C0216A975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907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796262F-AF58-4610-835D-26B7817E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99002"/>
            <a:ext cx="7705724" cy="869955"/>
          </a:xfrm>
          <a:ln w="6350">
            <a:noFill/>
          </a:ln>
        </p:spPr>
        <p:txBody>
          <a:bodyPr/>
          <a:lstStyle/>
          <a:p>
            <a:r>
              <a:rPr lang="ru-RU" spc="0" dirty="0">
                <a:ln w="6350">
                  <a:noFill/>
                </a:ln>
                <a:solidFill>
                  <a:schemeClr val="tx1"/>
                </a:solidFill>
              </a:rPr>
              <a:t>Чек-лист оценки рабочего места </a:t>
            </a:r>
            <a:br>
              <a:rPr lang="ru-RU" spc="0" dirty="0">
                <a:ln w="6350">
                  <a:noFill/>
                </a:ln>
                <a:solidFill>
                  <a:schemeClr val="tx1"/>
                </a:solidFill>
              </a:rPr>
            </a:br>
            <a:r>
              <a:rPr lang="ru-RU" spc="0" dirty="0">
                <a:ln w="6350">
                  <a:noFill/>
                </a:ln>
                <a:solidFill>
                  <a:schemeClr val="tx1"/>
                </a:solidFill>
              </a:rPr>
              <a:t>по 5С</a:t>
            </a: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B7E5DF4F-411B-4FC8-B011-90ACD6273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005" y="6498766"/>
            <a:ext cx="730250" cy="169277"/>
          </a:xfrm>
          <a:prstGeom prst="rect">
            <a:avLst/>
          </a:prstGeom>
        </p:spPr>
        <p:txBody>
          <a:bodyPr lIns="0" anchor="ctr" anchorCtr="0"/>
          <a:lstStyle/>
          <a:p>
            <a:pPr algn="l"/>
            <a:fld id="{C16FB43E-7017-44D2-8BB8-F034C831C470}" type="slidenum">
              <a:rPr lang="ru-RU" sz="1100" smtClean="0"/>
              <a:pPr algn="l"/>
              <a:t>59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88514-20EA-42FE-AB50-A8DFFD094C42}"/>
              </a:ext>
            </a:extLst>
          </p:cNvPr>
          <p:cNvSpPr txBox="1"/>
          <p:nvPr/>
        </p:nvSpPr>
        <p:spPr>
          <a:xfrm>
            <a:off x="632384" y="1890117"/>
            <a:ext cx="388246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ru-RU" sz="2000" b="1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Зачем он нужен </a:t>
            </a:r>
            <a:r>
              <a:rPr lang="ru-RU" b="1" dirty="0">
                <a:solidFill>
                  <a:srgbClr val="212529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-</a:t>
            </a:r>
            <a:r>
              <a:rPr lang="ru-RU" b="0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b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чтобы получить объективную картину текущего состояния, выявить слабые места и </a:t>
            </a:r>
            <a:r>
              <a:rPr lang="ru-RU" b="0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определить приоритеты для улучшения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RU" sz="2000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В чем его преимущества </a:t>
            </a:r>
            <a:r>
              <a:rPr lang="ru-RU" b="1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–</a:t>
            </a:r>
            <a:r>
              <a:rPr lang="ru-RU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 он помогает </a:t>
            </a:r>
            <a:r>
              <a:rPr lang="ru-RU" b="0" i="0" dirty="0">
                <a:solidFill>
                  <a:srgbClr val="212529"/>
                </a:solidFill>
                <a:effectLst/>
                <a:latin typeface="Gotham Pro" panose="02000503040000020004" pitchFamily="2" charset="0"/>
                <a:cs typeface="Gotham Pro" panose="02000503040000020004" pitchFamily="2" charset="0"/>
              </a:rPr>
              <a:t>избежать неприятных оценок, привлекает сотрудников к улучшению процесса и позволяет отслеживать прогресс»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2809C6-03BF-42E1-A6A2-7F83B6EF0F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823"/>
            <a:ext cx="4571999" cy="34641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08DDDC-1CC1-4DEA-AA09-73FEC1DF9EA1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678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A2B23698-8008-42CF-9047-17D06617E6DC}"/>
              </a:ext>
            </a:extLst>
          </p:cNvPr>
          <p:cNvSpPr/>
          <p:nvPr/>
        </p:nvSpPr>
        <p:spPr>
          <a:xfrm rot="16200000">
            <a:off x="4437268" y="-1019202"/>
            <a:ext cx="1781175" cy="7632289"/>
          </a:xfrm>
          <a:prstGeom prst="round2SameRect">
            <a:avLst>
              <a:gd name="adj1" fmla="val 4626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D906F-E242-4D3A-93B3-1CA47710A961}"/>
              </a:ext>
            </a:extLst>
          </p:cNvPr>
          <p:cNvSpPr txBox="1"/>
          <p:nvPr/>
        </p:nvSpPr>
        <p:spPr>
          <a:xfrm>
            <a:off x="1905809" y="1751242"/>
            <a:ext cx="1664222" cy="20315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ru-RU" sz="115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1</a:t>
            </a:r>
            <a:endParaRPr lang="ru-RU" sz="18000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908A19B5-DAEE-41FC-9210-BF92C075057E}"/>
              </a:ext>
            </a:extLst>
          </p:cNvPr>
          <p:cNvSpPr/>
          <p:nvPr/>
        </p:nvSpPr>
        <p:spPr>
          <a:xfrm rot="16200000">
            <a:off x="5304995" y="27593"/>
            <a:ext cx="45719" cy="763229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Gotham Pro" panose="02000503040000020004" pitchFamily="2" charset="0"/>
            </a:endParaRPr>
          </a:p>
        </p:txBody>
      </p:sp>
      <p:sp>
        <p:nvSpPr>
          <p:cNvPr id="9" name="Стрелка: шеврон 8">
            <a:extLst>
              <a:ext uri="{FF2B5EF4-FFF2-40B4-BE49-F238E27FC236}">
                <a16:creationId xmlns:a16="http://schemas.microsoft.com/office/drawing/2014/main" id="{6EA02A9D-E0A5-4556-BD54-1EDDF9758B9F}"/>
              </a:ext>
            </a:extLst>
          </p:cNvPr>
          <p:cNvSpPr/>
          <p:nvPr/>
        </p:nvSpPr>
        <p:spPr>
          <a:xfrm>
            <a:off x="8475803" y="2407096"/>
            <a:ext cx="318136" cy="914400"/>
          </a:xfrm>
          <a:prstGeom prst="chevron">
            <a:avLst>
              <a:gd name="adj" fmla="val 796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Gotham Pro" panose="02000503040000020004" pitchFamily="2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DC9C1A-E7FF-44E8-B4D9-2975597617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9634" y="2655669"/>
            <a:ext cx="4582655" cy="417254"/>
          </a:xfrm>
          <a:prstGeom prst="rect">
            <a:avLst/>
          </a:prstGeo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  <a:latin typeface="Gotham Pro Medium" panose="02000603030000020004" pitchFamily="2" charset="0"/>
                <a:ea typeface="+mn-ea"/>
                <a:cs typeface="Gotham Pro Medium" panose="02000603030000020004" pitchFamily="2" charset="0"/>
              </a:rPr>
              <a:t>ТРИ ТИПА РАБОТ</a:t>
            </a:r>
          </a:p>
        </p:txBody>
      </p:sp>
    </p:spTree>
    <p:extLst>
      <p:ext uri="{BB962C8B-B14F-4D97-AF65-F5344CB8AC3E}">
        <p14:creationId xmlns:p14="http://schemas.microsoft.com/office/powerpoint/2010/main" val="720987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C4EDE-DD4B-4A85-91CF-FC2FBCA7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чек-листа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91EEA9-EECC-4C04-99BF-05646E6C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t>60</a:t>
            </a:fld>
            <a:endParaRPr lang="ru-RU" sz="1100" dirty="0"/>
          </a:p>
        </p:txBody>
      </p:sp>
      <p:sp>
        <p:nvSpPr>
          <p:cNvPr id="5" name="Oval 49">
            <a:extLst>
              <a:ext uri="{FF2B5EF4-FFF2-40B4-BE49-F238E27FC236}">
                <a16:creationId xmlns:a16="http://schemas.microsoft.com/office/drawing/2014/main" id="{882AAB82-50A4-4EC3-B79E-2C2ABBEF9398}"/>
              </a:ext>
            </a:extLst>
          </p:cNvPr>
          <p:cNvSpPr/>
          <p:nvPr/>
        </p:nvSpPr>
        <p:spPr>
          <a:xfrm>
            <a:off x="6779523" y="2089600"/>
            <a:ext cx="1519564" cy="3725287"/>
          </a:xfrm>
          <a:prstGeom prst="roundRect">
            <a:avLst>
              <a:gd name="adj" fmla="val 535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graphicFrame>
        <p:nvGraphicFramePr>
          <p:cNvPr id="7" name="Таблица 5">
            <a:extLst>
              <a:ext uri="{FF2B5EF4-FFF2-40B4-BE49-F238E27FC236}">
                <a16:creationId xmlns:a16="http://schemas.microsoft.com/office/drawing/2014/main" id="{DC6E2055-5D83-4A6B-AC2D-562BBB1128B3}"/>
              </a:ext>
            </a:extLst>
          </p:cNvPr>
          <p:cNvGraphicFramePr>
            <a:graphicFrameLocks noGrp="1"/>
          </p:cNvGraphicFramePr>
          <p:nvPr/>
        </p:nvGraphicFramePr>
        <p:xfrm>
          <a:off x="900199" y="1455046"/>
          <a:ext cx="7120082" cy="555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3932">
                  <a:extLst>
                    <a:ext uri="{9D8B030D-6E8A-4147-A177-3AD203B41FA5}">
                      <a16:colId xmlns:a16="http://schemas.microsoft.com/office/drawing/2014/main" val="2025154411"/>
                    </a:ext>
                  </a:extLst>
                </a:gridCol>
                <a:gridCol w="1726150">
                  <a:extLst>
                    <a:ext uri="{9D8B030D-6E8A-4147-A177-3AD203B41FA5}">
                      <a16:colId xmlns:a16="http://schemas.microsoft.com/office/drawing/2014/main" val="3885244328"/>
                    </a:ext>
                  </a:extLst>
                </a:gridCol>
              </a:tblGrid>
              <a:tr h="55587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Критерии оценки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Оценка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170009"/>
                  </a:ext>
                </a:extLst>
              </a:tr>
            </a:tbl>
          </a:graphicData>
        </a:graphic>
      </p:graphicFrame>
      <p:sp>
        <p:nvSpPr>
          <p:cNvPr id="8" name="Oval 49">
            <a:extLst>
              <a:ext uri="{FF2B5EF4-FFF2-40B4-BE49-F238E27FC236}">
                <a16:creationId xmlns:a16="http://schemas.microsoft.com/office/drawing/2014/main" id="{599D1C8C-707B-4722-9C82-E5C26D6E8B48}"/>
              </a:ext>
            </a:extLst>
          </p:cNvPr>
          <p:cNvSpPr/>
          <p:nvPr/>
        </p:nvSpPr>
        <p:spPr>
          <a:xfrm>
            <a:off x="900199" y="1376363"/>
            <a:ext cx="7412904" cy="634555"/>
          </a:xfrm>
          <a:prstGeom prst="roundRect">
            <a:avLst>
              <a:gd name="adj" fmla="val 535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9" name="Oval 49">
            <a:extLst>
              <a:ext uri="{FF2B5EF4-FFF2-40B4-BE49-F238E27FC236}">
                <a16:creationId xmlns:a16="http://schemas.microsoft.com/office/drawing/2014/main" id="{42BE6286-2764-4B40-BA65-482F510F3527}"/>
              </a:ext>
            </a:extLst>
          </p:cNvPr>
          <p:cNvSpPr/>
          <p:nvPr/>
        </p:nvSpPr>
        <p:spPr>
          <a:xfrm>
            <a:off x="900199" y="2089602"/>
            <a:ext cx="5764761" cy="675786"/>
          </a:xfrm>
          <a:prstGeom prst="roundRect">
            <a:avLst>
              <a:gd name="adj" fmla="val 535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10" name="Oval 49">
            <a:extLst>
              <a:ext uri="{FF2B5EF4-FFF2-40B4-BE49-F238E27FC236}">
                <a16:creationId xmlns:a16="http://schemas.microsoft.com/office/drawing/2014/main" id="{06172402-FF30-4757-A2E1-58522643FC07}"/>
              </a:ext>
            </a:extLst>
          </p:cNvPr>
          <p:cNvSpPr/>
          <p:nvPr/>
        </p:nvSpPr>
        <p:spPr>
          <a:xfrm>
            <a:off x="900199" y="2853535"/>
            <a:ext cx="5764761" cy="675786"/>
          </a:xfrm>
          <a:prstGeom prst="roundRect">
            <a:avLst>
              <a:gd name="adj" fmla="val 535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11" name="Oval 49">
            <a:extLst>
              <a:ext uri="{FF2B5EF4-FFF2-40B4-BE49-F238E27FC236}">
                <a16:creationId xmlns:a16="http://schemas.microsoft.com/office/drawing/2014/main" id="{A81365A1-C273-4416-9790-CA2AFBA88F4C}"/>
              </a:ext>
            </a:extLst>
          </p:cNvPr>
          <p:cNvSpPr/>
          <p:nvPr/>
        </p:nvSpPr>
        <p:spPr>
          <a:xfrm>
            <a:off x="900199" y="3623492"/>
            <a:ext cx="5764761" cy="675786"/>
          </a:xfrm>
          <a:prstGeom prst="roundRect">
            <a:avLst>
              <a:gd name="adj" fmla="val 535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12" name="Oval 49">
            <a:extLst>
              <a:ext uri="{FF2B5EF4-FFF2-40B4-BE49-F238E27FC236}">
                <a16:creationId xmlns:a16="http://schemas.microsoft.com/office/drawing/2014/main" id="{1DFA2CA7-C3AA-42CB-B2BE-882E92D64DAE}"/>
              </a:ext>
            </a:extLst>
          </p:cNvPr>
          <p:cNvSpPr/>
          <p:nvPr/>
        </p:nvSpPr>
        <p:spPr>
          <a:xfrm>
            <a:off x="900199" y="4387425"/>
            <a:ext cx="5764761" cy="675786"/>
          </a:xfrm>
          <a:prstGeom prst="roundRect">
            <a:avLst>
              <a:gd name="adj" fmla="val 535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13" name="Oval 49">
            <a:extLst>
              <a:ext uri="{FF2B5EF4-FFF2-40B4-BE49-F238E27FC236}">
                <a16:creationId xmlns:a16="http://schemas.microsoft.com/office/drawing/2014/main" id="{D33A6948-7132-478B-B627-DFE44539D7D9}"/>
              </a:ext>
            </a:extLst>
          </p:cNvPr>
          <p:cNvSpPr/>
          <p:nvPr/>
        </p:nvSpPr>
        <p:spPr>
          <a:xfrm>
            <a:off x="900199" y="5139101"/>
            <a:ext cx="5764761" cy="675786"/>
          </a:xfrm>
          <a:prstGeom prst="roundRect">
            <a:avLst>
              <a:gd name="adj" fmla="val 535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kern="0" dirty="0">
              <a:latin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74D320-7BC0-4089-A096-4D02B6ED350E}"/>
              </a:ext>
            </a:extLst>
          </p:cNvPr>
          <p:cNvSpPr txBox="1"/>
          <p:nvPr/>
        </p:nvSpPr>
        <p:spPr>
          <a:xfrm>
            <a:off x="744595" y="2933311"/>
            <a:ext cx="2296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ru-RU" sz="1600" u="none" strike="noStrike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2С: Соблюдайте порядок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F255E-E73B-4127-9A0D-E50A9FD84D98}"/>
              </a:ext>
            </a:extLst>
          </p:cNvPr>
          <p:cNvSpPr txBox="1"/>
          <p:nvPr/>
        </p:nvSpPr>
        <p:spPr>
          <a:xfrm>
            <a:off x="900199" y="2257525"/>
            <a:ext cx="19242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ru-RU" sz="1600" u="none" strike="noStrike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1С: Сортируйте</a:t>
            </a:r>
            <a:endParaRPr lang="ru-RU" sz="1600" i="0" u="none" strike="noStrike" dirty="0">
              <a:solidFill>
                <a:srgbClr val="000000"/>
              </a:solidFill>
              <a:effectLst/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0D542F-321C-4371-A91B-11A46CB06EE5}"/>
              </a:ext>
            </a:extLst>
          </p:cNvPr>
          <p:cNvSpPr txBox="1"/>
          <p:nvPr/>
        </p:nvSpPr>
        <p:spPr>
          <a:xfrm>
            <a:off x="744595" y="3668997"/>
            <a:ext cx="2397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ru-RU" sz="1600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3</a:t>
            </a:r>
            <a:r>
              <a:rPr lang="ru-RU" sz="1600" u="none" strike="noStrike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С: Содержите в чистоте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F5252E-CAAF-41A6-849E-20CDC473027B}"/>
              </a:ext>
            </a:extLst>
          </p:cNvPr>
          <p:cNvSpPr txBox="1"/>
          <p:nvPr/>
        </p:nvSpPr>
        <p:spPr>
          <a:xfrm>
            <a:off x="887773" y="4574385"/>
            <a:ext cx="25574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ru-RU" sz="1600" u="none" strike="noStrike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4С: Стандартизируйте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A47F64-1603-4E29-81F9-B4FE1D705E63}"/>
              </a:ext>
            </a:extLst>
          </p:cNvPr>
          <p:cNvSpPr txBox="1"/>
          <p:nvPr/>
        </p:nvSpPr>
        <p:spPr>
          <a:xfrm>
            <a:off x="887773" y="5285959"/>
            <a:ext cx="25574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ru-RU" sz="1600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5</a:t>
            </a:r>
            <a:r>
              <a:rPr lang="ru-RU" sz="1600" u="none" strike="noStrike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С: Совершенствуйте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8572BB-3358-4EEC-B578-F4197E0C4ACF}"/>
              </a:ext>
            </a:extLst>
          </p:cNvPr>
          <p:cNvSpPr txBox="1"/>
          <p:nvPr/>
        </p:nvSpPr>
        <p:spPr>
          <a:xfrm>
            <a:off x="6842931" y="2180580"/>
            <a:ext cx="14561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ru-RU" sz="1200" u="none" strike="noStrike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0 – критерий</a:t>
            </a:r>
          </a:p>
          <a:p>
            <a:pPr fontAlgn="ctr"/>
            <a:r>
              <a:rPr lang="ru-RU" sz="1200" u="none" strike="noStrike" dirty="0">
                <a:effectLst/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не выполняется</a:t>
            </a:r>
          </a:p>
          <a:p>
            <a:pPr fontAlgn="ctr"/>
            <a:r>
              <a:rPr lang="ru-RU" sz="1200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1 – критерий выполняется</a:t>
            </a:r>
            <a:endParaRPr lang="ru-RU" sz="1200" u="none" strike="noStrike" dirty="0">
              <a:effectLst/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74C225-B750-475F-817F-56BD4DE71937}"/>
              </a:ext>
            </a:extLst>
          </p:cNvPr>
          <p:cNvSpPr txBox="1"/>
          <p:nvPr/>
        </p:nvSpPr>
        <p:spPr>
          <a:xfrm>
            <a:off x="3769360" y="2193060"/>
            <a:ext cx="3010163" cy="3744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Все ли ненужные предметы удалены с рабочего места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Все ли необходимые предметы имеют свое место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Как часто необходимо проводить уборку в этом месте,, чтобы поддерживать чистоту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Существуют ли стандарты уборки и обслуживания оборудования</a:t>
            </a:r>
          </a:p>
          <a:p>
            <a:pPr>
              <a:spcBef>
                <a:spcPts val="1000"/>
              </a:spcBef>
              <a:spcAft>
                <a:spcPts val="1400"/>
              </a:spcAft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Предпринимаются ли действия по постоянному усовершенствованию системы 5С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9115164-C83D-4A0B-85F5-568EC22ACE9A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4755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12D32-0176-4F34-95EC-A29D632C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6" y="189957"/>
            <a:ext cx="7705724" cy="443198"/>
          </a:xfrm>
        </p:spPr>
        <p:txBody>
          <a:bodyPr/>
          <a:lstStyle/>
          <a:p>
            <a:r>
              <a:rPr lang="ru-RU" b="1" i="0" dirty="0">
                <a:solidFill>
                  <a:srgbClr val="191919"/>
                </a:solidFill>
                <a:effectLst/>
                <a:latin typeface="Noto Sans" panose="020B0502040504020204" pitchFamily="34" charset="0"/>
              </a:rPr>
              <a:t>Контроль состояния условий труда при помощи системы 5S</a:t>
            </a:r>
            <a:br>
              <a:rPr lang="ru-RU" b="1" i="0" dirty="0">
                <a:solidFill>
                  <a:srgbClr val="191919"/>
                </a:solidFill>
                <a:effectLst/>
                <a:latin typeface="Noto Sans" panose="020B0502040504020204" pitchFamily="34" charset="0"/>
              </a:rPr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629A913-8E22-4F38-B4F6-5CAEEE70A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61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E2C91-9E4B-478A-A523-3F747C76D7D0}"/>
              </a:ext>
            </a:extLst>
          </p:cNvPr>
          <p:cNvSpPr txBox="1"/>
          <p:nvPr/>
        </p:nvSpPr>
        <p:spPr>
          <a:xfrm>
            <a:off x="719136" y="1748714"/>
            <a:ext cx="77057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Лучший способ контроля состояния охраны труда — многоуровневый подход, включающий: </a:t>
            </a:r>
          </a:p>
          <a:p>
            <a:endParaRPr lang="ru-RU" dirty="0"/>
          </a:p>
          <a:p>
            <a:r>
              <a:rPr lang="ru-RU" dirty="0"/>
              <a:t>руководителя цеха;</a:t>
            </a:r>
          </a:p>
          <a:p>
            <a:r>
              <a:rPr lang="ru-RU" dirty="0"/>
              <a:t>руководителя подразделения;</a:t>
            </a:r>
          </a:p>
          <a:p>
            <a:r>
              <a:rPr lang="ru-RU" dirty="0"/>
              <a:t>руководителя смены;</a:t>
            </a:r>
          </a:p>
          <a:p>
            <a:pPr algn="just"/>
            <a:r>
              <a:rPr lang="ru-RU" dirty="0"/>
              <a:t>специалиста по охране труда;</a:t>
            </a:r>
          </a:p>
          <a:p>
            <a:r>
              <a:rPr lang="ru-RU" dirty="0"/>
              <a:t>самого работника.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D63C6-00C2-4C9A-B319-96F598A451BC}"/>
              </a:ext>
            </a:extLst>
          </p:cNvPr>
          <p:cNvSpPr txBox="1"/>
          <p:nvPr/>
        </p:nvSpPr>
        <p:spPr>
          <a:xfrm>
            <a:off x="417442" y="5347838"/>
            <a:ext cx="8309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91919"/>
                </a:solidFill>
                <a:effectLst/>
                <a:latin typeface="Noto Sans" panose="020B0502040504020204" pitchFamily="34" charset="0"/>
              </a:rPr>
              <a:t>В моменты регулярных выходов можно заметить, что от того, как организовано рабочее место, зависит уровень травматизма.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5C351B-31DB-42C0-8FBD-73B56217AB7D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3850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0A5F9-5450-4B84-B107-2361D249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применения системы 5С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6D65B61-62FC-46BD-B964-89C6D9E55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62</a:t>
            </a:fld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78F415-A3AB-4BB7-AEC4-AC34268F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4" y="1451660"/>
            <a:ext cx="4422263" cy="313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79EC13-393C-4A6B-B07A-09DCFA12A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525" y="1451660"/>
            <a:ext cx="4430076" cy="3134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F25304-B1D8-4429-9F2A-FFB80FFD866C}"/>
              </a:ext>
            </a:extLst>
          </p:cNvPr>
          <p:cNvSpPr txBox="1"/>
          <p:nvPr/>
        </p:nvSpPr>
        <p:spPr>
          <a:xfrm>
            <a:off x="149737" y="4942188"/>
            <a:ext cx="8795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3B4256"/>
                </a:solidFill>
                <a:effectLst/>
                <a:latin typeface="IBM Plex Sans" panose="020B0503050203000203" pitchFamily="34" charset="0"/>
              </a:rPr>
              <a:t>Для сокращения времени на поиск перемещенных полуфабрикатов транспортные тележки были снабжены системой быстрой визуальной идентификации полуфабрикатов по номенклатуре и количеству, синхронизировав номера заданий и нумерацию ячейки в тележке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070E49D-B6DF-47E6-8C96-7CD216640222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704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79E893F-8B8C-49DE-980F-F92ED02AA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63</a:t>
            </a:fld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1EF911-8FA9-4580-944C-BA05B7121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58" y="1956170"/>
            <a:ext cx="4343833" cy="30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EC95154-1B2C-4CA8-B872-46C68EE2A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207" y="1971333"/>
            <a:ext cx="4300971" cy="305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DAE062-8CBE-47AB-A7E1-B09143EBA1AE}"/>
              </a:ext>
            </a:extLst>
          </p:cNvPr>
          <p:cNvSpPr txBox="1"/>
          <p:nvPr/>
        </p:nvSpPr>
        <p:spPr>
          <a:xfrm>
            <a:off x="351390" y="5021438"/>
            <a:ext cx="86448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3B4256"/>
                </a:solidFill>
                <a:effectLst/>
                <a:latin typeface="IBM Plex Sans" panose="020B0503050203000203" pitchFamily="34" charset="0"/>
              </a:rPr>
              <a:t>Для сокращения времени выполнения ремонтных работ разработали и изготовили быстросъемный механизм для снятия фланцев с валов без применения вспомогательных инструментов. Операцию демонтажа фланцев стандартизировали, провели обучение операторов выполнению работ в соответствии с реализованными улучшениями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224CDC-8710-4F4D-A9AD-EC3F532F2B33}"/>
              </a:ext>
            </a:extLst>
          </p:cNvPr>
          <p:cNvSpPr txBox="1"/>
          <p:nvPr/>
        </p:nvSpPr>
        <p:spPr>
          <a:xfrm>
            <a:off x="146822" y="1121380"/>
            <a:ext cx="8859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B4256"/>
                </a:solidFill>
                <a:effectLst/>
                <a:latin typeface="IBM Plex Sans" panose="020B0503050203000203" pitchFamily="34" charset="0"/>
              </a:rPr>
              <a:t>Простои линии производства гранулированного свекловичного жома (отходы переработки сахарной свеклы) достигали до 24 ч. в мес. из-за выхода из строя валов ленточного транспортера</a:t>
            </a:r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A0B1AA6-74A6-411A-945D-50F7BBF1D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447114"/>
            <a:ext cx="7705724" cy="443198"/>
          </a:xfrm>
        </p:spPr>
        <p:txBody>
          <a:bodyPr/>
          <a:lstStyle/>
          <a:p>
            <a:r>
              <a:rPr lang="ru-RU" dirty="0"/>
              <a:t>Примеры применения системы 5С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3F47CE2-5AD9-45F6-9797-F21AFDD47C9D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7101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2DD67B7C-43C5-4C3D-AA3D-D9B6C7BE0841}"/>
              </a:ext>
            </a:extLst>
          </p:cNvPr>
          <p:cNvSpPr/>
          <p:nvPr/>
        </p:nvSpPr>
        <p:spPr>
          <a:xfrm rot="16200000">
            <a:off x="4437268" y="-1019202"/>
            <a:ext cx="1781175" cy="7632289"/>
          </a:xfrm>
          <a:prstGeom prst="round2SameRect">
            <a:avLst>
              <a:gd name="adj1" fmla="val 4626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FEDCE4-91F0-4EBB-AF8E-7F8F6A738162}"/>
              </a:ext>
            </a:extLst>
          </p:cNvPr>
          <p:cNvSpPr txBox="1"/>
          <p:nvPr/>
        </p:nvSpPr>
        <p:spPr>
          <a:xfrm>
            <a:off x="1905809" y="1751242"/>
            <a:ext cx="1664222" cy="20315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ru-RU" sz="115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3</a:t>
            </a:r>
            <a:endParaRPr lang="ru-RU" sz="18000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2293D030-FE6D-47FB-9722-102DA14DBAFC}"/>
              </a:ext>
            </a:extLst>
          </p:cNvPr>
          <p:cNvSpPr/>
          <p:nvPr/>
        </p:nvSpPr>
        <p:spPr>
          <a:xfrm rot="16200000">
            <a:off x="5304995" y="27593"/>
            <a:ext cx="45719" cy="763229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Gotham Pro" panose="02000503040000020004" pitchFamily="2" charset="0"/>
            </a:endParaRPr>
          </a:p>
        </p:txBody>
      </p:sp>
      <p:sp>
        <p:nvSpPr>
          <p:cNvPr id="8" name="Стрелка: шеврон 7">
            <a:extLst>
              <a:ext uri="{FF2B5EF4-FFF2-40B4-BE49-F238E27FC236}">
                <a16:creationId xmlns:a16="http://schemas.microsoft.com/office/drawing/2014/main" id="{3CEF36E6-B98B-43AA-8AAA-7FC2DDAC18C0}"/>
              </a:ext>
            </a:extLst>
          </p:cNvPr>
          <p:cNvSpPr/>
          <p:nvPr/>
        </p:nvSpPr>
        <p:spPr>
          <a:xfrm>
            <a:off x="8475803" y="2407096"/>
            <a:ext cx="318136" cy="914400"/>
          </a:xfrm>
          <a:prstGeom prst="chevron">
            <a:avLst>
              <a:gd name="adj" fmla="val 796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Gotham Pro" panose="02000503040000020004" pitchFamily="2" charset="0"/>
            </a:endParaRP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E322B938-A767-4462-ABB6-AE3D765DAF6E}"/>
              </a:ext>
            </a:extLst>
          </p:cNvPr>
          <p:cNvSpPr txBox="1">
            <a:spLocks/>
          </p:cNvSpPr>
          <p:nvPr/>
        </p:nvSpPr>
        <p:spPr>
          <a:xfrm>
            <a:off x="3161601" y="2407096"/>
            <a:ext cx="4582655" cy="10802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defRPr>
            </a:lvl1pPr>
          </a:lstStyle>
          <a:p>
            <a:r>
              <a:rPr lang="ru-RU" sz="2800" dirty="0">
                <a:latin typeface="Gotham Pro Medium" panose="02000603030000020004" pitchFamily="2" charset="0"/>
                <a:cs typeface="Gotham Pro Medium" panose="02000603030000020004" pitchFamily="2" charset="0"/>
              </a:rPr>
              <a:t>ПОИСК КОРЕННЫХ ПРИЧИН ПРОБЛЕМЫ</a:t>
            </a:r>
            <a:endParaRPr lang="ru-RU" sz="2800" dirty="0">
              <a:solidFill>
                <a:schemeClr val="tx1"/>
              </a:solidFill>
              <a:latin typeface="Gotham Pro Medium" panose="02000603030000020004" pitchFamily="2" charset="0"/>
              <a:ea typeface="+mn-ea"/>
              <a:cs typeface="Gotham Pro Medium" panose="020006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3141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BBE2C-273F-4140-88C7-F35335432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Типичное решение</a:t>
            </a: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D783683-0263-42F4-8FEA-604AAEE8E37C}"/>
              </a:ext>
            </a:extLst>
          </p:cNvPr>
          <p:cNvSpPr/>
          <p:nvPr/>
        </p:nvSpPr>
        <p:spPr>
          <a:xfrm>
            <a:off x="721212" y="2047880"/>
            <a:ext cx="3477564" cy="629886"/>
          </a:xfrm>
          <a:prstGeom prst="roundRect">
            <a:avLst>
              <a:gd name="adj" fmla="val 968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Ситуация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1AAA5-751B-4F0D-A330-07D262C76903}"/>
              </a:ext>
            </a:extLst>
          </p:cNvPr>
          <p:cNvSpPr txBox="1"/>
          <p:nvPr/>
        </p:nvSpPr>
        <p:spPr>
          <a:xfrm>
            <a:off x="719138" y="2748169"/>
            <a:ext cx="3171825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Механизм не работает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1502F15-EA49-4B81-BB18-E2CE24A7A7C3}"/>
              </a:ext>
            </a:extLst>
          </p:cNvPr>
          <p:cNvSpPr/>
          <p:nvPr/>
        </p:nvSpPr>
        <p:spPr>
          <a:xfrm>
            <a:off x="4447592" y="2047880"/>
            <a:ext cx="3769567" cy="629886"/>
          </a:xfrm>
          <a:prstGeom prst="roundRect">
            <a:avLst>
              <a:gd name="adj" fmla="val 769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Первичное наблюдение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691B2-97EA-44A1-BC4A-D08B2BEC9DB7}"/>
              </a:ext>
            </a:extLst>
          </p:cNvPr>
          <p:cNvSpPr txBox="1"/>
          <p:nvPr/>
        </p:nvSpPr>
        <p:spPr>
          <a:xfrm>
            <a:off x="4447592" y="2748169"/>
            <a:ext cx="3769566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Перегорел перегрузочный предохранитель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8359E7F-9CEB-4B4D-9684-F25E78C1D800}"/>
              </a:ext>
            </a:extLst>
          </p:cNvPr>
          <p:cNvSpPr/>
          <p:nvPr/>
        </p:nvSpPr>
        <p:spPr>
          <a:xfrm>
            <a:off x="719137" y="4220680"/>
            <a:ext cx="7498021" cy="629886"/>
          </a:xfrm>
          <a:prstGeom prst="roundRect">
            <a:avLst>
              <a:gd name="adj" fmla="val 968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ru-RU" sz="24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Типичное решение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F5006B-F970-464C-9B6E-5DD80A1F252A}"/>
              </a:ext>
            </a:extLst>
          </p:cNvPr>
          <p:cNvSpPr txBox="1"/>
          <p:nvPr/>
        </p:nvSpPr>
        <p:spPr>
          <a:xfrm>
            <a:off x="719138" y="4961649"/>
            <a:ext cx="4873009" cy="46166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Gotham Pro Medium" panose="02000603030000020004" pitchFamily="2" charset="0"/>
                <a:cs typeface="Gotham Pro Medium" panose="02000603030000020004" pitchFamily="2" charset="0"/>
              </a:rPr>
              <a:t>Заменить предохранитель</a:t>
            </a:r>
          </a:p>
        </p:txBody>
      </p:sp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C432166D-9B00-42F4-983C-0693FAF3C7EB}"/>
              </a:ext>
            </a:extLst>
          </p:cNvPr>
          <p:cNvSpPr txBox="1">
            <a:spLocks/>
          </p:cNvSpPr>
          <p:nvPr/>
        </p:nvSpPr>
        <p:spPr>
          <a:xfrm>
            <a:off x="723005" y="6498766"/>
            <a:ext cx="730250" cy="169277"/>
          </a:xfrm>
          <a:prstGeom prst="rect">
            <a:avLst/>
          </a:prstGeom>
        </p:spPr>
        <p:txBody>
          <a:bodyPr l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6FB43E-7017-44D2-8BB8-F034C831C470}" type="slidenum">
              <a:rPr lang="ru-RU" sz="1100" smtClean="0">
                <a:latin typeface="Gotham Pro" panose="02000503040000020004" pitchFamily="2" charset="0"/>
                <a:cs typeface="Gotham Pro" panose="02000503040000020004" pitchFamily="2" charset="0"/>
              </a:rPr>
              <a:pPr/>
              <a:t>65</a:t>
            </a:fld>
            <a:endParaRPr lang="ru-RU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1CF0F0B-4B0D-46C0-937F-EE523B7F1F08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2997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47D6E-D89D-417E-98BD-884B87BA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Типичное решение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BDE98E-53D9-4668-9711-B1E50D6AE5EC}"/>
              </a:ext>
            </a:extLst>
          </p:cNvPr>
          <p:cNvSpPr/>
          <p:nvPr/>
        </p:nvSpPr>
        <p:spPr>
          <a:xfrm>
            <a:off x="4712687" y="2915923"/>
            <a:ext cx="3712175" cy="3494963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Повторение проблемы </a:t>
            </a:r>
            <a:r>
              <a:rPr lang="ru-RU" sz="20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 будущем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Рост издержек </a:t>
            </a:r>
            <a:br>
              <a:rPr lang="ru-RU" sz="2000" b="1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20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на обслуживание оборудования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Снижение </a:t>
            </a:r>
            <a:r>
              <a:rPr lang="ru-RU" sz="2000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производительности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A3725E-B726-4CA4-BA00-3C0AF4FDB971}"/>
              </a:ext>
            </a:extLst>
          </p:cNvPr>
          <p:cNvSpPr txBox="1"/>
          <p:nvPr/>
        </p:nvSpPr>
        <p:spPr>
          <a:xfrm>
            <a:off x="719138" y="2860246"/>
            <a:ext cx="3712175" cy="3170099"/>
          </a:xfrm>
          <a:prstGeom prst="rect">
            <a:avLst/>
          </a:prstGeom>
          <a:noFill/>
        </p:spPr>
        <p:txBody>
          <a:bodyPr wrap="square" lIns="0" anchor="t" anchorCtr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Необходимость</a:t>
            </a:r>
            <a:r>
              <a:rPr lang="ru-RU" sz="2000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 скорейшего </a:t>
            </a:r>
            <a:r>
              <a:rPr lang="ru-RU" sz="2000" b="1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возобновления</a:t>
            </a:r>
            <a:r>
              <a:rPr lang="ru-RU" sz="2000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 работы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Недостаток поддержки </a:t>
            </a:r>
            <a:r>
              <a:rPr lang="ru-RU" sz="2000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данной работы со стороны руководителей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Загруженность </a:t>
            </a:r>
            <a:r>
              <a:rPr lang="ru-RU" sz="2000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и/или </a:t>
            </a:r>
            <a:r>
              <a:rPr lang="ru-RU" sz="2000" b="1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низкая квалификация </a:t>
            </a:r>
            <a:r>
              <a:rPr lang="ru-RU" sz="2000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персонала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FA00E258-A013-4485-8505-91571773A59D}"/>
              </a:ext>
            </a:extLst>
          </p:cNvPr>
          <p:cNvSpPr txBox="1">
            <a:spLocks/>
          </p:cNvSpPr>
          <p:nvPr/>
        </p:nvSpPr>
        <p:spPr>
          <a:xfrm>
            <a:off x="723005" y="6498766"/>
            <a:ext cx="730250" cy="169277"/>
          </a:xfrm>
          <a:prstGeom prst="rect">
            <a:avLst/>
          </a:prstGeom>
        </p:spPr>
        <p:txBody>
          <a:bodyPr l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6FB43E-7017-44D2-8BB8-F034C831C470}" type="slidenum">
              <a:rPr lang="ru-RU" sz="1100" smtClean="0">
                <a:latin typeface="Gotham Pro" panose="02000503040000020004" pitchFamily="2" charset="0"/>
                <a:cs typeface="Gotham Pro" panose="02000503040000020004" pitchFamily="2" charset="0"/>
              </a:rPr>
              <a:pPr/>
              <a:t>66</a:t>
            </a:fld>
            <a:endParaRPr lang="ru-RU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44F69A3-9571-40CE-837E-0F52510DE3F7}"/>
              </a:ext>
            </a:extLst>
          </p:cNvPr>
          <p:cNvSpPr/>
          <p:nvPr/>
        </p:nvSpPr>
        <p:spPr>
          <a:xfrm>
            <a:off x="719138" y="1428452"/>
            <a:ext cx="3712175" cy="1178015"/>
          </a:xfrm>
          <a:prstGeom prst="roundRect">
            <a:avLst>
              <a:gd name="adj" fmla="val 74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Причины принятия типичного решения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F31A80-586E-44D4-87E0-4725A3B750BA}"/>
              </a:ext>
            </a:extLst>
          </p:cNvPr>
          <p:cNvSpPr/>
          <p:nvPr/>
        </p:nvSpPr>
        <p:spPr>
          <a:xfrm>
            <a:off x="4712687" y="1428452"/>
            <a:ext cx="3712175" cy="1178015"/>
          </a:xfrm>
          <a:prstGeom prst="roundRect">
            <a:avLst>
              <a:gd name="adj" fmla="val 97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Последствия</a:t>
            </a:r>
            <a:endParaRPr lang="ru-RU" sz="2400" dirty="0">
              <a:solidFill>
                <a:schemeClr val="bg1"/>
              </a:solidFill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3FC2B79-2D3B-47DC-AA45-5CC3E5C56019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0126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BFF90-998B-4989-96A4-E9E31E99E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Инструменты поиска и анализа вероятной причины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1612979-CE68-4A69-A9CD-570788EF4E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67</a:t>
            </a:fld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B87E524-D21A-4D47-A4F9-F599F66EF737}"/>
              </a:ext>
            </a:extLst>
          </p:cNvPr>
          <p:cNvSpPr/>
          <p:nvPr/>
        </p:nvSpPr>
        <p:spPr>
          <a:xfrm>
            <a:off x="714705" y="4801035"/>
            <a:ext cx="7710158" cy="1152525"/>
          </a:xfrm>
          <a:prstGeom prst="roundRect">
            <a:avLst>
              <a:gd name="adj" fmla="val 7028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AF0C0F0E-FBB2-4C80-B3E3-50F59B17EF31}"/>
              </a:ext>
            </a:extLst>
          </p:cNvPr>
          <p:cNvSpPr txBox="1">
            <a:spLocks/>
          </p:cNvSpPr>
          <p:nvPr/>
        </p:nvSpPr>
        <p:spPr>
          <a:xfrm>
            <a:off x="723005" y="1996019"/>
            <a:ext cx="7710158" cy="1859655"/>
          </a:xfrm>
          <a:prstGeom prst="rect">
            <a:avLst/>
          </a:prstGeom>
        </p:spPr>
        <p:txBody>
          <a:bodyPr lIns="0"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1E86C8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1800"/>
              </a:spcBef>
              <a:buSzPct val="128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ru-RU" sz="2100" dirty="0">
                <a:latin typeface="Gotham Pro" panose="02000503040000020004" pitchFamily="2" charset="0"/>
                <a:cs typeface="Gotham Pro" panose="02000503040000020004" pitchFamily="2" charset="0"/>
              </a:rPr>
              <a:t>Метод «</a:t>
            </a:r>
            <a:r>
              <a:rPr lang="ru-RU" sz="2100" b="1" dirty="0">
                <a:latin typeface="Gotham Pro" panose="02000503040000020004" pitchFamily="2" charset="0"/>
                <a:cs typeface="Gotham Pro" panose="02000503040000020004" pitchFamily="2" charset="0"/>
              </a:rPr>
              <a:t>Пять почему</a:t>
            </a:r>
            <a:r>
              <a:rPr lang="ru-RU" sz="2100" dirty="0">
                <a:latin typeface="Gotham Pro" panose="02000503040000020004" pitchFamily="2" charset="0"/>
                <a:cs typeface="Gotham Pro" panose="02000503040000020004" pitchFamily="2" charset="0"/>
              </a:rPr>
              <a:t>»</a:t>
            </a:r>
          </a:p>
          <a:p>
            <a:pPr marL="266700" indent="-266700">
              <a:spcBef>
                <a:spcPts val="1800"/>
              </a:spcBef>
              <a:buSzPct val="128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ru-RU" sz="2100" b="1" dirty="0">
                <a:latin typeface="Gotham Pro" panose="02000503040000020004" pitchFamily="2" charset="0"/>
                <a:cs typeface="Gotham Pro" panose="02000503040000020004" pitchFamily="2" charset="0"/>
              </a:rPr>
              <a:t>Диаграмма </a:t>
            </a:r>
            <a:r>
              <a:rPr lang="ru-RU" sz="21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Ишикавы</a:t>
            </a:r>
            <a:r>
              <a:rPr lang="ru-RU" sz="2100" b="1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en-US" sz="2100" dirty="0">
                <a:latin typeface="Gotham Pro" panose="02000503040000020004" pitchFamily="2" charset="0"/>
                <a:cs typeface="Gotham Pro" panose="02000503040000020004" pitchFamily="2" charset="0"/>
              </a:rPr>
              <a:t>(</a:t>
            </a:r>
            <a:r>
              <a:rPr lang="ru-RU" sz="2100" dirty="0">
                <a:latin typeface="Gotham Pro" panose="02000503040000020004" pitchFamily="2" charset="0"/>
                <a:cs typeface="Gotham Pro" panose="02000503040000020004" pitchFamily="2" charset="0"/>
              </a:rPr>
              <a:t>пройдите электронный курс)</a:t>
            </a:r>
          </a:p>
          <a:p>
            <a:pPr marL="266700" indent="-266700">
              <a:spcBef>
                <a:spcPts val="1800"/>
              </a:spcBef>
              <a:buSzPct val="128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ru-RU" sz="2100" dirty="0">
                <a:latin typeface="Gotham Pro" panose="02000503040000020004" pitchFamily="2" charset="0"/>
                <a:cs typeface="Gotham Pro" panose="02000503040000020004" pitchFamily="2" charset="0"/>
              </a:rPr>
              <a:t>Метод «</a:t>
            </a:r>
            <a:r>
              <a:rPr lang="ru-RU" sz="2100" b="1" dirty="0">
                <a:latin typeface="Gotham Pro" panose="02000503040000020004" pitchFamily="2" charset="0"/>
                <a:cs typeface="Gotham Pro" panose="02000503040000020004" pitchFamily="2" charset="0"/>
              </a:rPr>
              <a:t>Голосование экспертов</a:t>
            </a:r>
            <a:r>
              <a:rPr lang="ru-RU" sz="2100" dirty="0">
                <a:latin typeface="Gotham Pro" panose="02000503040000020004" pitchFamily="2" charset="0"/>
                <a:cs typeface="Gotham Pro" panose="02000503040000020004" pitchFamily="2" charset="0"/>
              </a:rPr>
              <a:t>»</a:t>
            </a:r>
          </a:p>
          <a:p>
            <a:pPr marL="266700" indent="-266700">
              <a:spcBef>
                <a:spcPts val="1800"/>
              </a:spcBef>
              <a:buSzPct val="128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ru-RU" sz="2100" b="1" dirty="0">
                <a:latin typeface="Gotham Pro" panose="02000503040000020004" pitchFamily="2" charset="0"/>
                <a:cs typeface="Gotham Pro" panose="02000503040000020004" pitchFamily="2" charset="0"/>
              </a:rPr>
              <a:t>Статистические</a:t>
            </a:r>
            <a:r>
              <a:rPr lang="ru-RU" sz="2100" dirty="0">
                <a:latin typeface="Gotham Pro" panose="02000503040000020004" pitchFamily="2" charset="0"/>
                <a:cs typeface="Gotham Pro" panose="02000503040000020004" pitchFamily="2" charset="0"/>
              </a:rPr>
              <a:t> методы </a:t>
            </a:r>
            <a:r>
              <a:rPr lang="en-US" sz="2100" dirty="0">
                <a:latin typeface="Gotham Pro" panose="02000503040000020004" pitchFamily="2" charset="0"/>
                <a:cs typeface="Gotham Pro" panose="02000503040000020004" pitchFamily="2" charset="0"/>
              </a:rPr>
              <a:t>(</a:t>
            </a:r>
            <a:r>
              <a:rPr lang="ru-RU" sz="2100" dirty="0">
                <a:latin typeface="Gotham Pro" panose="02000503040000020004" pitchFamily="2" charset="0"/>
                <a:cs typeface="Gotham Pro" panose="02000503040000020004" pitchFamily="2" charset="0"/>
              </a:rPr>
              <a:t>пройдите электронный курс)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B0CF87-C8C5-4874-B874-CDFF796154E5}"/>
              </a:ext>
            </a:extLst>
          </p:cNvPr>
          <p:cNvSpPr/>
          <p:nvPr/>
        </p:nvSpPr>
        <p:spPr>
          <a:xfrm>
            <a:off x="1382836" y="5054131"/>
            <a:ext cx="6373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241" fontAlgn="base">
              <a:spcBef>
                <a:spcPct val="0"/>
              </a:spcBef>
              <a:spcAft>
                <a:spcPts val="1200"/>
              </a:spcAft>
              <a:buClr>
                <a:srgbClr val="F26522"/>
              </a:buClr>
              <a:defRPr/>
            </a:pPr>
            <a:r>
              <a:rPr lang="ru-RU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Оценить связь возможных причин с проблемой</a:t>
            </a:r>
            <a:r>
              <a:rPr lang="en-US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. </a:t>
            </a:r>
            <a:r>
              <a:rPr lang="ru-RU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Понять, какие причины наносят наибольший ущерб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AA32D70-339A-45D9-8163-2BB8102D79CE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0600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D1ACF-FDA4-4FF0-8A59-B4C56457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 Почему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CFF32D2-80A7-4FB8-AD29-050FDCB7A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68</a:t>
            </a:fld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AB7B516-A25A-4959-8DEF-75749A081C8B}"/>
              </a:ext>
            </a:extLst>
          </p:cNvPr>
          <p:cNvSpPr/>
          <p:nvPr/>
        </p:nvSpPr>
        <p:spPr>
          <a:xfrm>
            <a:off x="2885493" y="1732276"/>
            <a:ext cx="4848490" cy="360000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ysClr val="window" lastClr="FFFFFF">
                <a:lumMod val="75000"/>
                <a:alpha val="51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Исследуемая проблема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69E6BD9-F27F-4F99-AD7A-514E19869455}"/>
              </a:ext>
            </a:extLst>
          </p:cNvPr>
          <p:cNvCxnSpPr>
            <a:cxnSpLocks/>
            <a:endCxn id="72" idx="0"/>
          </p:cNvCxnSpPr>
          <p:nvPr/>
        </p:nvCxnSpPr>
        <p:spPr>
          <a:xfrm>
            <a:off x="4152531" y="2085138"/>
            <a:ext cx="1900" cy="210173"/>
          </a:xfrm>
          <a:prstGeom prst="line">
            <a:avLst/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23" name="Соединительная линия уступом 17">
            <a:extLst>
              <a:ext uri="{FF2B5EF4-FFF2-40B4-BE49-F238E27FC236}">
                <a16:creationId xmlns:a16="http://schemas.microsoft.com/office/drawing/2014/main" id="{383CB22E-AD1E-4C41-8BF8-BC806BBF7354}"/>
              </a:ext>
            </a:extLst>
          </p:cNvPr>
          <p:cNvCxnSpPr>
            <a:cxnSpLocks/>
            <a:stCxn id="72" idx="2"/>
          </p:cNvCxnSpPr>
          <p:nvPr/>
        </p:nvCxnSpPr>
        <p:spPr>
          <a:xfrm rot="10800000" flipV="1">
            <a:off x="3548218" y="2347958"/>
            <a:ext cx="553567" cy="401276"/>
          </a:xfrm>
          <a:prstGeom prst="bentConnector3">
            <a:avLst>
              <a:gd name="adj1" fmla="val 100702"/>
            </a:avLst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5" name="Соединительная линия уступом 19">
            <a:extLst>
              <a:ext uri="{FF2B5EF4-FFF2-40B4-BE49-F238E27FC236}">
                <a16:creationId xmlns:a16="http://schemas.microsoft.com/office/drawing/2014/main" id="{B941D463-A2ED-4DBA-AA04-93EB5F2FF15C}"/>
              </a:ext>
            </a:extLst>
          </p:cNvPr>
          <p:cNvCxnSpPr>
            <a:cxnSpLocks/>
            <a:stCxn id="72" idx="6"/>
          </p:cNvCxnSpPr>
          <p:nvPr/>
        </p:nvCxnSpPr>
        <p:spPr>
          <a:xfrm>
            <a:off x="4207078" y="2347958"/>
            <a:ext cx="1982647" cy="402596"/>
          </a:xfrm>
          <a:prstGeom prst="bentConnector3">
            <a:avLst>
              <a:gd name="adj1" fmla="val 99990"/>
            </a:avLst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84C66ADC-4097-4663-B3A0-957D67DA9354}"/>
              </a:ext>
            </a:extLst>
          </p:cNvPr>
          <p:cNvCxnSpPr>
            <a:cxnSpLocks/>
            <a:endCxn id="71" idx="0"/>
          </p:cNvCxnSpPr>
          <p:nvPr/>
        </p:nvCxnSpPr>
        <p:spPr>
          <a:xfrm>
            <a:off x="6188223" y="3122975"/>
            <a:ext cx="695" cy="222084"/>
          </a:xfrm>
          <a:prstGeom prst="line">
            <a:avLst/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30" name="Соединительная линия уступом 124">
            <a:extLst>
              <a:ext uri="{FF2B5EF4-FFF2-40B4-BE49-F238E27FC236}">
                <a16:creationId xmlns:a16="http://schemas.microsoft.com/office/drawing/2014/main" id="{2F011593-7163-4DF1-8C31-BA94F8CCD41B}"/>
              </a:ext>
            </a:extLst>
          </p:cNvPr>
          <p:cNvCxnSpPr>
            <a:cxnSpLocks/>
            <a:stCxn id="71" idx="2"/>
          </p:cNvCxnSpPr>
          <p:nvPr/>
        </p:nvCxnSpPr>
        <p:spPr>
          <a:xfrm rot="10800000" flipV="1">
            <a:off x="4874457" y="3397706"/>
            <a:ext cx="1261814" cy="350140"/>
          </a:xfrm>
          <a:prstGeom prst="bentConnector2">
            <a:avLst/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ysDot"/>
            <a:headEnd type="none" w="med" len="med"/>
            <a:tailEnd type="triangle" w="med" len="med"/>
          </a:ln>
          <a:effectLst/>
        </p:spPr>
      </p:cxnSp>
      <p:cxnSp>
        <p:nvCxnSpPr>
          <p:cNvPr id="31" name="Соединительная линия уступом 126">
            <a:extLst>
              <a:ext uri="{FF2B5EF4-FFF2-40B4-BE49-F238E27FC236}">
                <a16:creationId xmlns:a16="http://schemas.microsoft.com/office/drawing/2014/main" id="{A64B8E08-7DDC-4858-85B2-B62B5A97E990}"/>
              </a:ext>
            </a:extLst>
          </p:cNvPr>
          <p:cNvCxnSpPr>
            <a:cxnSpLocks/>
            <a:stCxn id="71" idx="6"/>
          </p:cNvCxnSpPr>
          <p:nvPr/>
        </p:nvCxnSpPr>
        <p:spPr>
          <a:xfrm>
            <a:off x="6241565" y="3397706"/>
            <a:ext cx="1310190" cy="342396"/>
          </a:xfrm>
          <a:prstGeom prst="bentConnector3">
            <a:avLst>
              <a:gd name="adj1" fmla="val 99781"/>
            </a:avLst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40" name="Соединительная линия уступом 168">
            <a:extLst>
              <a:ext uri="{FF2B5EF4-FFF2-40B4-BE49-F238E27FC236}">
                <a16:creationId xmlns:a16="http://schemas.microsoft.com/office/drawing/2014/main" id="{ED06ACD2-B144-43DE-BF69-5EFB49C55D51}"/>
              </a:ext>
            </a:extLst>
          </p:cNvPr>
          <p:cNvCxnSpPr/>
          <p:nvPr/>
        </p:nvCxnSpPr>
        <p:spPr>
          <a:xfrm rot="5400000">
            <a:off x="4776482" y="2567692"/>
            <a:ext cx="375340" cy="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ysDot"/>
            <a:headEnd type="none" w="med" len="med"/>
            <a:tailEnd type="triangle" w="med" len="med"/>
          </a:ln>
          <a:effectLst/>
        </p:spPr>
      </p:cxnSp>
      <p:cxnSp>
        <p:nvCxnSpPr>
          <p:cNvPr id="42" name="Соединительная линия уступом 151">
            <a:extLst>
              <a:ext uri="{FF2B5EF4-FFF2-40B4-BE49-F238E27FC236}">
                <a16:creationId xmlns:a16="http://schemas.microsoft.com/office/drawing/2014/main" id="{EBE9CFAE-1FD6-449B-9066-4633D4111766}"/>
              </a:ext>
            </a:extLst>
          </p:cNvPr>
          <p:cNvCxnSpPr>
            <a:cxnSpLocks/>
          </p:cNvCxnSpPr>
          <p:nvPr/>
        </p:nvCxnSpPr>
        <p:spPr>
          <a:xfrm rot="5400000">
            <a:off x="6026949" y="3581420"/>
            <a:ext cx="330362" cy="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D9DBAE26-3AE0-45F9-A36C-B7CF41BA3A75}"/>
              </a:ext>
            </a:extLst>
          </p:cNvPr>
          <p:cNvSpPr/>
          <p:nvPr/>
        </p:nvSpPr>
        <p:spPr>
          <a:xfrm>
            <a:off x="2995535" y="2782619"/>
            <a:ext cx="1144198" cy="381329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ysClr val="window" lastClr="FFFFFF">
                <a:lumMod val="75000"/>
                <a:alpha val="51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-3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Причина</a:t>
            </a: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DBC05073-E69A-4A34-8AFB-53890D9E5912}"/>
              </a:ext>
            </a:extLst>
          </p:cNvPr>
          <p:cNvSpPr/>
          <p:nvPr/>
        </p:nvSpPr>
        <p:spPr>
          <a:xfrm>
            <a:off x="6136271" y="3345059"/>
            <a:ext cx="105294" cy="105294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18AD478F-30C7-4E71-BE03-947E5B2D784C}"/>
              </a:ext>
            </a:extLst>
          </p:cNvPr>
          <p:cNvSpPr/>
          <p:nvPr/>
        </p:nvSpPr>
        <p:spPr>
          <a:xfrm>
            <a:off x="4101784" y="2295311"/>
            <a:ext cx="105294" cy="105294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CC727FCD-B172-456A-809E-781FBC718181}"/>
              </a:ext>
            </a:extLst>
          </p:cNvPr>
          <p:cNvSpPr/>
          <p:nvPr/>
        </p:nvSpPr>
        <p:spPr>
          <a:xfrm>
            <a:off x="1210158" y="2316503"/>
            <a:ext cx="947690" cy="360000"/>
          </a:xfrm>
          <a:prstGeom prst="round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/>
              </a:gs>
            </a:gsLst>
            <a:lin ang="21594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" dist="38100" dir="5400000" sx="96000" sy="96000" algn="t" rotWithShape="0">
              <a:prstClr val="black">
                <a:alpha val="6000"/>
              </a:prstClr>
            </a:outerShdw>
          </a:effectLst>
        </p:spPr>
        <p:txBody>
          <a:bodyPr wrap="square" lIns="108000" tIns="0" rIns="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Почему?</a:t>
            </a:r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25ECE320-8CEF-419F-97B4-079A98574D32}"/>
              </a:ext>
            </a:extLst>
          </p:cNvPr>
          <p:cNvSpPr/>
          <p:nvPr/>
        </p:nvSpPr>
        <p:spPr>
          <a:xfrm>
            <a:off x="5623014" y="2749234"/>
            <a:ext cx="1144198" cy="381329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ysClr val="window" lastClr="FFFFFF">
                <a:lumMod val="75000"/>
                <a:alpha val="51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-3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Причина</a:t>
            </a: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7461CE51-A146-4A62-BF79-869D43CB93F0}"/>
              </a:ext>
            </a:extLst>
          </p:cNvPr>
          <p:cNvSpPr/>
          <p:nvPr/>
        </p:nvSpPr>
        <p:spPr>
          <a:xfrm>
            <a:off x="5623014" y="3755438"/>
            <a:ext cx="1144198" cy="381329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ysClr val="window" lastClr="FFFFFF">
                <a:lumMod val="75000"/>
                <a:alpha val="51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-3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Причина</a:t>
            </a: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74D469D1-A4D6-4390-9757-8FF5AB97B22D}"/>
              </a:ext>
            </a:extLst>
          </p:cNvPr>
          <p:cNvSpPr/>
          <p:nvPr/>
        </p:nvSpPr>
        <p:spPr>
          <a:xfrm>
            <a:off x="5623014" y="4765839"/>
            <a:ext cx="1144197" cy="559385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ysClr val="window" lastClr="FFFFFF">
                <a:lumMod val="75000"/>
                <a:alpha val="51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-3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Коренная причина 2</a:t>
            </a:r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6CC05B4-3057-43ED-A6F8-5CD473CDFDCA}"/>
              </a:ext>
            </a:extLst>
          </p:cNvPr>
          <p:cNvGrpSpPr/>
          <p:nvPr/>
        </p:nvGrpSpPr>
        <p:grpSpPr>
          <a:xfrm>
            <a:off x="4302360" y="3748798"/>
            <a:ext cx="1144192" cy="381329"/>
            <a:chOff x="2726438" y="5012254"/>
            <a:chExt cx="1123885" cy="381329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64BC2CD4-EC85-4D16-8B5A-534B06B45DFA}"/>
                </a:ext>
              </a:extLst>
            </p:cNvPr>
            <p:cNvSpPr/>
            <p:nvPr/>
          </p:nvSpPr>
          <p:spPr>
            <a:xfrm>
              <a:off x="2726438" y="5012254"/>
              <a:ext cx="1123885" cy="381329"/>
            </a:xfrm>
            <a:prstGeom prst="roundRect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>
              <a:outerShdw blurRad="203200" dist="76200" dir="5460000" sx="102000" sy="102000" algn="ctr" rotWithShape="0">
                <a:sysClr val="window" lastClr="FFFFFF">
                  <a:lumMod val="75000"/>
                  <a:alpha val="51000"/>
                </a:sys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grpSp>
          <p:nvGrpSpPr>
            <p:cNvPr id="111" name="Группа 110">
              <a:extLst>
                <a:ext uri="{FF2B5EF4-FFF2-40B4-BE49-F238E27FC236}">
                  <a16:creationId xmlns:a16="http://schemas.microsoft.com/office/drawing/2014/main" id="{0E209B56-BD5C-4798-BDDC-26E1B23C687D}"/>
                </a:ext>
              </a:extLst>
            </p:cNvPr>
            <p:cNvGrpSpPr/>
            <p:nvPr/>
          </p:nvGrpSpPr>
          <p:grpSpPr>
            <a:xfrm>
              <a:off x="2751867" y="5040034"/>
              <a:ext cx="1079079" cy="333691"/>
              <a:chOff x="1349978" y="4230691"/>
              <a:chExt cx="1080000" cy="720000"/>
            </a:xfrm>
          </p:grpSpPr>
          <p:sp>
            <p:nvSpPr>
              <p:cNvPr id="112" name="Line 37">
                <a:extLst>
                  <a:ext uri="{FF2B5EF4-FFF2-40B4-BE49-F238E27FC236}">
                    <a16:creationId xmlns:a16="http://schemas.microsoft.com/office/drawing/2014/main" id="{ED016EFB-4692-4D09-99BF-938F08ED9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978" y="4230691"/>
                <a:ext cx="1080000" cy="720000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85714" tIns="44571" rIns="85714" bIns="44571" anchor="ctr"/>
              <a:lstStyle/>
              <a:p>
                <a:pPr marL="0" marR="0" lvl="0" indent="0" defTabSz="86961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0" cap="none" spc="0" normalizeH="0" baseline="0" noProof="0">
                  <a:ln>
                    <a:noFill/>
                  </a:ln>
                  <a:solidFill>
                    <a:srgbClr val="1D6780"/>
                  </a:solidFill>
                  <a:effectLst/>
                  <a:uLnTx/>
                  <a:uFillTx/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113" name="Line 38">
                <a:extLst>
                  <a:ext uri="{FF2B5EF4-FFF2-40B4-BE49-F238E27FC236}">
                    <a16:creationId xmlns:a16="http://schemas.microsoft.com/office/drawing/2014/main" id="{C6900D5A-C0ED-4019-8CE2-C44A87F8C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9978" y="4230691"/>
                <a:ext cx="1080000" cy="720000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85714" tIns="44571" rIns="85714" bIns="44571" anchor="ctr"/>
              <a:lstStyle/>
              <a:p>
                <a:pPr marL="0" marR="0" lvl="0" indent="0" defTabSz="86961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0" cap="none" spc="0" normalizeH="0" baseline="0" noProof="0">
                  <a:ln>
                    <a:noFill/>
                  </a:ln>
                  <a:solidFill>
                    <a:srgbClr val="1D6780"/>
                  </a:solidFill>
                  <a:effectLst/>
                  <a:uLnTx/>
                  <a:uFillTx/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F1C9D669-5727-4EA5-BEF5-4332199925D6}"/>
              </a:ext>
            </a:extLst>
          </p:cNvPr>
          <p:cNvGrpSpPr/>
          <p:nvPr/>
        </p:nvGrpSpPr>
        <p:grpSpPr>
          <a:xfrm>
            <a:off x="4302360" y="2782619"/>
            <a:ext cx="1144192" cy="381329"/>
            <a:chOff x="2726438" y="5012254"/>
            <a:chExt cx="1123885" cy="381329"/>
          </a:xfrm>
        </p:grpSpPr>
        <p:sp>
          <p:nvSpPr>
            <p:cNvPr id="115" name="Прямоугольник: скругленные углы 114">
              <a:extLst>
                <a:ext uri="{FF2B5EF4-FFF2-40B4-BE49-F238E27FC236}">
                  <a16:creationId xmlns:a16="http://schemas.microsoft.com/office/drawing/2014/main" id="{FA9BE1A6-3BBF-46EE-A504-1DB74067ADC1}"/>
                </a:ext>
              </a:extLst>
            </p:cNvPr>
            <p:cNvSpPr/>
            <p:nvPr/>
          </p:nvSpPr>
          <p:spPr>
            <a:xfrm>
              <a:off x="2726438" y="5012254"/>
              <a:ext cx="1123885" cy="381329"/>
            </a:xfrm>
            <a:prstGeom prst="roundRect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>
              <a:outerShdw blurRad="203200" dist="76200" dir="5460000" sx="102000" sy="102000" algn="ctr" rotWithShape="0">
                <a:sysClr val="window" lastClr="FFFFFF">
                  <a:lumMod val="75000"/>
                  <a:alpha val="51000"/>
                </a:sys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grpSp>
          <p:nvGrpSpPr>
            <p:cNvPr id="116" name="Группа 115">
              <a:extLst>
                <a:ext uri="{FF2B5EF4-FFF2-40B4-BE49-F238E27FC236}">
                  <a16:creationId xmlns:a16="http://schemas.microsoft.com/office/drawing/2014/main" id="{2CF45550-1607-4423-B583-4E74562DD83F}"/>
                </a:ext>
              </a:extLst>
            </p:cNvPr>
            <p:cNvGrpSpPr/>
            <p:nvPr/>
          </p:nvGrpSpPr>
          <p:grpSpPr>
            <a:xfrm>
              <a:off x="2751867" y="5040034"/>
              <a:ext cx="1079079" cy="333691"/>
              <a:chOff x="1349978" y="4230691"/>
              <a:chExt cx="1080000" cy="720000"/>
            </a:xfrm>
          </p:grpSpPr>
          <p:sp>
            <p:nvSpPr>
              <p:cNvPr id="117" name="Line 37">
                <a:extLst>
                  <a:ext uri="{FF2B5EF4-FFF2-40B4-BE49-F238E27FC236}">
                    <a16:creationId xmlns:a16="http://schemas.microsoft.com/office/drawing/2014/main" id="{716C6C6C-38ED-4B6D-9065-54AC56A33B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978" y="4230691"/>
                <a:ext cx="1080000" cy="720000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85714" tIns="44571" rIns="85714" bIns="44571" anchor="ctr"/>
              <a:lstStyle/>
              <a:p>
                <a:pPr marL="0" marR="0" lvl="0" indent="0" defTabSz="86961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0" cap="none" spc="0" normalizeH="0" baseline="0" noProof="0">
                  <a:ln>
                    <a:noFill/>
                  </a:ln>
                  <a:solidFill>
                    <a:srgbClr val="1D6780"/>
                  </a:solidFill>
                  <a:effectLst/>
                  <a:uLnTx/>
                  <a:uFillTx/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118" name="Line 38">
                <a:extLst>
                  <a:ext uri="{FF2B5EF4-FFF2-40B4-BE49-F238E27FC236}">
                    <a16:creationId xmlns:a16="http://schemas.microsoft.com/office/drawing/2014/main" id="{FE22DF18-CF19-4D48-A14D-D245867D05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9978" y="4230691"/>
                <a:ext cx="1080000" cy="720000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85714" tIns="44571" rIns="85714" bIns="44571" anchor="ctr"/>
              <a:lstStyle/>
              <a:p>
                <a:pPr marL="0" marR="0" lvl="0" indent="0" defTabSz="86961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0" cap="none" spc="0" normalizeH="0" baseline="0" noProof="0">
                  <a:ln>
                    <a:noFill/>
                  </a:ln>
                  <a:solidFill>
                    <a:srgbClr val="1D6780"/>
                  </a:solidFill>
                  <a:effectLst/>
                  <a:uLnTx/>
                  <a:uFillTx/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E9EBB6E7-F3A6-40DE-8BE0-DA8AA5A2B0C4}"/>
              </a:ext>
            </a:extLst>
          </p:cNvPr>
          <p:cNvGrpSpPr/>
          <p:nvPr/>
        </p:nvGrpSpPr>
        <p:grpSpPr>
          <a:xfrm>
            <a:off x="6967032" y="3748798"/>
            <a:ext cx="1144192" cy="381329"/>
            <a:chOff x="2726438" y="5012254"/>
            <a:chExt cx="1123885" cy="381329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FD52E931-0CDC-425F-80D5-9742034B7509}"/>
                </a:ext>
              </a:extLst>
            </p:cNvPr>
            <p:cNvSpPr/>
            <p:nvPr/>
          </p:nvSpPr>
          <p:spPr>
            <a:xfrm>
              <a:off x="2726438" y="5012254"/>
              <a:ext cx="1123885" cy="381329"/>
            </a:xfrm>
            <a:prstGeom prst="roundRect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>
              <a:outerShdw blurRad="203200" dist="76200" dir="5460000" sx="102000" sy="102000" algn="ctr" rotWithShape="0">
                <a:sysClr val="window" lastClr="FFFFFF">
                  <a:lumMod val="75000"/>
                  <a:alpha val="51000"/>
                </a:sys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id="{0638CB4D-35ED-4750-B4B4-C5BD374E942F}"/>
                </a:ext>
              </a:extLst>
            </p:cNvPr>
            <p:cNvGrpSpPr/>
            <p:nvPr/>
          </p:nvGrpSpPr>
          <p:grpSpPr>
            <a:xfrm>
              <a:off x="2751867" y="5040034"/>
              <a:ext cx="1079079" cy="333691"/>
              <a:chOff x="1349978" y="4230691"/>
              <a:chExt cx="1080000" cy="720000"/>
            </a:xfrm>
          </p:grpSpPr>
          <p:sp>
            <p:nvSpPr>
              <p:cNvPr id="127" name="Line 37">
                <a:extLst>
                  <a:ext uri="{FF2B5EF4-FFF2-40B4-BE49-F238E27FC236}">
                    <a16:creationId xmlns:a16="http://schemas.microsoft.com/office/drawing/2014/main" id="{1116D933-E49C-4963-84BE-F2EE258D3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978" y="4230691"/>
                <a:ext cx="1080000" cy="720000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85714" tIns="44571" rIns="85714" bIns="44571" anchor="ctr"/>
              <a:lstStyle/>
              <a:p>
                <a:pPr marL="0" marR="0" lvl="0" indent="0" defTabSz="86961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0" cap="none" spc="0" normalizeH="0" baseline="0" noProof="0">
                  <a:ln>
                    <a:noFill/>
                  </a:ln>
                  <a:solidFill>
                    <a:srgbClr val="1D6780"/>
                  </a:solidFill>
                  <a:effectLst/>
                  <a:uLnTx/>
                  <a:uFillTx/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128" name="Line 38">
                <a:extLst>
                  <a:ext uri="{FF2B5EF4-FFF2-40B4-BE49-F238E27FC236}">
                    <a16:creationId xmlns:a16="http://schemas.microsoft.com/office/drawing/2014/main" id="{F094219F-D2FB-4D79-A19B-38B12A1C22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9978" y="4230691"/>
                <a:ext cx="1080000" cy="720000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85714" tIns="44571" rIns="85714" bIns="44571" anchor="ctr"/>
              <a:lstStyle/>
              <a:p>
                <a:pPr marL="0" marR="0" lvl="0" indent="0" defTabSz="86961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0" cap="none" spc="0" normalizeH="0" baseline="0" noProof="0">
                  <a:ln>
                    <a:noFill/>
                  </a:ln>
                  <a:solidFill>
                    <a:srgbClr val="1D6780"/>
                  </a:solidFill>
                  <a:effectLst/>
                  <a:uLnTx/>
                  <a:uFillTx/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</p:grp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28A126C5-0EE3-4D66-8561-99E2614DA868}"/>
              </a:ext>
            </a:extLst>
          </p:cNvPr>
          <p:cNvSpPr/>
          <p:nvPr/>
        </p:nvSpPr>
        <p:spPr>
          <a:xfrm>
            <a:off x="3008333" y="3755438"/>
            <a:ext cx="1144198" cy="381329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ysClr val="window" lastClr="FFFFFF">
                <a:lumMod val="75000"/>
                <a:alpha val="51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-3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Причина</a:t>
            </a:r>
          </a:p>
        </p:txBody>
      </p:sp>
      <p:cxnSp>
        <p:nvCxnSpPr>
          <p:cNvPr id="130" name="Прямая со стрелкой 129">
            <a:extLst>
              <a:ext uri="{FF2B5EF4-FFF2-40B4-BE49-F238E27FC236}">
                <a16:creationId xmlns:a16="http://schemas.microsoft.com/office/drawing/2014/main" id="{1CE71C78-48F6-4BC6-BF29-DF53731110E7}"/>
              </a:ext>
            </a:extLst>
          </p:cNvPr>
          <p:cNvCxnSpPr>
            <a:cxnSpLocks/>
          </p:cNvCxnSpPr>
          <p:nvPr/>
        </p:nvCxnSpPr>
        <p:spPr>
          <a:xfrm>
            <a:off x="3560014" y="3207063"/>
            <a:ext cx="0" cy="513714"/>
          </a:xfrm>
          <a:prstGeom prst="straightConnector1">
            <a:avLst/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6" name="Прямая со стрелкой 135">
            <a:extLst>
              <a:ext uri="{FF2B5EF4-FFF2-40B4-BE49-F238E27FC236}">
                <a16:creationId xmlns:a16="http://schemas.microsoft.com/office/drawing/2014/main" id="{5DD8828E-63BE-474B-8A04-C3300D0FB38B}"/>
              </a:ext>
            </a:extLst>
          </p:cNvPr>
          <p:cNvCxnSpPr>
            <a:cxnSpLocks/>
          </p:cNvCxnSpPr>
          <p:nvPr/>
        </p:nvCxnSpPr>
        <p:spPr>
          <a:xfrm>
            <a:off x="3560014" y="4191789"/>
            <a:ext cx="0" cy="513714"/>
          </a:xfrm>
          <a:prstGeom prst="straightConnector1">
            <a:avLst/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BF5F7682-C2DA-4B56-B827-EBBB7DB4C57D}"/>
              </a:ext>
            </a:extLst>
          </p:cNvPr>
          <p:cNvSpPr/>
          <p:nvPr/>
        </p:nvSpPr>
        <p:spPr>
          <a:xfrm>
            <a:off x="2957587" y="4765839"/>
            <a:ext cx="1144197" cy="559385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03200" dist="76200" dir="5460000" sx="102000" sy="102000" algn="ctr" rotWithShape="0">
              <a:sysClr val="window" lastClr="FFFFFF">
                <a:lumMod val="75000"/>
                <a:alpha val="51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-3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Коренная причина 1</a:t>
            </a:r>
          </a:p>
        </p:txBody>
      </p:sp>
      <p:sp>
        <p:nvSpPr>
          <p:cNvPr id="150" name="Прямоугольник: скругленные углы 149">
            <a:extLst>
              <a:ext uri="{FF2B5EF4-FFF2-40B4-BE49-F238E27FC236}">
                <a16:creationId xmlns:a16="http://schemas.microsoft.com/office/drawing/2014/main" id="{C54CBED0-9BC5-46D4-B1E7-A0D33FF741D5}"/>
              </a:ext>
            </a:extLst>
          </p:cNvPr>
          <p:cNvSpPr/>
          <p:nvPr/>
        </p:nvSpPr>
        <p:spPr>
          <a:xfrm>
            <a:off x="1210158" y="3283920"/>
            <a:ext cx="947690" cy="360000"/>
          </a:xfrm>
          <a:prstGeom prst="round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/>
              </a:gs>
            </a:gsLst>
            <a:lin ang="21594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" dist="38100" dir="5400000" sx="96000" sy="96000" algn="t" rotWithShape="0">
              <a:prstClr val="black">
                <a:alpha val="6000"/>
              </a:prstClr>
            </a:outerShdw>
          </a:effectLst>
        </p:spPr>
        <p:txBody>
          <a:bodyPr wrap="square" lIns="108000" tIns="0" rIns="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Почему?</a:t>
            </a:r>
          </a:p>
        </p:txBody>
      </p:sp>
      <p:sp>
        <p:nvSpPr>
          <p:cNvPr id="151" name="Прямоугольник: скругленные углы 150">
            <a:extLst>
              <a:ext uri="{FF2B5EF4-FFF2-40B4-BE49-F238E27FC236}">
                <a16:creationId xmlns:a16="http://schemas.microsoft.com/office/drawing/2014/main" id="{A22003A3-C350-4ACA-BBD4-230600B8F264}"/>
              </a:ext>
            </a:extLst>
          </p:cNvPr>
          <p:cNvSpPr/>
          <p:nvPr/>
        </p:nvSpPr>
        <p:spPr>
          <a:xfrm>
            <a:off x="1210158" y="4273540"/>
            <a:ext cx="947690" cy="360000"/>
          </a:xfrm>
          <a:prstGeom prst="round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/>
              </a:gs>
            </a:gsLst>
            <a:lin ang="21594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" dist="38100" dir="5400000" sx="96000" sy="96000" algn="t" rotWithShape="0">
              <a:prstClr val="black">
                <a:alpha val="6000"/>
              </a:prstClr>
            </a:outerShdw>
          </a:effectLst>
        </p:spPr>
        <p:txBody>
          <a:bodyPr wrap="square" lIns="108000" tIns="0" rIns="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Почему?</a:t>
            </a:r>
          </a:p>
        </p:txBody>
      </p:sp>
      <p:cxnSp>
        <p:nvCxnSpPr>
          <p:cNvPr id="154" name="Прямая со стрелкой 153">
            <a:extLst>
              <a:ext uri="{FF2B5EF4-FFF2-40B4-BE49-F238E27FC236}">
                <a16:creationId xmlns:a16="http://schemas.microsoft.com/office/drawing/2014/main" id="{B63E31B3-C7FA-499B-A88A-B5B64232BE1D}"/>
              </a:ext>
            </a:extLst>
          </p:cNvPr>
          <p:cNvCxnSpPr>
            <a:cxnSpLocks/>
          </p:cNvCxnSpPr>
          <p:nvPr/>
        </p:nvCxnSpPr>
        <p:spPr>
          <a:xfrm>
            <a:off x="6188223" y="4191789"/>
            <a:ext cx="0" cy="513714"/>
          </a:xfrm>
          <a:prstGeom prst="straightConnector1">
            <a:avLst/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6B910DB-68A0-43CF-8FD2-0B251017ED6A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9236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D1ACF-FDA4-4FF0-8A59-B4C56457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Проверка логики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CFF32D2-80A7-4FB8-AD29-050FDCB7A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69</a:t>
            </a:fld>
            <a:endParaRPr lang="ru-RU" dirty="0"/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5F26DA41-2D01-4CC0-8757-97A4B0015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259" y="1631466"/>
            <a:ext cx="13314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ru-RU" alt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Почему?</a:t>
            </a: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BE144B68-1987-448A-8C1C-C94B43BD16EF}"/>
              </a:ext>
            </a:extLst>
          </p:cNvPr>
          <p:cNvCxnSpPr>
            <a:cxnSpLocks/>
          </p:cNvCxnSpPr>
          <p:nvPr/>
        </p:nvCxnSpPr>
        <p:spPr>
          <a:xfrm>
            <a:off x="7285372" y="2766467"/>
            <a:ext cx="0" cy="26550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BEC2C49C-59DE-4913-93F3-13F4F61D22E9}"/>
              </a:ext>
            </a:extLst>
          </p:cNvPr>
          <p:cNvCxnSpPr>
            <a:cxnSpLocks/>
          </p:cNvCxnSpPr>
          <p:nvPr/>
        </p:nvCxnSpPr>
        <p:spPr>
          <a:xfrm flipH="1">
            <a:off x="1832390" y="3004680"/>
            <a:ext cx="535998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2510EF7-8E0E-4FE5-87A4-C04544C821A0}"/>
              </a:ext>
            </a:extLst>
          </p:cNvPr>
          <p:cNvCxnSpPr>
            <a:cxnSpLocks/>
          </p:cNvCxnSpPr>
          <p:nvPr/>
        </p:nvCxnSpPr>
        <p:spPr>
          <a:xfrm flipV="1">
            <a:off x="1873333" y="2739171"/>
            <a:ext cx="0" cy="20043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24">
            <a:extLst>
              <a:ext uri="{FF2B5EF4-FFF2-40B4-BE49-F238E27FC236}">
                <a16:creationId xmlns:a16="http://schemas.microsoft.com/office/drawing/2014/main" id="{88ADEA38-BDC2-40E5-9170-65F263487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169" y="3136384"/>
            <a:ext cx="15616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ru-RU" altLang="ru-RU" sz="1800" b="1" dirty="0">
                <a:latin typeface="Gotham Pro" panose="02000503040000020004" pitchFamily="2" charset="0"/>
                <a:cs typeface="Gotham Pro" panose="02000503040000020004" pitchFamily="2" charset="0"/>
              </a:rPr>
              <a:t>Поэтому</a:t>
            </a:r>
          </a:p>
        </p:txBody>
      </p:sp>
      <p:sp>
        <p:nvSpPr>
          <p:cNvPr id="61" name="Скругленный прямоугольник 32">
            <a:extLst>
              <a:ext uri="{FF2B5EF4-FFF2-40B4-BE49-F238E27FC236}">
                <a16:creationId xmlns:a16="http://schemas.microsoft.com/office/drawing/2014/main" id="{D06A000B-C367-4A1A-870C-D4FB132056DE}"/>
              </a:ext>
            </a:extLst>
          </p:cNvPr>
          <p:cNvSpPr/>
          <p:nvPr/>
        </p:nvSpPr>
        <p:spPr>
          <a:xfrm>
            <a:off x="5663821" y="1343025"/>
            <a:ext cx="2776651" cy="143837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solidFill>
              <a:srgbClr val="159ED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Недостаточно масла</a:t>
            </a:r>
          </a:p>
        </p:txBody>
      </p:sp>
      <p:sp>
        <p:nvSpPr>
          <p:cNvPr id="62" name="Скругленный прямоугольник 32">
            <a:extLst>
              <a:ext uri="{FF2B5EF4-FFF2-40B4-BE49-F238E27FC236}">
                <a16:creationId xmlns:a16="http://schemas.microsoft.com/office/drawing/2014/main" id="{DBB0203F-0B7C-471C-BDBE-EBBCFE388BD1}"/>
              </a:ext>
            </a:extLst>
          </p:cNvPr>
          <p:cNvSpPr/>
          <p:nvPr/>
        </p:nvSpPr>
        <p:spPr>
          <a:xfrm>
            <a:off x="717175" y="1341438"/>
            <a:ext cx="2776651" cy="1403132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Двигатель пригорел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68C38157-BA50-491A-9B61-1589E1DF0F3E}"/>
              </a:ext>
            </a:extLst>
          </p:cNvPr>
          <p:cNvCxnSpPr>
            <a:cxnSpLocks/>
            <a:stCxn id="74" idx="2"/>
          </p:cNvCxnSpPr>
          <p:nvPr/>
        </p:nvCxnSpPr>
        <p:spPr>
          <a:xfrm>
            <a:off x="7023871" y="5336275"/>
            <a:ext cx="1" cy="23905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40668275-2715-464E-926A-CE88D69A6779}"/>
              </a:ext>
            </a:extLst>
          </p:cNvPr>
          <p:cNvCxnSpPr>
            <a:cxnSpLocks/>
          </p:cNvCxnSpPr>
          <p:nvPr/>
        </p:nvCxnSpPr>
        <p:spPr>
          <a:xfrm flipV="1">
            <a:off x="1866256" y="5311296"/>
            <a:ext cx="0" cy="23905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20">
            <a:extLst>
              <a:ext uri="{FF2B5EF4-FFF2-40B4-BE49-F238E27FC236}">
                <a16:creationId xmlns:a16="http://schemas.microsoft.com/office/drawing/2014/main" id="{80C9E3DA-53CA-4FDB-AEF0-9239BC562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349" y="4086658"/>
            <a:ext cx="13313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ru-RU" alt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Почему?</a:t>
            </a:r>
          </a:p>
        </p:txBody>
      </p:sp>
      <p:sp>
        <p:nvSpPr>
          <p:cNvPr id="66" name="TextBox 24">
            <a:extLst>
              <a:ext uri="{FF2B5EF4-FFF2-40B4-BE49-F238E27FC236}">
                <a16:creationId xmlns:a16="http://schemas.microsoft.com/office/drawing/2014/main" id="{A5105A0A-2CD8-4057-AFDA-222FD4533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956" y="5688568"/>
            <a:ext cx="1408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ru-RU" altLang="ru-RU" sz="1800" b="1" dirty="0">
                <a:latin typeface="Gotham Pro" panose="02000503040000020004" pitchFamily="2" charset="0"/>
                <a:cs typeface="Gotham Pro" panose="02000503040000020004" pitchFamily="2" charset="0"/>
              </a:rPr>
              <a:t>Поэтому</a:t>
            </a:r>
          </a:p>
        </p:txBody>
      </p: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20FD455F-BB83-4460-A0BF-E164A2B424E3}"/>
              </a:ext>
            </a:extLst>
          </p:cNvPr>
          <p:cNvCxnSpPr>
            <a:cxnSpLocks/>
            <a:stCxn id="68" idx="3"/>
            <a:endCxn id="74" idx="1"/>
          </p:cNvCxnSpPr>
          <p:nvPr/>
        </p:nvCxnSpPr>
        <p:spPr>
          <a:xfrm>
            <a:off x="3507474" y="4519887"/>
            <a:ext cx="2115405" cy="642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Скругленный прямоугольник 32">
            <a:extLst>
              <a:ext uri="{FF2B5EF4-FFF2-40B4-BE49-F238E27FC236}">
                <a16:creationId xmlns:a16="http://schemas.microsoft.com/office/drawing/2014/main" id="{09DA015D-34C1-4FAA-AAB1-741EA6F51228}"/>
              </a:ext>
            </a:extLst>
          </p:cNvPr>
          <p:cNvSpPr/>
          <p:nvPr/>
        </p:nvSpPr>
        <p:spPr>
          <a:xfrm>
            <a:off x="719137" y="3716338"/>
            <a:ext cx="2788337" cy="1607097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Двигатель пригорел</a:t>
            </a:r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2C4549E6-CF0A-4A0B-99A4-46171C0F6534}"/>
              </a:ext>
            </a:extLst>
          </p:cNvPr>
          <p:cNvCxnSpPr>
            <a:cxnSpLocks/>
          </p:cNvCxnSpPr>
          <p:nvPr/>
        </p:nvCxnSpPr>
        <p:spPr>
          <a:xfrm flipH="1" flipV="1">
            <a:off x="1838962" y="5550354"/>
            <a:ext cx="5184909" cy="24979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Скругленный прямоугольник 33">
            <a:extLst>
              <a:ext uri="{FF2B5EF4-FFF2-40B4-BE49-F238E27FC236}">
                <a16:creationId xmlns:a16="http://schemas.microsoft.com/office/drawing/2014/main" id="{F260033C-28E9-4396-A63E-75A090F94399}"/>
              </a:ext>
            </a:extLst>
          </p:cNvPr>
          <p:cNvSpPr/>
          <p:nvPr/>
        </p:nvSpPr>
        <p:spPr>
          <a:xfrm>
            <a:off x="5622879" y="3716338"/>
            <a:ext cx="2801984" cy="161993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Оператор </a:t>
            </a:r>
            <a:br>
              <a:rPr lang="ru-RU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не проверил уровень масла</a:t>
            </a:r>
          </a:p>
        </p:txBody>
      </p: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BCDCBED8-8A48-4EBE-893E-72564ED20DF7}"/>
              </a:ext>
            </a:extLst>
          </p:cNvPr>
          <p:cNvCxnSpPr>
            <a:cxnSpLocks/>
            <a:endCxn id="61" idx="1"/>
          </p:cNvCxnSpPr>
          <p:nvPr/>
        </p:nvCxnSpPr>
        <p:spPr>
          <a:xfrm flipV="1">
            <a:off x="3494412" y="2062214"/>
            <a:ext cx="2169409" cy="1833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72C907F-3EAD-46A5-97F0-63E4FFA868C7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289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594AA9D-530C-4F91-8372-A36C09196F0F}"/>
              </a:ext>
            </a:extLst>
          </p:cNvPr>
          <p:cNvSpPr/>
          <p:nvPr/>
        </p:nvSpPr>
        <p:spPr>
          <a:xfrm>
            <a:off x="485775" y="1000850"/>
            <a:ext cx="8086725" cy="18395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8E2296-887A-4EFC-BCC6-912B8795FB1B}"/>
              </a:ext>
            </a:extLst>
          </p:cNvPr>
          <p:cNvSpPr txBox="1"/>
          <p:nvPr/>
        </p:nvSpPr>
        <p:spPr>
          <a:xfrm>
            <a:off x="723005" y="2456372"/>
            <a:ext cx="7699583" cy="146027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Концепция управления </a:t>
            </a: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производством и предприятием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Основана на системе </a:t>
            </a:r>
            <a:r>
              <a:rPr lang="ru-RU" sz="1600" b="0" dirty="0">
                <a:latin typeface="Gotham Pro" panose="02000503040000020004" pitchFamily="2" charset="0"/>
                <a:cs typeface="Gotham Pro" panose="02000503040000020004" pitchFamily="2" charset="0"/>
              </a:rPr>
              <a:t>непрерывного </a:t>
            </a: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совершенствования </a:t>
            </a:r>
            <a:r>
              <a:rPr lang="ru-RU" sz="1600" b="0" dirty="0">
                <a:latin typeface="Gotham Pro" panose="02000503040000020004" pitchFamily="2" charset="0"/>
                <a:cs typeface="Gotham Pro" panose="02000503040000020004" pitchFamily="2" charset="0"/>
              </a:rPr>
              <a:t>процессов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Включает</a:t>
            </a: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 в себя </a:t>
            </a: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устранение всех </a:t>
            </a: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видов </a:t>
            </a: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потерь</a:t>
            </a: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 в потоке создания ценности для клиента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39DDA-CCB0-49C9-84D1-FD92F0E24B65}"/>
              </a:ext>
            </a:extLst>
          </p:cNvPr>
          <p:cNvSpPr txBox="1"/>
          <p:nvPr/>
        </p:nvSpPr>
        <p:spPr>
          <a:xfrm>
            <a:off x="0" y="556006"/>
            <a:ext cx="9143999" cy="15736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ts val="1200"/>
              </a:spcBef>
              <a:tabLst>
                <a:tab pos="7351713" algn="l"/>
              </a:tabLst>
            </a:pPr>
            <a:r>
              <a:rPr lang="ru-RU" sz="3200" spc="0" dirty="0">
                <a:latin typeface="Gotham Pro" panose="02000503040000020004" pitchFamily="2" charset="0"/>
                <a:cs typeface="Gotham Pro" panose="02000503040000020004" pitchFamily="2" charset="0"/>
              </a:rPr>
              <a:t>Основа проекта –</a:t>
            </a:r>
            <a:endParaRPr lang="ru-RU" sz="3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>
              <a:spcBef>
                <a:spcPts val="600"/>
              </a:spcBef>
            </a:pPr>
            <a:r>
              <a:rPr lang="ru-RU" sz="3400" spc="0" dirty="0">
                <a:solidFill>
                  <a:schemeClr val="accent1"/>
                </a:solidFill>
                <a:latin typeface="Gotham Pro Medium" panose="02000603030000020004" pitchFamily="2" charset="0"/>
                <a:cs typeface="Gotham Pro Medium" panose="02000603030000020004" pitchFamily="2" charset="0"/>
              </a:rPr>
              <a:t>ВНЕДРЕНИЕ  БЕРЕЖЛИВОГО ПРОИЗВОДСТВА</a:t>
            </a:r>
            <a:endParaRPr lang="ru-RU" sz="3400" dirty="0">
              <a:solidFill>
                <a:schemeClr val="accent1"/>
              </a:solidFill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A3B5BEF8-2453-4A27-BA7D-C39BB801AC90}"/>
              </a:ext>
            </a:extLst>
          </p:cNvPr>
          <p:cNvSpPr txBox="1">
            <a:spLocks/>
          </p:cNvSpPr>
          <p:nvPr/>
        </p:nvSpPr>
        <p:spPr>
          <a:xfrm>
            <a:off x="723005" y="6498766"/>
            <a:ext cx="730250" cy="169277"/>
          </a:xfrm>
          <a:prstGeom prst="rect">
            <a:avLst/>
          </a:prstGeom>
        </p:spPr>
        <p:txBody>
          <a:bodyPr l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6FB43E-7017-44D2-8BB8-F034C831C470}" type="slidenum">
              <a:rPr lang="ru-RU" sz="1100" smtClean="0">
                <a:latin typeface="Gotham Pro" panose="02000503040000020004" pitchFamily="2" charset="0"/>
                <a:cs typeface="Gotham Pro" panose="02000503040000020004" pitchFamily="2" charset="0"/>
              </a:rPr>
              <a:pPr/>
              <a:t>7</a:t>
            </a:fld>
            <a:endParaRPr lang="ru-RU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21FF33-6936-48C0-B798-EEBF1260F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2937" y="4186063"/>
            <a:ext cx="6363064" cy="140395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95EA44-944F-46F2-9D74-2C10C56B553D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6232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0B26F-5ED1-4A84-84F5-02FF5B5A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Получите дополнительные знания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7DA23B-CD88-4E32-9591-31DEE457F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6FB43E-7017-44D2-8BB8-F034C831C470}" type="slidenum">
              <a:rPr lang="ru-RU" sz="1100" smtClean="0"/>
              <a:pPr/>
              <a:t>70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4E1CC1-8F0E-4053-BCC9-7BCAFF244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20" y="1320097"/>
            <a:ext cx="1169042" cy="116904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98190B-A79D-4D29-8165-8B55187C8440}"/>
              </a:ext>
            </a:extLst>
          </p:cNvPr>
          <p:cNvSpPr txBox="1"/>
          <p:nvPr/>
        </p:nvSpPr>
        <p:spPr>
          <a:xfrm>
            <a:off x="271443" y="1396787"/>
            <a:ext cx="4200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ЗАРЕГИСТРИРУЙТЕСЬ И </a:t>
            </a:r>
          </a:p>
          <a:p>
            <a:pPr algn="r"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ПОЛУЧИТЕ ДОСТУП </a:t>
            </a:r>
          </a:p>
          <a:p>
            <a:pPr algn="r"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К МАТЕРИАЛАМ ПОРТАЛА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E259F5-9EDC-4E23-A451-0B37C766CE9C}"/>
              </a:ext>
            </a:extLst>
          </p:cNvPr>
          <p:cNvSpPr txBox="1"/>
          <p:nvPr/>
        </p:nvSpPr>
        <p:spPr>
          <a:xfrm>
            <a:off x="1495124" y="2688091"/>
            <a:ext cx="6153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Рекомендуемые </a:t>
            </a: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электронные курсы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349D42-5434-4293-BF71-24BC0DFB085D}"/>
              </a:ext>
            </a:extLst>
          </p:cNvPr>
          <p:cNvSpPr txBox="1"/>
          <p:nvPr/>
        </p:nvSpPr>
        <p:spPr>
          <a:xfrm>
            <a:off x="506981" y="5177582"/>
            <a:ext cx="21711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История возникновения бережливого производства, основных принципов </a:t>
            </a:r>
            <a:r>
              <a:rPr lang="ru-RU" sz="1200"/>
              <a:t>и понятий </a:t>
            </a:r>
            <a:r>
              <a:rPr lang="ru-RU" sz="1200" dirty="0"/>
              <a:t>данной концепции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775FB7-F537-4F75-B5BE-B32967478C40}"/>
              </a:ext>
            </a:extLst>
          </p:cNvPr>
          <p:cNvSpPr txBox="1"/>
          <p:nvPr/>
        </p:nvSpPr>
        <p:spPr>
          <a:xfrm>
            <a:off x="485100" y="4522032"/>
            <a:ext cx="2149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Введение в бережливое производство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A1E4D3-4555-4D44-823A-02D0B6CA0194}"/>
              </a:ext>
            </a:extLst>
          </p:cNvPr>
          <p:cNvSpPr txBox="1"/>
          <p:nvPr/>
        </p:nvSpPr>
        <p:spPr>
          <a:xfrm>
            <a:off x="3513940" y="4522032"/>
            <a:ext cx="21882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7 видов потерь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C4ACFF-27F1-4826-8A9D-31B4393FE030}"/>
              </a:ext>
            </a:extLst>
          </p:cNvPr>
          <p:cNvSpPr txBox="1"/>
          <p:nvPr/>
        </p:nvSpPr>
        <p:spPr>
          <a:xfrm>
            <a:off x="3507175" y="5177582"/>
            <a:ext cx="21923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Как распознавать 7 видов потерь, которые снижают эффективность деятельности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C0CB15-E85F-404D-B887-30DC08A041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248" y="3304806"/>
            <a:ext cx="2129408" cy="111711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133470B-355D-44CC-8915-C9D733F7BD2D}"/>
              </a:ext>
            </a:extLst>
          </p:cNvPr>
          <p:cNvSpPr txBox="1"/>
          <p:nvPr/>
        </p:nvSpPr>
        <p:spPr>
          <a:xfrm>
            <a:off x="6536248" y="4522032"/>
            <a:ext cx="2129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Работа с предложениями по улучшениям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4A6200-AA50-43B4-9905-663F0604B271}"/>
              </a:ext>
            </a:extLst>
          </p:cNvPr>
          <p:cNvSpPr txBox="1"/>
          <p:nvPr/>
        </p:nvSpPr>
        <p:spPr>
          <a:xfrm>
            <a:off x="6536248" y="5177582"/>
            <a:ext cx="21296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Шаги внедрения системы предложений по улучшениям (ППУ) на предприятии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CEA00-58C7-475E-A307-3B73CA83A7D1}"/>
              </a:ext>
            </a:extLst>
          </p:cNvPr>
          <p:cNvSpPr/>
          <p:nvPr/>
        </p:nvSpPr>
        <p:spPr>
          <a:xfrm>
            <a:off x="491232" y="3297042"/>
            <a:ext cx="2192400" cy="2945262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37068D-2494-4C78-B75F-C25CC7A5B1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94" y="3304806"/>
            <a:ext cx="2180783" cy="11171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C1ED142-F47A-4DA3-93FF-3C517068C0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8726" y="3304806"/>
            <a:ext cx="2180783" cy="1117116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E63923C-26C5-4453-91E8-4ED3D8482BC3}"/>
              </a:ext>
            </a:extLst>
          </p:cNvPr>
          <p:cNvSpPr/>
          <p:nvPr/>
        </p:nvSpPr>
        <p:spPr>
          <a:xfrm>
            <a:off x="3509748" y="3297042"/>
            <a:ext cx="2192400" cy="2945262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5AF0A71-F907-456C-A44A-4C818E0EB8B6}"/>
              </a:ext>
            </a:extLst>
          </p:cNvPr>
          <p:cNvSpPr/>
          <p:nvPr/>
        </p:nvSpPr>
        <p:spPr>
          <a:xfrm>
            <a:off x="6532074" y="3297042"/>
            <a:ext cx="2137392" cy="2945262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A4959C4-3848-4453-BD73-1F64FB07BCE0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90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AF68E-92D6-4152-9DC9-B70DF4E6FEB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100" spc="0" dirty="0">
                <a:solidFill>
                  <a:schemeClr val="tx1"/>
                </a:solidFill>
              </a:rPr>
              <a:t>Развитие бережливого производства</a:t>
            </a:r>
          </a:p>
        </p:txBody>
      </p:sp>
      <p:graphicFrame>
        <p:nvGraphicFramePr>
          <p:cNvPr id="60" name="Таблица 59">
            <a:extLst>
              <a:ext uri="{FF2B5EF4-FFF2-40B4-BE49-F238E27FC236}">
                <a16:creationId xmlns:a16="http://schemas.microsoft.com/office/drawing/2014/main" id="{F6F6EB43-02F1-424E-8233-BAEC4BF44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877350"/>
              </p:ext>
            </p:extLst>
          </p:nvPr>
        </p:nvGraphicFramePr>
        <p:xfrm>
          <a:off x="719138" y="1420441"/>
          <a:ext cx="7705724" cy="46522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8456">
                  <a:extLst>
                    <a:ext uri="{9D8B030D-6E8A-4147-A177-3AD203B41FA5}">
                      <a16:colId xmlns:a16="http://schemas.microsoft.com/office/drawing/2014/main" val="3338975464"/>
                    </a:ext>
                  </a:extLst>
                </a:gridCol>
                <a:gridCol w="3325981">
                  <a:extLst>
                    <a:ext uri="{9D8B030D-6E8A-4147-A177-3AD203B41FA5}">
                      <a16:colId xmlns:a16="http://schemas.microsoft.com/office/drawing/2014/main" val="402649164"/>
                    </a:ext>
                  </a:extLst>
                </a:gridCol>
                <a:gridCol w="2681287">
                  <a:extLst>
                    <a:ext uri="{9D8B030D-6E8A-4147-A177-3AD203B41FA5}">
                      <a16:colId xmlns:a16="http://schemas.microsoft.com/office/drawing/2014/main" val="3046335163"/>
                    </a:ext>
                  </a:extLst>
                </a:gridCol>
              </a:tblGrid>
              <a:tr h="331996">
                <a:tc>
                  <a:txBody>
                    <a:bodyPr/>
                    <a:lstStyle/>
                    <a:p>
                      <a:pPr algn="ctr" defTabSz="1214625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altLang="ru-RU" sz="1300" b="1" dirty="0">
                          <a:solidFill>
                            <a:schemeClr val="bg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Кто и когда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Что сделал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Как применяется сейчас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442233"/>
                  </a:ext>
                </a:extLst>
              </a:tr>
              <a:tr h="70185">
                <a:tc>
                  <a:txBody>
                    <a:bodyPr/>
                    <a:lstStyle/>
                    <a:p>
                      <a:pPr algn="l" defTabSz="1214625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altLang="ru-RU" sz="300" b="1" dirty="0">
                        <a:solidFill>
                          <a:schemeClr val="bg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marL="180000" marR="322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ru-RU" sz="300" b="1" dirty="0">
                        <a:solidFill>
                          <a:schemeClr val="bg1"/>
                        </a:solidFill>
                        <a:effectLst/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marL="180000" marR="32286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ru-RU" sz="300" b="1" dirty="0">
                        <a:solidFill>
                          <a:schemeClr val="bg1"/>
                        </a:solidFill>
                        <a:effectLst/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marL="180000" marR="32286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901838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marR="0" lvl="0" indent="0" algn="l" defTabSz="1214625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Фредерик Тэйлор</a:t>
                      </a:r>
                    </a:p>
                    <a:p>
                      <a:pPr marL="0" marR="0" lvl="0" indent="0" algn="l" defTabSz="1214625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1911 г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marL="180000" marR="18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Сдельная оплата + премии</a:t>
                      </a:r>
                    </a:p>
                    <a:p>
                      <a:pPr marL="92075" indent="-920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Единые методы работы</a:t>
                      </a:r>
                    </a:p>
                  </a:txBody>
                  <a:tcPr marL="180000" marR="180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Мотивация</a:t>
                      </a: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Стандартизация</a:t>
                      </a:r>
                    </a:p>
                  </a:txBody>
                  <a:tcPr marL="180000" marR="180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578630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Фрэнк и Лилиан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Гилбреты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1912 г.</a:t>
                      </a:r>
                    </a:p>
                  </a:txBody>
                  <a:tcPr marL="180000" marR="18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Изучение трудовых движений</a:t>
                      </a: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Визуализация процессов</a:t>
                      </a:r>
                    </a:p>
                  </a:txBody>
                  <a:tcPr marL="180000" marR="180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Устранение потерь</a:t>
                      </a: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Картирование</a:t>
                      </a: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Стандартизация</a:t>
                      </a:r>
                      <a:endParaRPr lang="ru-RU" altLang="ru-RU" sz="140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marL="180000" marR="180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3764029"/>
                  </a:ext>
                </a:extLst>
              </a:tr>
              <a:tr h="938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Генри Форд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1914 г.</a:t>
                      </a:r>
                    </a:p>
                  </a:txBody>
                  <a:tcPr marL="180000" marR="18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Поточное производство</a:t>
                      </a:r>
                    </a:p>
                    <a:p>
                      <a:pPr marL="92075" indent="-920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Стандартизация и взаимозаменяемость деталей</a:t>
                      </a:r>
                      <a:endParaRPr lang="ru-RU" altLang="ru-RU" sz="140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marL="180000" marR="180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Поток единичных изделий</a:t>
                      </a: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Стандартизация</a:t>
                      </a:r>
                    </a:p>
                  </a:txBody>
                  <a:tcPr marL="180000" marR="180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72614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Алексей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Гастев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20-30-е годы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Gotham Pro" panose="02000503040000020004" pitchFamily="2" charset="0"/>
                        <a:ea typeface="Verdana" panose="020B0604030504040204" pitchFamily="34" charset="0"/>
                        <a:cs typeface="Gotham Pro" panose="02000503040000020004" pitchFamily="2" charset="0"/>
                      </a:endParaRPr>
                    </a:p>
                  </a:txBody>
                  <a:tcPr marL="180000" marR="18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Пошаговые инструкции</a:t>
                      </a: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Учебные станки-тренажеры</a:t>
                      </a:r>
                      <a:endParaRPr lang="ru-RU" altLang="ru-RU" sz="1400" dirty="0">
                        <a:solidFill>
                          <a:schemeClr val="tx1"/>
                        </a:solidFill>
                        <a:latin typeface="Gotham Pro" panose="02000503040000020004" pitchFamily="2" charset="0"/>
                        <a:cs typeface="Gotham Pro" panose="02000503040000020004" pitchFamily="2" charset="0"/>
                      </a:endParaRPr>
                    </a:p>
                  </a:txBody>
                  <a:tcPr marL="180000" marR="180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Стандарты</a:t>
                      </a: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Обучение через симуляторы и VR</a:t>
                      </a:r>
                    </a:p>
                  </a:txBody>
                  <a:tcPr marL="180000" marR="180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448084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Тайити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 Оно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50-е годы</a:t>
                      </a:r>
                    </a:p>
                  </a:txBody>
                  <a:tcPr marL="180000" marR="18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7 видов потерь</a:t>
                      </a:r>
                    </a:p>
                    <a:p>
                      <a:pPr marL="92075" indent="-920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Вытягивающее производство</a:t>
                      </a:r>
                    </a:p>
                  </a:txBody>
                  <a:tcPr marL="180000" marR="180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defTabSz="1214625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Font typeface="Arial" panose="020B0604020202020204" pitchFamily="34" charset="0"/>
                        <a:buNone/>
                      </a:pPr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Gotham Pro" panose="02000503040000020004" pitchFamily="2" charset="0"/>
                          <a:cs typeface="Gotham Pro" panose="02000503040000020004" pitchFamily="2" charset="0"/>
                        </a:rPr>
                        <a:t>Методология ФЦК</a:t>
                      </a:r>
                    </a:p>
                  </a:txBody>
                  <a:tcPr marL="180000" marR="180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298394"/>
                  </a:ext>
                </a:extLst>
              </a:tr>
            </a:tbl>
          </a:graphicData>
        </a:graphic>
      </p:graphicFrame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26E25EFE-F56F-417B-B405-A77195E07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005" y="6498766"/>
            <a:ext cx="730250" cy="169277"/>
          </a:xfrm>
          <a:prstGeom prst="rect">
            <a:avLst/>
          </a:prstGeom>
        </p:spPr>
        <p:txBody>
          <a:bodyPr lIns="0" anchor="ctr" anchorCtr="0"/>
          <a:lstStyle/>
          <a:p>
            <a:pPr algn="l"/>
            <a:fld id="{C16FB43E-7017-44D2-8BB8-F034C831C470}" type="slidenum">
              <a:rPr lang="ru-RU" sz="1100" smtClean="0"/>
              <a:pPr algn="l"/>
              <a:t>8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8B190D-D94D-4C75-94F5-0C28F6A150C8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526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78CB54A3-6364-4D0B-BBB5-3DEAA3FCD987}"/>
              </a:ext>
            </a:extLst>
          </p:cNvPr>
          <p:cNvSpPr txBox="1">
            <a:spLocks/>
          </p:cNvSpPr>
          <p:nvPr/>
        </p:nvSpPr>
        <p:spPr>
          <a:xfrm>
            <a:off x="694877" y="381185"/>
            <a:ext cx="7476525" cy="11633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spc="0" dirty="0">
                <a:latin typeface="Gotham Pro" panose="02000503040000020004" pitchFamily="2" charset="0"/>
                <a:cs typeface="Gotham Pro" panose="02000503040000020004" pitchFamily="2" charset="0"/>
              </a:rPr>
              <a:t>Суть производственных систем, выстроенных на принципах бережливого производства 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80BFF08-459B-48E8-A126-2E41368DF737}"/>
              </a:ext>
            </a:extLst>
          </p:cNvPr>
          <p:cNvSpPr/>
          <p:nvPr/>
        </p:nvSpPr>
        <p:spPr>
          <a:xfrm flipV="1">
            <a:off x="737361" y="1724252"/>
            <a:ext cx="7705725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8" name="Номер слайда 2">
            <a:extLst>
              <a:ext uri="{FF2B5EF4-FFF2-40B4-BE49-F238E27FC236}">
                <a16:creationId xmlns:a16="http://schemas.microsoft.com/office/drawing/2014/main" id="{28D816F4-52F1-4145-9021-0E5C51E53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005" y="6498766"/>
            <a:ext cx="730250" cy="169277"/>
          </a:xfrm>
          <a:prstGeom prst="rect">
            <a:avLst/>
          </a:prstGeom>
        </p:spPr>
        <p:txBody>
          <a:bodyPr lIns="0" anchor="ctr" anchorCtr="0"/>
          <a:lstStyle/>
          <a:p>
            <a:pPr algn="l"/>
            <a:fld id="{C16FB43E-7017-44D2-8BB8-F034C831C470}" type="slidenum">
              <a:rPr lang="ru-RU" sz="1100" smtClean="0">
                <a:latin typeface="Gotham Pro" panose="02000503040000020004" pitchFamily="2" charset="0"/>
                <a:cs typeface="Gotham Pro" panose="02000503040000020004" pitchFamily="2" charset="0"/>
              </a:rPr>
              <a:pPr algn="l"/>
              <a:t>9</a:t>
            </a:fld>
            <a:endParaRPr lang="ru-RU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D174469-32E9-437A-B7B2-DCDECA0E66F3}"/>
              </a:ext>
            </a:extLst>
          </p:cNvPr>
          <p:cNvSpPr/>
          <p:nvPr/>
        </p:nvSpPr>
        <p:spPr>
          <a:xfrm>
            <a:off x="3552845" y="2321533"/>
            <a:ext cx="1983394" cy="430147"/>
          </a:xfrm>
          <a:prstGeom prst="roundRect">
            <a:avLst>
              <a:gd name="adj" fmla="val 7628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B47EE38-257E-449F-914A-BC7EE5C70ECC}"/>
              </a:ext>
            </a:extLst>
          </p:cNvPr>
          <p:cNvSpPr/>
          <p:nvPr/>
        </p:nvSpPr>
        <p:spPr>
          <a:xfrm>
            <a:off x="5714314" y="2321533"/>
            <a:ext cx="2782100" cy="1018896"/>
          </a:xfrm>
          <a:prstGeom prst="roundRect">
            <a:avLst>
              <a:gd name="adj" fmla="val 4032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4D77EB9-931B-4E49-B0BF-A7FB14DB704D}"/>
              </a:ext>
            </a:extLst>
          </p:cNvPr>
          <p:cNvSpPr/>
          <p:nvPr/>
        </p:nvSpPr>
        <p:spPr>
          <a:xfrm>
            <a:off x="1453255" y="2314209"/>
            <a:ext cx="1976433" cy="430147"/>
          </a:xfrm>
          <a:prstGeom prst="roundRect">
            <a:avLst>
              <a:gd name="adj" fmla="val 10960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A08AE4-1F1F-44B1-8A14-3D24B02984B1}"/>
              </a:ext>
            </a:extLst>
          </p:cNvPr>
          <p:cNvSpPr/>
          <p:nvPr/>
        </p:nvSpPr>
        <p:spPr>
          <a:xfrm>
            <a:off x="1463197" y="2776185"/>
            <a:ext cx="1966491" cy="1600438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 marL="179388" indent="-179388" defTabSz="91440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171616"/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Лишняя транспортировка</a:t>
            </a:r>
          </a:p>
          <a:p>
            <a:pPr marL="179388" indent="-179388" defTabSz="91440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171616"/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Лишняя обработка</a:t>
            </a:r>
          </a:p>
          <a:p>
            <a:pPr marL="179388" indent="-179388" defTabSz="91440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171616"/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Лишние запасы</a:t>
            </a:r>
          </a:p>
          <a:p>
            <a:pPr marL="179388" indent="-179388" defTabSz="91440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171616"/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Ожидание</a:t>
            </a:r>
          </a:p>
          <a:p>
            <a:pPr marL="179388" indent="-179388" defTabSz="91440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171616"/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Лишние движения</a:t>
            </a:r>
          </a:p>
          <a:p>
            <a:pPr marL="179388" indent="-179388" defTabSz="91440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171616"/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Брак и дефекты</a:t>
            </a:r>
          </a:p>
          <a:p>
            <a:pPr marL="179388" indent="-179388" defTabSz="91440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171616"/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Перепроизводство</a:t>
            </a:r>
            <a:endParaRPr lang="ru-RU" sz="1400" kern="0" dirty="0">
              <a:solidFill>
                <a:srgbClr val="171616"/>
              </a:solidFill>
              <a:latin typeface="Gotham Pro" panose="02000503040000020004" pitchFamily="2" charset="0"/>
              <a:ea typeface="Verdana"/>
              <a:cs typeface="Gotham Pro" panose="02000503040000020004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D24FF8-2065-46D1-B317-D045C62337AA}"/>
              </a:ext>
            </a:extLst>
          </p:cNvPr>
          <p:cNvSpPr/>
          <p:nvPr/>
        </p:nvSpPr>
        <p:spPr>
          <a:xfrm>
            <a:off x="3530603" y="2776185"/>
            <a:ext cx="1983394" cy="646331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 marL="265430" indent="-171450" defTabSz="91440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171616"/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Труд </a:t>
            </a:r>
          </a:p>
          <a:p>
            <a:pPr marL="265430" indent="-171450" defTabSz="914400" eaLnBrk="0" fontAlgn="base" hangingPunct="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171616"/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Оборудование </a:t>
            </a:r>
            <a:endParaRPr lang="ru-RU" sz="1200" dirty="0">
              <a:solidFill>
                <a:srgbClr val="171616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265430" indent="-171450" defTabSz="914400"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171616"/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Материалы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E9D650F-5189-4881-98D7-A05A69004867}"/>
              </a:ext>
            </a:extLst>
          </p:cNvPr>
          <p:cNvSpPr/>
          <p:nvPr/>
        </p:nvSpPr>
        <p:spPr>
          <a:xfrm>
            <a:off x="5833021" y="2349869"/>
            <a:ext cx="2544686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914400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Неиспользованный потенциал человека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69145FF-D316-4D06-8147-3F0098AC90AB}"/>
              </a:ext>
            </a:extLst>
          </p:cNvPr>
          <p:cNvSpPr/>
          <p:nvPr/>
        </p:nvSpPr>
        <p:spPr>
          <a:xfrm>
            <a:off x="3800375" y="2341327"/>
            <a:ext cx="147745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914400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Резервы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Gotham Pro" panose="02000503040000020004" pitchFamily="2" charset="0"/>
              <a:ea typeface="Verdana"/>
              <a:cs typeface="Gotham Pro" panose="02000503040000020004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49AD1EF-FBFF-4B92-B065-3E80A12BDF4B}"/>
              </a:ext>
            </a:extLst>
          </p:cNvPr>
          <p:cNvSpPr/>
          <p:nvPr/>
        </p:nvSpPr>
        <p:spPr>
          <a:xfrm>
            <a:off x="1577442" y="2349869"/>
            <a:ext cx="1698093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914400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Потери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Gotham Pro" panose="02000503040000020004" pitchFamily="2" charset="0"/>
              <a:ea typeface="Verdana"/>
              <a:cs typeface="Gotham Pro" panose="02000503040000020004" pitchFamily="2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3C1121B-D24B-4F78-B5B7-911BF8E5699B}"/>
              </a:ext>
            </a:extLst>
          </p:cNvPr>
          <p:cNvSpPr/>
          <p:nvPr/>
        </p:nvSpPr>
        <p:spPr>
          <a:xfrm flipV="1">
            <a:off x="1448758" y="4843967"/>
            <a:ext cx="1946468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CFB6DDC-F1E9-497A-A277-445700A60566}"/>
              </a:ext>
            </a:extLst>
          </p:cNvPr>
          <p:cNvSpPr/>
          <p:nvPr/>
        </p:nvSpPr>
        <p:spPr>
          <a:xfrm>
            <a:off x="3530604" y="4847444"/>
            <a:ext cx="2013466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8BB7EFA-E86D-4EC7-96F8-E743B85953B7}"/>
              </a:ext>
            </a:extLst>
          </p:cNvPr>
          <p:cNvSpPr/>
          <p:nvPr/>
        </p:nvSpPr>
        <p:spPr>
          <a:xfrm flipV="1">
            <a:off x="5647270" y="4847444"/>
            <a:ext cx="2794225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13EB963A-1796-463A-9C66-597BF28A70A8}"/>
              </a:ext>
            </a:extLst>
          </p:cNvPr>
          <p:cNvSpPr/>
          <p:nvPr/>
        </p:nvSpPr>
        <p:spPr>
          <a:xfrm>
            <a:off x="1991253" y="4939035"/>
            <a:ext cx="900435" cy="512805"/>
          </a:xfrm>
          <a:prstGeom prst="downArrow">
            <a:avLst>
              <a:gd name="adj1" fmla="val 58234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C9213-3335-42E5-B68C-DC30F905A1D6}"/>
              </a:ext>
            </a:extLst>
          </p:cNvPr>
          <p:cNvSpPr txBox="1"/>
          <p:nvPr/>
        </p:nvSpPr>
        <p:spPr>
          <a:xfrm>
            <a:off x="719138" y="1805755"/>
            <a:ext cx="2440903" cy="666365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 algn="l"/>
            <a:r>
              <a:rPr lang="ru-RU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Gotham Pro Medium" panose="02000603030000020004" pitchFamily="2" charset="0"/>
                <a:cs typeface="Gotham Pro Medium" panose="02000603030000020004" pitchFamily="2" charset="0"/>
              </a:rPr>
              <a:t>Увидеть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18D972-F30F-4B95-9EF3-63A1F36F4C34}"/>
              </a:ext>
            </a:extLst>
          </p:cNvPr>
          <p:cNvSpPr txBox="1"/>
          <p:nvPr/>
        </p:nvSpPr>
        <p:spPr>
          <a:xfrm>
            <a:off x="694508" y="4355711"/>
            <a:ext cx="2440903" cy="666365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 algn="l"/>
            <a:r>
              <a:rPr lang="ru-RU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Gotham Pro Medium" panose="02000603030000020004" pitchFamily="2" charset="0"/>
                <a:cs typeface="Gotham Pro Medium" panose="02000603030000020004" pitchFamily="2" charset="0"/>
              </a:rPr>
              <a:t>Работать над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F4F5C489-410E-41FF-BF3A-1791B2894EAF}"/>
              </a:ext>
            </a:extLst>
          </p:cNvPr>
          <p:cNvSpPr/>
          <p:nvPr/>
        </p:nvSpPr>
        <p:spPr>
          <a:xfrm>
            <a:off x="1453255" y="5493290"/>
            <a:ext cx="1976433" cy="764582"/>
          </a:xfrm>
          <a:prstGeom prst="roundRect">
            <a:avLst>
              <a:gd name="adj" fmla="val 3958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5B5FA77-0E76-4064-8D0A-CC4F65917340}"/>
              </a:ext>
            </a:extLst>
          </p:cNvPr>
          <p:cNvSpPr/>
          <p:nvPr/>
        </p:nvSpPr>
        <p:spPr>
          <a:xfrm>
            <a:off x="1448759" y="5552415"/>
            <a:ext cx="194646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Устранением потерь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B7BA43C-9B9B-4FCF-B084-F3EEFB90C9FF}"/>
              </a:ext>
            </a:extLst>
          </p:cNvPr>
          <p:cNvSpPr/>
          <p:nvPr/>
        </p:nvSpPr>
        <p:spPr>
          <a:xfrm>
            <a:off x="3560675" y="5485522"/>
            <a:ext cx="1983394" cy="764582"/>
          </a:xfrm>
          <a:prstGeom prst="roundRect">
            <a:avLst>
              <a:gd name="adj" fmla="val 3319"/>
            </a:avLst>
          </a:prstGeom>
          <a:solidFill>
            <a:schemeClr val="bg1">
              <a:alpha val="47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F379F53-CE54-4A91-BD3D-83C0AB663E12}"/>
              </a:ext>
            </a:extLst>
          </p:cNvPr>
          <p:cNvSpPr/>
          <p:nvPr/>
        </p:nvSpPr>
        <p:spPr>
          <a:xfrm>
            <a:off x="3725018" y="5521638"/>
            <a:ext cx="165470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60958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tham Pro" panose="02000503040000020004" pitchFamily="2" charset="0"/>
                <a:cs typeface="Gotham Pro" panose="02000503040000020004" pitchFamily="2" charset="0"/>
              </a:rPr>
              <a:t>Вскрытием резервов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1545879F-DCCC-4676-9BF9-3349F4D7AEB6}"/>
              </a:ext>
            </a:extLst>
          </p:cNvPr>
          <p:cNvSpPr/>
          <p:nvPr/>
        </p:nvSpPr>
        <p:spPr>
          <a:xfrm>
            <a:off x="5647271" y="5485522"/>
            <a:ext cx="2794225" cy="759038"/>
          </a:xfrm>
          <a:prstGeom prst="roundRect">
            <a:avLst>
              <a:gd name="adj" fmla="val 4360"/>
            </a:avLst>
          </a:prstGeom>
          <a:solidFill>
            <a:schemeClr val="bg1">
              <a:alpha val="29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tham Pro" panose="02000503040000020004" pitchFamily="2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00898E0-C5D2-4957-A064-AA65AD57E36D}"/>
              </a:ext>
            </a:extLst>
          </p:cNvPr>
          <p:cNvSpPr/>
          <p:nvPr/>
        </p:nvSpPr>
        <p:spPr>
          <a:xfrm>
            <a:off x="5647270" y="5570091"/>
            <a:ext cx="2794226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latin typeface="Gotham Pro" panose="02000503040000020004" pitchFamily="2" charset="0"/>
                <a:ea typeface="Verdana"/>
                <a:cs typeface="Gotham Pro" panose="02000503040000020004" pitchFamily="2" charset="0"/>
              </a:rPr>
              <a:t>Мобилизацией потенциала</a:t>
            </a:r>
          </a:p>
        </p:txBody>
      </p:sp>
      <p:sp>
        <p:nvSpPr>
          <p:cNvPr id="37" name="Стрелка: вниз 36">
            <a:extLst>
              <a:ext uri="{FF2B5EF4-FFF2-40B4-BE49-F238E27FC236}">
                <a16:creationId xmlns:a16="http://schemas.microsoft.com/office/drawing/2014/main" id="{955B3CC4-9308-4C20-AB5D-EA946CD3BC21}"/>
              </a:ext>
            </a:extLst>
          </p:cNvPr>
          <p:cNvSpPr/>
          <p:nvPr/>
        </p:nvSpPr>
        <p:spPr>
          <a:xfrm>
            <a:off x="4096787" y="4932674"/>
            <a:ext cx="900435" cy="512805"/>
          </a:xfrm>
          <a:prstGeom prst="downArrow">
            <a:avLst>
              <a:gd name="adj1" fmla="val 58234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A7620E24-6841-47F8-8360-6DEBAB4CFF20}"/>
              </a:ext>
            </a:extLst>
          </p:cNvPr>
          <p:cNvSpPr/>
          <p:nvPr/>
        </p:nvSpPr>
        <p:spPr>
          <a:xfrm>
            <a:off x="6589528" y="4932674"/>
            <a:ext cx="900435" cy="512805"/>
          </a:xfrm>
          <a:prstGeom prst="downArrow">
            <a:avLst>
              <a:gd name="adj1" fmla="val 58234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333B03F-96B5-4D99-AB60-E5FD89038440}"/>
              </a:ext>
            </a:extLst>
          </p:cNvPr>
          <p:cNvSpPr/>
          <p:nvPr/>
        </p:nvSpPr>
        <p:spPr>
          <a:xfrm>
            <a:off x="7692887" y="6311348"/>
            <a:ext cx="914400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070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Другая 4">
      <a:dk1>
        <a:sysClr val="windowText" lastClr="000000"/>
      </a:dk1>
      <a:lt1>
        <a:sysClr val="window" lastClr="FFFFFF"/>
      </a:lt1>
      <a:dk2>
        <a:srgbClr val="65757D"/>
      </a:dk2>
      <a:lt2>
        <a:srgbClr val="F2F2F2"/>
      </a:lt2>
      <a:accent1>
        <a:srgbClr val="4B6483"/>
      </a:accent1>
      <a:accent2>
        <a:srgbClr val="C49D64"/>
      </a:accent2>
      <a:accent3>
        <a:srgbClr val="E4503C"/>
      </a:accent3>
      <a:accent4>
        <a:srgbClr val="56BDB8"/>
      </a:accent4>
      <a:accent5>
        <a:srgbClr val="ED7E03"/>
      </a:accent5>
      <a:accent6>
        <a:srgbClr val="0C928F"/>
      </a:accent6>
      <a:hlink>
        <a:srgbClr val="1B68A8"/>
      </a:hlink>
      <a:folHlink>
        <a:srgbClr val="C8456A"/>
      </a:folHlink>
    </a:clrScheme>
    <a:fontScheme name="Основное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Autofit/>
      </a:bodyPr>
      <a:lstStyle>
        <a:defPPr algn="l">
          <a:defRPr sz="15000" b="0" dirty="0" smtClean="0">
            <a:solidFill>
              <a:srgbClr val="9591A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34461</TotalTime>
  <Words>3780</Words>
  <Application>Microsoft Office PowerPoint</Application>
  <PresentationFormat>Экран (4:3)</PresentationFormat>
  <Paragraphs>933</Paragraphs>
  <Slides>70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82" baseType="lpstr">
      <vt:lpstr>Akrobat Bold</vt:lpstr>
      <vt:lpstr>Verdana</vt:lpstr>
      <vt:lpstr>Akrobat</vt:lpstr>
      <vt:lpstr>Calibri</vt:lpstr>
      <vt:lpstr>Noto Sans</vt:lpstr>
      <vt:lpstr>IBM Plex Sans</vt:lpstr>
      <vt:lpstr>Wingdings 3</vt:lpstr>
      <vt:lpstr>Gotham Pro</vt:lpstr>
      <vt:lpstr>Gotham Pro Medium</vt:lpstr>
      <vt:lpstr>Tw Cen MT</vt:lpstr>
      <vt:lpstr>Arial</vt:lpstr>
      <vt:lpstr>Интеграл</vt:lpstr>
      <vt:lpstr>Презентация PowerPoint</vt:lpstr>
      <vt:lpstr>Цель обучения</vt:lpstr>
      <vt:lpstr>Тренинг ведет </vt:lpstr>
      <vt:lpstr>Правила безопасности</vt:lpstr>
      <vt:lpstr>Вы узнаете</vt:lpstr>
      <vt:lpstr>ТРИ ТИПА РАБОТ</vt:lpstr>
      <vt:lpstr>Презентация PowerPoint</vt:lpstr>
      <vt:lpstr>Развитие бережливого производства</vt:lpstr>
      <vt:lpstr>Презентация PowerPoint</vt:lpstr>
      <vt:lpstr>Добавление ценности</vt:lpstr>
      <vt:lpstr>Три типа работ с точки зрения добавления ценности</vt:lpstr>
      <vt:lpstr>Алгоритм распределения действий  по трем типам работ </vt:lpstr>
      <vt:lpstr>К каким типам работ  отнесете действия?</vt:lpstr>
      <vt:lpstr>Пример трех типов работ</vt:lpstr>
      <vt:lpstr>Взаимосвязь бережливого производства и охраны труда </vt:lpstr>
      <vt:lpstr>7 ВИДОВ ПОТЕРЬ</vt:lpstr>
      <vt:lpstr>7 видов потерь</vt:lpstr>
      <vt:lpstr>Презентация PowerPoint</vt:lpstr>
      <vt:lpstr>Предложение по улучшению</vt:lpstr>
      <vt:lpstr>Мы сегодня разберем</vt:lpstr>
      <vt:lpstr>Где искать идеи для ППУ</vt:lpstr>
      <vt:lpstr>Как искать идеи для ППУ</vt:lpstr>
      <vt:lpstr>Критерии ППУ</vt:lpstr>
      <vt:lpstr>Критерии ППУ</vt:lpstr>
      <vt:lpstr>Пример бланка ППУ</vt:lpstr>
      <vt:lpstr>Пример бланка ППУ</vt:lpstr>
      <vt:lpstr>Пример ППУ</vt:lpstr>
      <vt:lpstr>Пример ППУ</vt:lpstr>
      <vt:lpstr>Система 5С</vt:lpstr>
      <vt:lpstr>5 простых шагов системы 5С</vt:lpstr>
      <vt:lpstr>Презентация PowerPoint</vt:lpstr>
      <vt:lpstr>Шаг 1С «Сортируйте»</vt:lpstr>
      <vt:lpstr>Для чего нужна сортировка</vt:lpstr>
      <vt:lpstr>Что делать с «ненужным»?</vt:lpstr>
      <vt:lpstr>Правила зоны карантина</vt:lpstr>
      <vt:lpstr>Оформление красных ярлыков</vt:lpstr>
      <vt:lpstr>Презентация PowerPoint</vt:lpstr>
      <vt:lpstr>Ответ</vt:lpstr>
      <vt:lpstr>Шаг 2 «Соблюдайте порядок»</vt:lpstr>
      <vt:lpstr>30 секунд</vt:lpstr>
      <vt:lpstr>Защита от ошибки</vt:lpstr>
      <vt:lpstr>Удобство</vt:lpstr>
      <vt:lpstr>Презентация PowerPoint</vt:lpstr>
      <vt:lpstr>Шаг 3: содержите в чистоте</vt:lpstr>
      <vt:lpstr>Источники загрязнения</vt:lpstr>
      <vt:lpstr>Работа с труднодоступными местами</vt:lpstr>
      <vt:lpstr>Объекты проверки при уборке</vt:lpstr>
      <vt:lpstr>3С в действии </vt:lpstr>
      <vt:lpstr>3С в действии </vt:lpstr>
      <vt:lpstr>Шаг 4: стандартизируйте</vt:lpstr>
      <vt:lpstr>Визуальные стандарты</vt:lpstr>
      <vt:lpstr>Стандарт рабочего места</vt:lpstr>
      <vt:lpstr>Стандарт рабочего места</vt:lpstr>
      <vt:lpstr>Шаг 5: совершенствуйте</vt:lpstr>
      <vt:lpstr>Примеры 5С</vt:lpstr>
      <vt:lpstr>Примеры 5С</vt:lpstr>
      <vt:lpstr>Примеры 5С</vt:lpstr>
      <vt:lpstr>Примеры 5С</vt:lpstr>
      <vt:lpstr>Чек-лист оценки рабочего места  по 5С</vt:lpstr>
      <vt:lpstr>Структура чек-листа</vt:lpstr>
      <vt:lpstr>Контроль состояния условий труда при помощи системы 5S </vt:lpstr>
      <vt:lpstr>Примеры применения системы 5С</vt:lpstr>
      <vt:lpstr>Примеры применения системы 5С</vt:lpstr>
      <vt:lpstr>Презентация PowerPoint</vt:lpstr>
      <vt:lpstr>Типичное решение</vt:lpstr>
      <vt:lpstr>Типичное решение</vt:lpstr>
      <vt:lpstr>Инструменты поиска и анализа вероятной причины</vt:lpstr>
      <vt:lpstr>5 Почему</vt:lpstr>
      <vt:lpstr>Проверка логики</vt:lpstr>
      <vt:lpstr>Получите дополнительные знания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МЕТОДИКА РЕШЕНИЯ ПРОБЛЕМ</dc:title>
  <dc:creator>Пасюнина Светлана Игоревна</dc:creator>
  <cp:lastModifiedBy>Чичиндаева Анастасия Георгиевна</cp:lastModifiedBy>
  <cp:revision>1276</cp:revision>
  <cp:lastPrinted>2025-05-28T07:49:15Z</cp:lastPrinted>
  <dcterms:created xsi:type="dcterms:W3CDTF">2021-09-23T06:30:14Z</dcterms:created>
  <dcterms:modified xsi:type="dcterms:W3CDTF">2026-04-15T05:16:59Z</dcterms:modified>
</cp:coreProperties>
</file>